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media/image17.jpg" ContentType="image/jpg"/>
  <Override PartName="/ppt/media/image18.jpg" ContentType="image/jpg"/>
  <Override PartName="/ppt/notesSlides/notesSlide2.xml" ContentType="application/vnd.openxmlformats-officedocument.presentationml.notesSlide+xml"/>
  <Override PartName="/ppt/media/image19.jpg" ContentType="image/jpg"/>
  <Override PartName="/ppt/media/image20.jpg" ContentType="image/jpg"/>
  <Override PartName="/ppt/media/image21.jpg" ContentType="image/jpg"/>
  <Override PartName="/ppt/media/image22.jpg" ContentType="image/jpg"/>
  <Override PartName="/ppt/media/image23.jpg" ContentType="image/jpg"/>
  <Override PartName="/ppt/media/image26.jpg" ContentType="image/jpg"/>
  <Override PartName="/ppt/media/image28.jpg" ContentType="image/jpg"/>
  <Override PartName="/ppt/media/image29.jpg" ContentType="image/jpg"/>
  <Override PartName="/ppt/media/image30.jpg" ContentType="image/jpg"/>
  <Override PartName="/ppt/media/image31.jpg" ContentType="image/jpg"/>
  <Override PartName="/ppt/media/image32.jpg" ContentType="image/jpg"/>
  <Override PartName="/ppt/media/image33.jpg" ContentType="image/jpg"/>
  <Override PartName="/ppt/media/image34.jpg" ContentType="image/jpg"/>
  <Override PartName="/ppt/media/image35.jpg" ContentType="image/jpg"/>
  <Override PartName="/ppt/media/image37.jpg" ContentType="image/jpg"/>
  <Override PartName="/ppt/media/image41.jpg" ContentType="image/jpg"/>
  <Override PartName="/ppt/media/image42.jpg" ContentType="image/jpg"/>
  <Override PartName="/ppt/media/image47.jpg" ContentType="image/jpg"/>
  <Override PartName="/ppt/media/image50.jpg" ContentType="image/jpg"/>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media/image77.jpg" ContentType="image/jpg"/>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tags/tag1.xml" ContentType="application/vnd.openxmlformats-officedocument.presentationml.tags+xml"/>
  <Override PartName="/ppt/notesSlides/notesSlide29.xml" ContentType="application/vnd.openxmlformats-officedocument.presentationml.notesSlide+xml"/>
  <Override PartName="/ppt/tags/tag2.xml" ContentType="application/vnd.openxmlformats-officedocument.presentationml.tags+xml"/>
  <Override PartName="/ppt/notesSlides/notesSlide30.xml" ContentType="application/vnd.openxmlformats-officedocument.presentationml.notesSlide+xml"/>
  <Override PartName="/ppt/charts/chart1.xml" ContentType="application/vnd.openxmlformats-officedocument.drawingml.chart+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7"/>
  </p:notesMasterIdLst>
  <p:sldIdLst>
    <p:sldId id="1063" r:id="rId2"/>
    <p:sldId id="1071" r:id="rId3"/>
    <p:sldId id="1081" r:id="rId4"/>
    <p:sldId id="1065" r:id="rId5"/>
    <p:sldId id="1072" r:id="rId6"/>
    <p:sldId id="449" r:id="rId7"/>
    <p:sldId id="361" r:id="rId8"/>
    <p:sldId id="365" r:id="rId9"/>
    <p:sldId id="363" r:id="rId10"/>
    <p:sldId id="364" r:id="rId11"/>
    <p:sldId id="498" r:id="rId12"/>
    <p:sldId id="1076" r:id="rId13"/>
    <p:sldId id="499" r:id="rId14"/>
    <p:sldId id="1077" r:id="rId15"/>
    <p:sldId id="510" r:id="rId16"/>
    <p:sldId id="1078" r:id="rId17"/>
    <p:sldId id="1079" r:id="rId18"/>
    <p:sldId id="507" r:id="rId19"/>
    <p:sldId id="1080" r:id="rId20"/>
    <p:sldId id="508" r:id="rId21"/>
    <p:sldId id="369" r:id="rId22"/>
    <p:sldId id="316" r:id="rId23"/>
    <p:sldId id="582" r:id="rId24"/>
    <p:sldId id="362" r:id="rId25"/>
    <p:sldId id="261" r:id="rId26"/>
    <p:sldId id="262" r:id="rId27"/>
    <p:sldId id="263" r:id="rId28"/>
    <p:sldId id="264" r:id="rId29"/>
    <p:sldId id="265" r:id="rId30"/>
    <p:sldId id="266" r:id="rId31"/>
    <p:sldId id="267" r:id="rId32"/>
    <p:sldId id="1069" r:id="rId33"/>
    <p:sldId id="270" r:id="rId34"/>
    <p:sldId id="1044" r:id="rId35"/>
    <p:sldId id="1045" r:id="rId36"/>
    <p:sldId id="274" r:id="rId37"/>
    <p:sldId id="275" r:id="rId38"/>
    <p:sldId id="277" r:id="rId39"/>
    <p:sldId id="278" r:id="rId40"/>
    <p:sldId id="1047" r:id="rId41"/>
    <p:sldId id="280" r:id="rId42"/>
    <p:sldId id="1066" r:id="rId43"/>
    <p:sldId id="281" r:id="rId44"/>
    <p:sldId id="1048" r:id="rId45"/>
    <p:sldId id="283" r:id="rId46"/>
    <p:sldId id="1049" r:id="rId47"/>
    <p:sldId id="1050" r:id="rId48"/>
    <p:sldId id="1051" r:id="rId49"/>
    <p:sldId id="1052" r:id="rId50"/>
    <p:sldId id="1053" r:id="rId51"/>
    <p:sldId id="289" r:id="rId52"/>
    <p:sldId id="290" r:id="rId53"/>
    <p:sldId id="1054" r:id="rId54"/>
    <p:sldId id="1055" r:id="rId55"/>
    <p:sldId id="1056" r:id="rId56"/>
    <p:sldId id="1057" r:id="rId57"/>
    <p:sldId id="296" r:id="rId58"/>
    <p:sldId id="1058" r:id="rId59"/>
    <p:sldId id="1070" r:id="rId60"/>
    <p:sldId id="1059" r:id="rId61"/>
    <p:sldId id="1060" r:id="rId62"/>
    <p:sldId id="1061" r:id="rId63"/>
    <p:sldId id="1062" r:id="rId64"/>
    <p:sldId id="1067" r:id="rId65"/>
    <p:sldId id="304" r:id="rId66"/>
    <p:sldId id="609" r:id="rId67"/>
    <p:sldId id="1017" r:id="rId68"/>
    <p:sldId id="1020" r:id="rId69"/>
    <p:sldId id="1019" r:id="rId70"/>
    <p:sldId id="360" r:id="rId71"/>
    <p:sldId id="1014" r:id="rId72"/>
    <p:sldId id="528" r:id="rId73"/>
    <p:sldId id="258" r:id="rId74"/>
    <p:sldId id="272" r:id="rId75"/>
    <p:sldId id="273" r:id="rId76"/>
    <p:sldId id="282" r:id="rId77"/>
    <p:sldId id="271" r:id="rId78"/>
    <p:sldId id="298" r:id="rId79"/>
    <p:sldId id="299" r:id="rId80"/>
    <p:sldId id="300" r:id="rId81"/>
    <p:sldId id="301" r:id="rId82"/>
    <p:sldId id="1022" r:id="rId83"/>
    <p:sldId id="279" r:id="rId84"/>
    <p:sldId id="1021" r:id="rId85"/>
    <p:sldId id="1024" r:id="rId86"/>
    <p:sldId id="1023" r:id="rId87"/>
    <p:sldId id="1025" r:id="rId88"/>
    <p:sldId id="1026" r:id="rId89"/>
    <p:sldId id="1027" r:id="rId90"/>
    <p:sldId id="358" r:id="rId91"/>
    <p:sldId id="1028" r:id="rId92"/>
    <p:sldId id="284" r:id="rId93"/>
    <p:sldId id="285" r:id="rId94"/>
    <p:sldId id="286" r:id="rId95"/>
    <p:sldId id="287" r:id="rId96"/>
    <p:sldId id="1029" r:id="rId97"/>
    <p:sldId id="359" r:id="rId98"/>
    <p:sldId id="288" r:id="rId99"/>
    <p:sldId id="1030" r:id="rId100"/>
    <p:sldId id="1031" r:id="rId101"/>
    <p:sldId id="291" r:id="rId102"/>
    <p:sldId id="333" r:id="rId103"/>
    <p:sldId id="292" r:id="rId104"/>
    <p:sldId id="355" r:id="rId105"/>
    <p:sldId id="356" r:id="rId106"/>
    <p:sldId id="357" r:id="rId107"/>
    <p:sldId id="276" r:id="rId108"/>
    <p:sldId id="1073" r:id="rId109"/>
    <p:sldId id="1032" r:id="rId110"/>
    <p:sldId id="601" r:id="rId111"/>
    <p:sldId id="783" r:id="rId112"/>
    <p:sldId id="776" r:id="rId113"/>
    <p:sldId id="705" r:id="rId114"/>
    <p:sldId id="459" r:id="rId115"/>
    <p:sldId id="460" r:id="rId116"/>
    <p:sldId id="1040" r:id="rId117"/>
    <p:sldId id="1041" r:id="rId118"/>
    <p:sldId id="1035" r:id="rId119"/>
    <p:sldId id="1036" r:id="rId120"/>
    <p:sldId id="500" r:id="rId121"/>
    <p:sldId id="501" r:id="rId122"/>
    <p:sldId id="524" r:id="rId123"/>
    <p:sldId id="506" r:id="rId124"/>
    <p:sldId id="525" r:id="rId125"/>
    <p:sldId id="956" r:id="rId126"/>
    <p:sldId id="855" r:id="rId127"/>
    <p:sldId id="917" r:id="rId128"/>
    <p:sldId id="980" r:id="rId129"/>
    <p:sldId id="932" r:id="rId130"/>
    <p:sldId id="975" r:id="rId131"/>
    <p:sldId id="960" r:id="rId132"/>
    <p:sldId id="976" r:id="rId133"/>
    <p:sldId id="938" r:id="rId134"/>
    <p:sldId id="978" r:id="rId135"/>
    <p:sldId id="941" r:id="rId136"/>
    <p:sldId id="963" r:id="rId137"/>
    <p:sldId id="297" r:id="rId138"/>
    <p:sldId id="309" r:id="rId139"/>
    <p:sldId id="306" r:id="rId140"/>
    <p:sldId id="1039" r:id="rId141"/>
    <p:sldId id="305" r:id="rId142"/>
    <p:sldId id="943" r:id="rId143"/>
    <p:sldId id="515" r:id="rId144"/>
    <p:sldId id="1068" r:id="rId145"/>
    <p:sldId id="1082" r:id="rId1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509" autoAdjust="0"/>
    <p:restoredTop sz="94660"/>
  </p:normalViewPr>
  <p:slideViewPr>
    <p:cSldViewPr snapToGrid="0">
      <p:cViewPr varScale="1">
        <p:scale>
          <a:sx n="105" d="100"/>
          <a:sy n="105" d="100"/>
        </p:scale>
        <p:origin x="216" y="6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viewProps" Target="viewProps.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theme" Target="theme/theme1.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tableStyles" Target="tableStyle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s>
</file>

<file path=ppt/charts/_rels/chart1.xml.rels><?xml version="1.0" encoding="UTF-8" standalone="yes"?>
<Relationships xmlns="http://schemas.openxmlformats.org/package/2006/relationships"><Relationship Id="rId1" Type="http://schemas.openxmlformats.org/officeDocument/2006/relationships/oleObject" Target="Macintosh%20HD:Users:treangen:Documents:parsnp_results_110113_newrr.xls"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20"/>
    </mc:Choice>
    <mc:Fallback>
      <c:style val="20"/>
    </mc:Fallback>
  </mc:AlternateContent>
  <c:chart>
    <c:autoTitleDeleted val="1"/>
    <c:plotArea>
      <c:layout/>
      <c:barChart>
        <c:barDir val="col"/>
        <c:grouping val="clustered"/>
        <c:varyColors val="0"/>
        <c:ser>
          <c:idx val="0"/>
          <c:order val="0"/>
          <c:tx>
            <c:strRef>
              <c:f>parsnp_results_yy.csv!$E$36</c:f>
              <c:strCache>
                <c:ptCount val="1"/>
                <c:pt idx="0">
                  <c:v>TP/min</c:v>
                </c:pt>
              </c:strCache>
            </c:strRef>
          </c:tx>
          <c:spPr>
            <a:solidFill>
              <a:schemeClr val="accent1"/>
            </a:solidFill>
          </c:spPr>
          <c:invertIfNegative val="0"/>
          <c:cat>
            <c:strRef>
              <c:f>parsnp_results_yy.csv!$D$37:$D$41</c:f>
              <c:strCache>
                <c:ptCount val="5"/>
                <c:pt idx="0">
                  <c:v>progressiveMauve</c:v>
                </c:pt>
                <c:pt idx="1">
                  <c:v>Mugsy</c:v>
                </c:pt>
                <c:pt idx="2">
                  <c:v>Mugsy_parallel</c:v>
                </c:pt>
                <c:pt idx="3">
                  <c:v>mauveAligner</c:v>
                </c:pt>
                <c:pt idx="4">
                  <c:v>ParSNP</c:v>
                </c:pt>
              </c:strCache>
            </c:strRef>
          </c:cat>
          <c:val>
            <c:numRef>
              <c:f>parsnp_results_yy.csv!$E$37:$E$41</c:f>
              <c:numCache>
                <c:formatCode>General</c:formatCode>
                <c:ptCount val="5"/>
                <c:pt idx="0">
                  <c:v>600</c:v>
                </c:pt>
                <c:pt idx="1">
                  <c:v>120</c:v>
                </c:pt>
                <c:pt idx="2">
                  <c:v>100</c:v>
                </c:pt>
                <c:pt idx="3">
                  <c:v>60</c:v>
                </c:pt>
                <c:pt idx="4">
                  <c:v>2</c:v>
                </c:pt>
              </c:numCache>
            </c:numRef>
          </c:val>
          <c:extLst>
            <c:ext xmlns:c16="http://schemas.microsoft.com/office/drawing/2014/chart" uri="{C3380CC4-5D6E-409C-BE32-E72D297353CC}">
              <c16:uniqueId val="{00000000-3A72-6A48-91D6-2DCB99418680}"/>
            </c:ext>
          </c:extLst>
        </c:ser>
        <c:dLbls>
          <c:showLegendKey val="0"/>
          <c:showVal val="0"/>
          <c:showCatName val="0"/>
          <c:showSerName val="0"/>
          <c:showPercent val="0"/>
          <c:showBubbleSize val="0"/>
        </c:dLbls>
        <c:gapWidth val="15"/>
        <c:axId val="1066029872"/>
        <c:axId val="1066049152"/>
      </c:barChart>
      <c:catAx>
        <c:axId val="1066029872"/>
        <c:scaling>
          <c:orientation val="minMax"/>
        </c:scaling>
        <c:delete val="0"/>
        <c:axPos val="b"/>
        <c:numFmt formatCode="General" sourceLinked="1"/>
        <c:majorTickMark val="out"/>
        <c:minorTickMark val="none"/>
        <c:tickLblPos val="nextTo"/>
        <c:txPr>
          <a:bodyPr/>
          <a:lstStyle/>
          <a:p>
            <a:pPr>
              <a:defRPr sz="1600"/>
            </a:pPr>
            <a:endParaRPr lang="en-US"/>
          </a:p>
        </c:txPr>
        <c:crossAx val="1066049152"/>
        <c:crosses val="autoZero"/>
        <c:auto val="1"/>
        <c:lblAlgn val="ctr"/>
        <c:lblOffset val="100"/>
        <c:noMultiLvlLbl val="0"/>
      </c:catAx>
      <c:valAx>
        <c:axId val="1066049152"/>
        <c:scaling>
          <c:logBase val="10"/>
          <c:orientation val="minMax"/>
        </c:scaling>
        <c:delete val="0"/>
        <c:axPos val="l"/>
        <c:majorGridlines/>
        <c:title>
          <c:tx>
            <c:rich>
              <a:bodyPr rot="-5400000" vert="horz"/>
              <a:lstStyle/>
              <a:p>
                <a:pPr>
                  <a:defRPr sz="1600"/>
                </a:pPr>
                <a:r>
                  <a:rPr lang="en-US" sz="1600" dirty="0"/>
                  <a:t>CPU time </a:t>
                </a:r>
                <a:r>
                  <a:rPr lang="en-US" sz="1600" baseline="0" dirty="0"/>
                  <a:t>(minutes)</a:t>
                </a:r>
              </a:p>
              <a:p>
                <a:pPr>
                  <a:defRPr sz="1600"/>
                </a:pPr>
                <a:r>
                  <a:rPr lang="en-US" sz="1600" baseline="0" dirty="0"/>
                  <a:t>Log scale</a:t>
                </a:r>
                <a:endParaRPr lang="en-US" sz="1600" dirty="0"/>
              </a:p>
            </c:rich>
          </c:tx>
          <c:overlay val="0"/>
        </c:title>
        <c:numFmt formatCode="General" sourceLinked="1"/>
        <c:majorTickMark val="out"/>
        <c:minorTickMark val="none"/>
        <c:tickLblPos val="nextTo"/>
        <c:txPr>
          <a:bodyPr/>
          <a:lstStyle/>
          <a:p>
            <a:pPr>
              <a:defRPr sz="1600"/>
            </a:pPr>
            <a:endParaRPr lang="en-US"/>
          </a:p>
        </c:txPr>
        <c:crossAx val="1066029872"/>
        <c:crosses val="autoZero"/>
        <c:crossBetween val="between"/>
      </c:valAx>
    </c:plotArea>
    <c:plotVisOnly val="1"/>
    <c:dispBlanksAs val="gap"/>
    <c:showDLblsOverMax val="0"/>
  </c:chart>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F4C2FCB-7C50-47AA-8D55-52EE9D5CEBBC}" type="datetimeFigureOut">
              <a:rPr lang="en-US" smtClean="0"/>
              <a:t>7/28/19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B859C4E-C979-4773-B28F-98A99C7F18B3}" type="slidenum">
              <a:rPr lang="en-US" smtClean="0"/>
              <a:t>‹#›</a:t>
            </a:fld>
            <a:endParaRPr lang="en-US"/>
          </a:p>
        </p:txBody>
      </p:sp>
    </p:spTree>
    <p:extLst>
      <p:ext uri="{BB962C8B-B14F-4D97-AF65-F5344CB8AC3E}">
        <p14:creationId xmlns:p14="http://schemas.microsoft.com/office/powerpoint/2010/main" val="25368767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Although</a:t>
            </a:r>
            <a:r>
              <a:rPr lang="en-US" baseline="0" dirty="0"/>
              <a:t> the statistical methods seem to work well in single genome assembly, they can not be applied to </a:t>
            </a:r>
            <a:r>
              <a:rPr lang="en-US" baseline="0" dirty="0" err="1"/>
              <a:t>metagenome</a:t>
            </a:r>
            <a:r>
              <a:rPr lang="en-US" baseline="0" dirty="0"/>
              <a:t> assembly. </a:t>
            </a:r>
            <a:r>
              <a:rPr lang="en-US" baseline="0" dirty="0" err="1"/>
              <a:t>Metagenome</a:t>
            </a:r>
            <a:r>
              <a:rPr lang="en-US" baseline="0" dirty="0"/>
              <a:t> consists of a mixture of organisms. So if some organism is more abundant in the sample, it will have higher coverage despite of not being a repeat. By removing such regions, a valuable information is lost. Also, repeats are very large in length in </a:t>
            </a:r>
            <a:r>
              <a:rPr lang="en-US" baseline="0" dirty="0" err="1"/>
              <a:t>metagenome</a:t>
            </a:r>
            <a:r>
              <a:rPr lang="en-US" baseline="0" dirty="0"/>
              <a:t> due to closely related strains in the sample. For example, in this figure, regions marked by green are repetitive regions. In case of isolate genome, repeats are small in length but in case of </a:t>
            </a:r>
            <a:r>
              <a:rPr lang="en-US" baseline="0" dirty="0" err="1"/>
              <a:t>metagenome</a:t>
            </a:r>
            <a:r>
              <a:rPr lang="en-US" baseline="0" dirty="0"/>
              <a:t>, repeats are much larger in length. We do not want to remove such regions as it would result in loss of valuable information while reconstruction of genomes.</a:t>
            </a:r>
            <a:endParaRPr lang="en-US" dirty="0"/>
          </a:p>
        </p:txBody>
      </p:sp>
      <p:sp>
        <p:nvSpPr>
          <p:cNvPr id="4" name="Slide Number Placeholder 3"/>
          <p:cNvSpPr>
            <a:spLocks noGrp="1"/>
          </p:cNvSpPr>
          <p:nvPr>
            <p:ph type="sldNum" sz="quarter" idx="10"/>
          </p:nvPr>
        </p:nvSpPr>
        <p:spPr/>
        <p:txBody>
          <a:bodyPr/>
          <a:lstStyle/>
          <a:p>
            <a:fld id="{C55F29FA-DB46-6B4D-943A-33ED4A85F575}" type="slidenum">
              <a:rPr lang="en-US" smtClean="0"/>
              <a:t>8</a:t>
            </a:fld>
            <a:endParaRPr lang="en-US"/>
          </a:p>
        </p:txBody>
      </p:sp>
    </p:spTree>
    <p:extLst>
      <p:ext uri="{BB962C8B-B14F-4D97-AF65-F5344CB8AC3E}">
        <p14:creationId xmlns:p14="http://schemas.microsoft.com/office/powerpoint/2010/main" val="38753538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1"/>
        <p:cNvGrpSpPr/>
        <p:nvPr/>
      </p:nvGrpSpPr>
      <p:grpSpPr>
        <a:xfrm>
          <a:off x="0" y="0"/>
          <a:ext cx="0" cy="0"/>
          <a:chOff x="0" y="0"/>
          <a:chExt cx="0" cy="0"/>
        </a:xfrm>
      </p:grpSpPr>
      <p:sp>
        <p:nvSpPr>
          <p:cNvPr id="922" name="Shape 92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923" name="Shape 923"/>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Calibri"/>
              <a:buNone/>
            </a:pPr>
            <a:r>
              <a:rPr lang="en-US" dirty="0"/>
              <a:t>After</a:t>
            </a:r>
            <a:r>
              <a:rPr lang="en-US" baseline="0" dirty="0"/>
              <a:t> the reference </a:t>
            </a:r>
            <a:r>
              <a:rPr lang="en-US" baseline="0" dirty="0" err="1"/>
              <a:t>guiede</a:t>
            </a:r>
            <a:r>
              <a:rPr lang="en-US" baseline="0" dirty="0"/>
              <a:t> assembly we included and error correction approach to avoid biased assembly and only de novo assembly </a:t>
            </a:r>
            <a:r>
              <a:rPr lang="en-US" baseline="0" dirty="0" err="1"/>
              <a:t>unmmpaed</a:t>
            </a:r>
            <a:r>
              <a:rPr lang="en-US" baseline="0" dirty="0"/>
              <a:t> reads</a:t>
            </a:r>
            <a:endParaRPr lang="en-US" dirty="0"/>
          </a:p>
          <a:p>
            <a:pPr marL="0" marR="0" lvl="0" indent="0" algn="l" rtl="0">
              <a:spcBef>
                <a:spcPts val="0"/>
              </a:spcBef>
              <a:buClr>
                <a:schemeClr val="dk1"/>
              </a:buClr>
              <a:buSzPct val="25000"/>
              <a:buFont typeface="Calibri"/>
              <a:buNone/>
            </a:pPr>
            <a:endParaRPr lang="en-US" dirty="0"/>
          </a:p>
          <a:p>
            <a:pPr marL="0" marR="0" lvl="0" indent="0" algn="l" rtl="0">
              <a:spcBef>
                <a:spcPts val="0"/>
              </a:spcBef>
              <a:buClr>
                <a:schemeClr val="dk1"/>
              </a:buClr>
              <a:buSzPct val="25000"/>
              <a:buFont typeface="Calibri"/>
              <a:buNone/>
            </a:pPr>
            <a:r>
              <a:rPr lang="en-US" dirty="0"/>
              <a:t>Reference selection: filter reads, estimate depth of coverage</a:t>
            </a:r>
          </a:p>
          <a:p>
            <a:pPr marL="0" marR="0" lvl="0" indent="0" algn="l" rtl="0">
              <a:spcBef>
                <a:spcPts val="0"/>
              </a:spcBef>
              <a:buClr>
                <a:schemeClr val="dk1"/>
              </a:buClr>
              <a:buSzPct val="25000"/>
              <a:buFont typeface="Calibri"/>
              <a:buNone/>
            </a:pPr>
            <a:r>
              <a:rPr lang="en-US" dirty="0"/>
              <a:t>Read mapping</a:t>
            </a:r>
          </a:p>
          <a:p>
            <a:pPr marL="0" marR="0" lvl="0" indent="0" algn="l" rtl="0">
              <a:spcBef>
                <a:spcPts val="0"/>
              </a:spcBef>
              <a:buClr>
                <a:schemeClr val="dk1"/>
              </a:buClr>
              <a:buSzPct val="25000"/>
              <a:buFont typeface="Calibri"/>
              <a:buNone/>
            </a:pPr>
            <a:r>
              <a:rPr lang="en-US" dirty="0"/>
              <a:t>reference-guided assembly</a:t>
            </a:r>
          </a:p>
          <a:p>
            <a:pPr marL="0" marR="0" lvl="0" indent="0" algn="l" rtl="0">
              <a:spcBef>
                <a:spcPts val="0"/>
              </a:spcBef>
              <a:buClr>
                <a:schemeClr val="dk1"/>
              </a:buClr>
              <a:buSzPct val="25000"/>
              <a:buFont typeface="Calibri"/>
              <a:buNone/>
            </a:pPr>
            <a:r>
              <a:rPr lang="en-US" dirty="0"/>
              <a:t>error correction</a:t>
            </a:r>
          </a:p>
          <a:p>
            <a:pPr marL="0" marR="0" lvl="0" indent="0" algn="l" rtl="0">
              <a:spcBef>
                <a:spcPts val="0"/>
              </a:spcBef>
              <a:buClr>
                <a:schemeClr val="dk1"/>
              </a:buClr>
              <a:buSzPct val="25000"/>
              <a:buFont typeface="Calibri"/>
              <a:buNone/>
            </a:pPr>
            <a:r>
              <a:rPr lang="en-US" dirty="0"/>
              <a:t>de novo assembly</a:t>
            </a:r>
          </a:p>
          <a:p>
            <a:pPr marL="0" marR="0" lvl="0" indent="0" algn="l" rtl="0">
              <a:spcBef>
                <a:spcPts val="0"/>
              </a:spcBef>
              <a:buClr>
                <a:schemeClr val="dk1"/>
              </a:buClr>
              <a:buSzPct val="25000"/>
              <a:buFont typeface="Calibri"/>
              <a:buNone/>
            </a:pPr>
            <a:endParaRPr dirty="0"/>
          </a:p>
        </p:txBody>
      </p:sp>
    </p:spTree>
    <p:extLst>
      <p:ext uri="{BB962C8B-B14F-4D97-AF65-F5344CB8AC3E}">
        <p14:creationId xmlns:p14="http://schemas.microsoft.com/office/powerpoint/2010/main" val="18621667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3"/>
        <p:cNvGrpSpPr/>
        <p:nvPr/>
      </p:nvGrpSpPr>
      <p:grpSpPr>
        <a:xfrm>
          <a:off x="0" y="0"/>
          <a:ext cx="0" cy="0"/>
          <a:chOff x="0" y="0"/>
          <a:chExt cx="0" cy="0"/>
        </a:xfrm>
      </p:grpSpPr>
      <p:sp>
        <p:nvSpPr>
          <p:cNvPr id="724" name="Shape 72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725" name="Shape 725"/>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noAutofit/>
          </a:bodyPr>
          <a:lstStyle/>
          <a:p>
            <a:pPr marL="457200" lvl="0" indent="-368300" algn="just" rtl="0">
              <a:lnSpc>
                <a:spcPct val="115000"/>
              </a:lnSpc>
              <a:spcBef>
                <a:spcPts val="0"/>
              </a:spcBef>
              <a:buClr>
                <a:schemeClr val="dk1"/>
              </a:buClr>
              <a:buSzPct val="100000"/>
              <a:buChar char="•"/>
            </a:pPr>
            <a:r>
              <a:rPr lang="en-US" sz="2200" dirty="0">
                <a:latin typeface="Arial"/>
                <a:ea typeface="Arial"/>
                <a:cs typeface="Arial"/>
                <a:sym typeface="Arial"/>
              </a:rPr>
              <a:t>Beyond the scope </a:t>
            </a:r>
            <a:endParaRPr sz="2200" dirty="0">
              <a:latin typeface="Arial"/>
              <a:ea typeface="Arial"/>
              <a:cs typeface="Arial"/>
              <a:sym typeface="Arial"/>
            </a:endParaRPr>
          </a:p>
          <a:p>
            <a:pPr marL="457200" lvl="0" indent="-368300" algn="just" rtl="0">
              <a:lnSpc>
                <a:spcPct val="115000"/>
              </a:lnSpc>
              <a:spcBef>
                <a:spcPts val="0"/>
              </a:spcBef>
              <a:buClr>
                <a:schemeClr val="dk1"/>
              </a:buClr>
              <a:buSzPct val="100000"/>
              <a:buChar char="•"/>
            </a:pPr>
            <a:endParaRPr sz="2200" dirty="0">
              <a:latin typeface="Arial"/>
              <a:ea typeface="Arial"/>
              <a:cs typeface="Arial"/>
              <a:sym typeface="Arial"/>
            </a:endParaRPr>
          </a:p>
          <a:p>
            <a:pPr marL="457200" lvl="0" indent="-368300" algn="just" rtl="0">
              <a:lnSpc>
                <a:spcPct val="115000"/>
              </a:lnSpc>
              <a:spcBef>
                <a:spcPts val="0"/>
              </a:spcBef>
              <a:buClr>
                <a:schemeClr val="dk1"/>
              </a:buClr>
              <a:buSzPct val="100000"/>
              <a:buChar char="•"/>
            </a:pPr>
            <a:r>
              <a:rPr lang="en-US" sz="2200" dirty="0">
                <a:latin typeface="Arial"/>
                <a:ea typeface="Arial"/>
                <a:cs typeface="Arial"/>
                <a:sym typeface="Arial"/>
              </a:rPr>
              <a:t>Remove some text/4 lines/ describe it differently</a:t>
            </a:r>
          </a:p>
          <a:p>
            <a:pPr marL="457200" lvl="0" indent="-368300" algn="just" rtl="0">
              <a:lnSpc>
                <a:spcPct val="115000"/>
              </a:lnSpc>
              <a:spcBef>
                <a:spcPts val="0"/>
              </a:spcBef>
              <a:buClr>
                <a:schemeClr val="dk1"/>
              </a:buClr>
              <a:buSzPct val="100000"/>
              <a:buFont typeface="Arial"/>
              <a:buChar char="•"/>
            </a:pPr>
            <a:r>
              <a:rPr lang="en-US" sz="2200" dirty="0">
                <a:latin typeface="Arial"/>
                <a:ea typeface="Arial"/>
                <a:cs typeface="Arial"/>
                <a:sym typeface="Arial"/>
              </a:rPr>
              <a:t>2 points: real reference is not available. use puzzle boxes</a:t>
            </a:r>
          </a:p>
          <a:p>
            <a:pPr marL="457200" lvl="0" indent="-368300" algn="just" rtl="0">
              <a:lnSpc>
                <a:spcPct val="115000"/>
              </a:lnSpc>
              <a:spcBef>
                <a:spcPts val="0"/>
              </a:spcBef>
              <a:buClr>
                <a:schemeClr val="dk1"/>
              </a:buClr>
              <a:buSzPct val="100000"/>
              <a:buChar char="•"/>
            </a:pPr>
            <a:r>
              <a:rPr lang="en-US" sz="2200" dirty="0">
                <a:latin typeface="Arial"/>
                <a:ea typeface="Arial"/>
                <a:cs typeface="Arial"/>
                <a:sym typeface="Arial"/>
              </a:rPr>
              <a:t>For </a:t>
            </a:r>
            <a:r>
              <a:rPr lang="en-US" sz="2200" b="1" dirty="0">
                <a:latin typeface="Arial"/>
                <a:ea typeface="Arial"/>
                <a:cs typeface="Arial"/>
                <a:sym typeface="Arial"/>
              </a:rPr>
              <a:t>single genomes</a:t>
            </a:r>
            <a:r>
              <a:rPr lang="en-US" sz="2200" dirty="0">
                <a:latin typeface="Arial"/>
                <a:ea typeface="Arial"/>
                <a:cs typeface="Arial"/>
                <a:sym typeface="Arial"/>
              </a:rPr>
              <a:t>, </a:t>
            </a:r>
            <a:r>
              <a:rPr lang="en-US" sz="2200" b="1" dirty="0">
                <a:latin typeface="Arial"/>
                <a:ea typeface="Arial"/>
                <a:cs typeface="Arial"/>
                <a:sym typeface="Arial"/>
              </a:rPr>
              <a:t>reference-guided assembly</a:t>
            </a:r>
            <a:r>
              <a:rPr lang="en-US" sz="2200" dirty="0">
                <a:latin typeface="Arial"/>
                <a:ea typeface="Arial"/>
                <a:cs typeface="Arial"/>
                <a:sym typeface="Arial"/>
              </a:rPr>
              <a:t> is useful whenever trusted references exist. Many available methods exist for mapping (and then scaffolding) the generated draft contigs.</a:t>
            </a:r>
          </a:p>
          <a:p>
            <a:pPr marL="457200" lvl="0" indent="-368300" algn="just" rtl="0">
              <a:lnSpc>
                <a:spcPct val="115000"/>
              </a:lnSpc>
              <a:spcBef>
                <a:spcPts val="0"/>
              </a:spcBef>
              <a:buClr>
                <a:schemeClr val="dk1"/>
              </a:buClr>
              <a:buSzPct val="100000"/>
              <a:buChar char="•"/>
            </a:pPr>
            <a:r>
              <a:rPr lang="en-US" sz="2200" dirty="0">
                <a:latin typeface="Arial"/>
                <a:ea typeface="Arial"/>
                <a:cs typeface="Arial"/>
                <a:sym typeface="Arial"/>
              </a:rPr>
              <a:t>For metagenomes, </a:t>
            </a:r>
            <a:r>
              <a:rPr lang="en-US" sz="2200" b="1" dirty="0">
                <a:latin typeface="Arial"/>
                <a:ea typeface="Arial"/>
                <a:cs typeface="Arial"/>
                <a:sym typeface="Arial"/>
              </a:rPr>
              <a:t>reference-guided assembly </a:t>
            </a:r>
            <a:r>
              <a:rPr lang="en-US" sz="2200" dirty="0">
                <a:latin typeface="Arial"/>
                <a:ea typeface="Arial"/>
                <a:cs typeface="Arial"/>
                <a:sym typeface="Arial"/>
              </a:rPr>
              <a:t>has not been used because the composition of the samples is unknown.</a:t>
            </a:r>
          </a:p>
          <a:p>
            <a:pPr marL="457200" lvl="0" indent="-368300" algn="just" rtl="0">
              <a:lnSpc>
                <a:spcPct val="115000"/>
              </a:lnSpc>
              <a:spcBef>
                <a:spcPts val="0"/>
              </a:spcBef>
              <a:buClr>
                <a:schemeClr val="dk1"/>
              </a:buClr>
              <a:buSzPct val="100000"/>
              <a:buChar char="•"/>
            </a:pPr>
            <a:r>
              <a:rPr lang="en-US" sz="2200" dirty="0">
                <a:latin typeface="Arial"/>
                <a:ea typeface="Arial"/>
                <a:cs typeface="Arial"/>
                <a:sym typeface="Arial"/>
              </a:rPr>
              <a:t>While database driven approaches have been employed in certain metagenome analyses, they have not been used in the assembly of metagenomic data. This is in part due to the small size and biased coverage of public genome databases, but also due to the inherent computational cost of mapping tens of millions of reads to thousands of full genome sequences. </a:t>
            </a:r>
          </a:p>
        </p:txBody>
      </p:sp>
      <p:sp>
        <p:nvSpPr>
          <p:cNvPr id="726" name="Shape 726"/>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US" sz="1400" b="0" i="0" u="none" strike="noStrike" cap="none">
                <a:solidFill>
                  <a:srgbClr val="000000"/>
                </a:solidFill>
                <a:latin typeface="Arial"/>
                <a:ea typeface="Arial"/>
                <a:cs typeface="Arial"/>
                <a:sym typeface="Arial"/>
              </a:rPr>
              <a:t>83</a:t>
            </a:fld>
            <a:endParaRPr lang="en-US"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3"/>
        <p:cNvGrpSpPr/>
        <p:nvPr/>
      </p:nvGrpSpPr>
      <p:grpSpPr>
        <a:xfrm>
          <a:off x="0" y="0"/>
          <a:ext cx="0" cy="0"/>
          <a:chOff x="0" y="0"/>
          <a:chExt cx="0" cy="0"/>
        </a:xfrm>
      </p:grpSpPr>
      <p:sp>
        <p:nvSpPr>
          <p:cNvPr id="724" name="Shape 72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725" name="Shape 725"/>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noAutofit/>
          </a:bodyPr>
          <a:lstStyle/>
          <a:p>
            <a:pPr marL="457200" lvl="0" indent="-368300" algn="just" rtl="0">
              <a:lnSpc>
                <a:spcPct val="115000"/>
              </a:lnSpc>
              <a:spcBef>
                <a:spcPts val="0"/>
              </a:spcBef>
              <a:buClr>
                <a:schemeClr val="dk1"/>
              </a:buClr>
              <a:buSzPct val="100000"/>
              <a:buChar char="•"/>
            </a:pPr>
            <a:r>
              <a:rPr lang="en-US" sz="2200" dirty="0">
                <a:latin typeface="Arial"/>
                <a:ea typeface="Arial"/>
                <a:cs typeface="Arial"/>
                <a:sym typeface="Arial"/>
              </a:rPr>
              <a:t>Beyond the scope </a:t>
            </a:r>
            <a:endParaRPr sz="2200" dirty="0">
              <a:latin typeface="Arial"/>
              <a:ea typeface="Arial"/>
              <a:cs typeface="Arial"/>
              <a:sym typeface="Arial"/>
            </a:endParaRPr>
          </a:p>
          <a:p>
            <a:pPr marL="457200" lvl="0" indent="-368300" algn="just" rtl="0">
              <a:lnSpc>
                <a:spcPct val="115000"/>
              </a:lnSpc>
              <a:spcBef>
                <a:spcPts val="0"/>
              </a:spcBef>
              <a:buClr>
                <a:schemeClr val="dk1"/>
              </a:buClr>
              <a:buSzPct val="100000"/>
              <a:buChar char="•"/>
            </a:pPr>
            <a:endParaRPr sz="2200" dirty="0">
              <a:latin typeface="Arial"/>
              <a:ea typeface="Arial"/>
              <a:cs typeface="Arial"/>
              <a:sym typeface="Arial"/>
            </a:endParaRPr>
          </a:p>
          <a:p>
            <a:pPr marL="457200" lvl="0" indent="-368300" algn="just" rtl="0">
              <a:lnSpc>
                <a:spcPct val="115000"/>
              </a:lnSpc>
              <a:spcBef>
                <a:spcPts val="0"/>
              </a:spcBef>
              <a:buClr>
                <a:schemeClr val="dk1"/>
              </a:buClr>
              <a:buSzPct val="100000"/>
              <a:buChar char="•"/>
            </a:pPr>
            <a:r>
              <a:rPr lang="en-US" sz="2200" dirty="0">
                <a:latin typeface="Arial"/>
                <a:ea typeface="Arial"/>
                <a:cs typeface="Arial"/>
                <a:sym typeface="Arial"/>
              </a:rPr>
              <a:t>Remove some text/4 lines/ describe it differently</a:t>
            </a:r>
          </a:p>
          <a:p>
            <a:pPr marL="457200" lvl="0" indent="-368300" algn="just" rtl="0">
              <a:lnSpc>
                <a:spcPct val="115000"/>
              </a:lnSpc>
              <a:spcBef>
                <a:spcPts val="0"/>
              </a:spcBef>
              <a:buClr>
                <a:schemeClr val="dk1"/>
              </a:buClr>
              <a:buSzPct val="100000"/>
              <a:buFont typeface="Arial"/>
              <a:buChar char="•"/>
            </a:pPr>
            <a:r>
              <a:rPr lang="en-US" sz="2200" dirty="0">
                <a:latin typeface="Arial"/>
                <a:ea typeface="Arial"/>
                <a:cs typeface="Arial"/>
                <a:sym typeface="Arial"/>
              </a:rPr>
              <a:t>2 points: real reference is not available. use puzzle boxes</a:t>
            </a:r>
          </a:p>
          <a:p>
            <a:pPr marL="457200" lvl="0" indent="-368300" algn="just" rtl="0">
              <a:lnSpc>
                <a:spcPct val="115000"/>
              </a:lnSpc>
              <a:spcBef>
                <a:spcPts val="0"/>
              </a:spcBef>
              <a:buClr>
                <a:schemeClr val="dk1"/>
              </a:buClr>
              <a:buSzPct val="100000"/>
              <a:buChar char="•"/>
            </a:pPr>
            <a:r>
              <a:rPr lang="en-US" sz="2200" dirty="0">
                <a:latin typeface="Arial"/>
                <a:ea typeface="Arial"/>
                <a:cs typeface="Arial"/>
                <a:sym typeface="Arial"/>
              </a:rPr>
              <a:t>For </a:t>
            </a:r>
            <a:r>
              <a:rPr lang="en-US" sz="2200" b="1" dirty="0">
                <a:latin typeface="Arial"/>
                <a:ea typeface="Arial"/>
                <a:cs typeface="Arial"/>
                <a:sym typeface="Arial"/>
              </a:rPr>
              <a:t>single genomes</a:t>
            </a:r>
            <a:r>
              <a:rPr lang="en-US" sz="2200" dirty="0">
                <a:latin typeface="Arial"/>
                <a:ea typeface="Arial"/>
                <a:cs typeface="Arial"/>
                <a:sym typeface="Arial"/>
              </a:rPr>
              <a:t>, </a:t>
            </a:r>
            <a:r>
              <a:rPr lang="en-US" sz="2200" b="1" dirty="0">
                <a:latin typeface="Arial"/>
                <a:ea typeface="Arial"/>
                <a:cs typeface="Arial"/>
                <a:sym typeface="Arial"/>
              </a:rPr>
              <a:t>reference-guided assembly</a:t>
            </a:r>
            <a:r>
              <a:rPr lang="en-US" sz="2200" dirty="0">
                <a:latin typeface="Arial"/>
                <a:ea typeface="Arial"/>
                <a:cs typeface="Arial"/>
                <a:sym typeface="Arial"/>
              </a:rPr>
              <a:t> is useful whenever trusted references exist. Many available methods exist for mapping (and then scaffolding) the generated draft contigs.</a:t>
            </a:r>
          </a:p>
          <a:p>
            <a:pPr marL="457200" lvl="0" indent="-368300" algn="just" rtl="0">
              <a:lnSpc>
                <a:spcPct val="115000"/>
              </a:lnSpc>
              <a:spcBef>
                <a:spcPts val="0"/>
              </a:spcBef>
              <a:buClr>
                <a:schemeClr val="dk1"/>
              </a:buClr>
              <a:buSzPct val="100000"/>
              <a:buChar char="•"/>
            </a:pPr>
            <a:r>
              <a:rPr lang="en-US" sz="2200" dirty="0">
                <a:latin typeface="Arial"/>
                <a:ea typeface="Arial"/>
                <a:cs typeface="Arial"/>
                <a:sym typeface="Arial"/>
              </a:rPr>
              <a:t>For metagenomes, </a:t>
            </a:r>
            <a:r>
              <a:rPr lang="en-US" sz="2200" b="1" dirty="0">
                <a:latin typeface="Arial"/>
                <a:ea typeface="Arial"/>
                <a:cs typeface="Arial"/>
                <a:sym typeface="Arial"/>
              </a:rPr>
              <a:t>reference-guided assembly </a:t>
            </a:r>
            <a:r>
              <a:rPr lang="en-US" sz="2200" dirty="0">
                <a:latin typeface="Arial"/>
                <a:ea typeface="Arial"/>
                <a:cs typeface="Arial"/>
                <a:sym typeface="Arial"/>
              </a:rPr>
              <a:t>has not been used because the composition of the samples is unknown.</a:t>
            </a:r>
          </a:p>
          <a:p>
            <a:pPr marL="457200" lvl="0" indent="-368300" algn="just" rtl="0">
              <a:lnSpc>
                <a:spcPct val="115000"/>
              </a:lnSpc>
              <a:spcBef>
                <a:spcPts val="0"/>
              </a:spcBef>
              <a:buClr>
                <a:schemeClr val="dk1"/>
              </a:buClr>
              <a:buSzPct val="100000"/>
              <a:buChar char="•"/>
            </a:pPr>
            <a:r>
              <a:rPr lang="en-US" sz="2200" dirty="0">
                <a:latin typeface="Arial"/>
                <a:ea typeface="Arial"/>
                <a:cs typeface="Arial"/>
                <a:sym typeface="Arial"/>
              </a:rPr>
              <a:t>While database driven approaches have been employed in certain metagenome analyses, they have not been used in the assembly of metagenomic data. This is in part due to the small size and biased coverage of public genome databases, but also due to the inherent computational cost of mapping tens of millions of reads to thousands of full genome sequences. </a:t>
            </a:r>
          </a:p>
        </p:txBody>
      </p:sp>
      <p:sp>
        <p:nvSpPr>
          <p:cNvPr id="726" name="Shape 726"/>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US" sz="1400" b="0" i="0" u="none" strike="noStrike" cap="none">
                <a:solidFill>
                  <a:srgbClr val="000000"/>
                </a:solidFill>
                <a:latin typeface="Arial"/>
                <a:ea typeface="Arial"/>
                <a:cs typeface="Arial"/>
                <a:sym typeface="Arial"/>
              </a:rPr>
              <a:t>84</a:t>
            </a:fld>
            <a:endParaRPr lang="en-US"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2608716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9"/>
        <p:cNvGrpSpPr/>
        <p:nvPr/>
      </p:nvGrpSpPr>
      <p:grpSpPr>
        <a:xfrm>
          <a:off x="0" y="0"/>
          <a:ext cx="0" cy="0"/>
          <a:chOff x="0" y="0"/>
          <a:chExt cx="0" cy="0"/>
        </a:xfrm>
      </p:grpSpPr>
      <p:sp>
        <p:nvSpPr>
          <p:cNvPr id="910" name="Shape 91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911" name="Shape 911"/>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Calibri"/>
              <a:buNone/>
            </a:pPr>
            <a:r>
              <a:rPr lang="en-US" dirty="0"/>
              <a:t>Bowtie2 to do</a:t>
            </a:r>
            <a:r>
              <a:rPr lang="en-US" baseline="0" dirty="0"/>
              <a:t> the read mapping an kept the unmapped reads</a:t>
            </a:r>
            <a:endParaRPr lang="en-US" dirty="0"/>
          </a:p>
          <a:p>
            <a:pPr marL="0" marR="0" lvl="0" indent="0" algn="l" rtl="0">
              <a:spcBef>
                <a:spcPts val="0"/>
              </a:spcBef>
              <a:buClr>
                <a:schemeClr val="dk1"/>
              </a:buClr>
              <a:buSzPct val="25000"/>
              <a:buFont typeface="Calibri"/>
              <a:buNone/>
            </a:pPr>
            <a:endParaRPr lang="en-US" dirty="0"/>
          </a:p>
          <a:p>
            <a:pPr marL="0" marR="0" lvl="0" indent="0" algn="l" rtl="0">
              <a:spcBef>
                <a:spcPts val="0"/>
              </a:spcBef>
              <a:buClr>
                <a:schemeClr val="dk1"/>
              </a:buClr>
              <a:buSzPct val="25000"/>
              <a:buFont typeface="Calibri"/>
              <a:buNone/>
            </a:pPr>
            <a:r>
              <a:rPr lang="en-US" dirty="0"/>
              <a:t>Explain problem </a:t>
            </a:r>
            <a:r>
              <a:rPr lang="en-US" dirty="0" err="1"/>
              <a:t>i</a:t>
            </a:r>
            <a:r>
              <a:rPr lang="en-US" dirty="0"/>
              <a:t> want to solve in each step, go back to puzzle analogy, challenges</a:t>
            </a:r>
          </a:p>
          <a:p>
            <a:pPr marL="0" marR="0" lvl="0" indent="0" algn="l" rtl="0">
              <a:spcBef>
                <a:spcPts val="0"/>
              </a:spcBef>
              <a:buClr>
                <a:schemeClr val="dk1"/>
              </a:buClr>
              <a:buSzPct val="25000"/>
              <a:buFont typeface="Calibri"/>
              <a:buNone/>
            </a:pPr>
            <a:r>
              <a:rPr lang="en-US" dirty="0"/>
              <a:t>Reference selection: filter reads, estimate depth of coverage</a:t>
            </a:r>
          </a:p>
          <a:p>
            <a:pPr marL="0" marR="0" lvl="0" indent="0" algn="l" rtl="0">
              <a:spcBef>
                <a:spcPts val="0"/>
              </a:spcBef>
              <a:buClr>
                <a:schemeClr val="dk1"/>
              </a:buClr>
              <a:buSzPct val="25000"/>
              <a:buFont typeface="Calibri"/>
              <a:buNone/>
            </a:pPr>
            <a:r>
              <a:rPr lang="en-US" dirty="0"/>
              <a:t>Read mapping</a:t>
            </a:r>
          </a:p>
          <a:p>
            <a:pPr marL="0" marR="0" lvl="0" indent="0" algn="l" rtl="0">
              <a:spcBef>
                <a:spcPts val="0"/>
              </a:spcBef>
              <a:buClr>
                <a:schemeClr val="dk1"/>
              </a:buClr>
              <a:buSzPct val="25000"/>
              <a:buFont typeface="Calibri"/>
              <a:buNone/>
            </a:pPr>
            <a:r>
              <a:rPr lang="en-US" dirty="0"/>
              <a:t>reference-guided assembly</a:t>
            </a:r>
          </a:p>
          <a:p>
            <a:pPr marL="0" marR="0" lvl="0" indent="0" algn="l" rtl="0">
              <a:spcBef>
                <a:spcPts val="0"/>
              </a:spcBef>
              <a:buClr>
                <a:schemeClr val="dk1"/>
              </a:buClr>
              <a:buSzPct val="25000"/>
              <a:buFont typeface="Calibri"/>
              <a:buNone/>
            </a:pPr>
            <a:r>
              <a:rPr lang="en-US" dirty="0"/>
              <a:t>error correction</a:t>
            </a:r>
          </a:p>
          <a:p>
            <a:pPr marL="0" marR="0" lvl="0" indent="0" algn="l" rtl="0">
              <a:spcBef>
                <a:spcPts val="0"/>
              </a:spcBef>
              <a:buClr>
                <a:schemeClr val="dk1"/>
              </a:buClr>
              <a:buSzPct val="25000"/>
              <a:buFont typeface="Calibri"/>
              <a:buNone/>
            </a:pPr>
            <a:r>
              <a:rPr lang="en-US" dirty="0"/>
              <a:t>de novo assembly</a:t>
            </a:r>
          </a:p>
          <a:p>
            <a:pPr marL="0" marR="0" lvl="0" indent="0" algn="l" rtl="0">
              <a:spcBef>
                <a:spcPts val="0"/>
              </a:spcBef>
              <a:buClr>
                <a:schemeClr val="dk1"/>
              </a:buClr>
              <a:buSzPct val="25000"/>
              <a:buFont typeface="Calibri"/>
              <a:buNone/>
            </a:pPr>
            <a:endParaRPr dirty="0"/>
          </a:p>
        </p:txBody>
      </p:sp>
    </p:spTree>
    <p:extLst>
      <p:ext uri="{BB962C8B-B14F-4D97-AF65-F5344CB8AC3E}">
        <p14:creationId xmlns:p14="http://schemas.microsoft.com/office/powerpoint/2010/main" val="6566832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9"/>
        <p:cNvGrpSpPr/>
        <p:nvPr/>
      </p:nvGrpSpPr>
      <p:grpSpPr>
        <a:xfrm>
          <a:off x="0" y="0"/>
          <a:ext cx="0" cy="0"/>
          <a:chOff x="0" y="0"/>
          <a:chExt cx="0" cy="0"/>
        </a:xfrm>
      </p:grpSpPr>
      <p:sp>
        <p:nvSpPr>
          <p:cNvPr id="770" name="Shape 770"/>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noAutofit/>
          </a:bodyPr>
          <a:lstStyle/>
          <a:p>
            <a:r>
              <a:rPr lang="en-US" sz="1200" b="0" i="0" u="none" strike="noStrike" kern="1200" cap="none" dirty="0">
                <a:solidFill>
                  <a:schemeClr val="dk1"/>
                </a:solidFill>
                <a:effectLst/>
                <a:latin typeface="Calibri"/>
                <a:ea typeface="Calibri"/>
                <a:cs typeface="Calibri"/>
                <a:sym typeface="Calibri"/>
              </a:rPr>
              <a:t>Building contigs from read mapping records. Shorter bars represent shotgun reads; longer bars represent reference genomes (4 genomes in this figure). Regions with the same color in the reference genomes represent homologous sequences. (a) All read mapping records. A read may be mapped to several reference genomes equally well, e.g., 5 yellow reads are mapped to both of the first two genomes.  </a:t>
            </a:r>
          </a:p>
          <a:p>
            <a:pPr marL="0" marR="0" lvl="0" indent="0" algn="l" rtl="0">
              <a:spcBef>
                <a:spcPts val="0"/>
              </a:spcBef>
              <a:buClr>
                <a:schemeClr val="dk1"/>
              </a:buClr>
              <a:buSzPct val="25000"/>
              <a:buFont typeface="Calibri"/>
              <a:buNone/>
            </a:pPr>
            <a:endParaRPr lang="en-US" dirty="0"/>
          </a:p>
          <a:p>
            <a:pPr marL="0" marR="0" lvl="0" indent="0" algn="l" rtl="0">
              <a:spcBef>
                <a:spcPts val="0"/>
              </a:spcBef>
              <a:buClr>
                <a:schemeClr val="dk1"/>
              </a:buClr>
              <a:buSzPct val="25000"/>
              <a:buFont typeface="Calibri"/>
              <a:buNone/>
            </a:pPr>
            <a:r>
              <a:rPr lang="en-US" dirty="0"/>
              <a:t>Remove</a:t>
            </a:r>
            <a:r>
              <a:rPr lang="en-US" baseline="0" dirty="0"/>
              <a:t> redundant </a:t>
            </a:r>
            <a:r>
              <a:rPr lang="en-US" baseline="0" dirty="0" err="1"/>
              <a:t>mepping</a:t>
            </a:r>
            <a:endParaRPr lang="en-US" dirty="0"/>
          </a:p>
          <a:p>
            <a:pPr marL="0" marR="0" lvl="0" indent="0" algn="l" rtl="0">
              <a:spcBef>
                <a:spcPts val="0"/>
              </a:spcBef>
              <a:buClr>
                <a:schemeClr val="dk1"/>
              </a:buClr>
              <a:buSzPct val="25000"/>
              <a:buFont typeface="Calibri"/>
              <a:buNone/>
            </a:pPr>
            <a:r>
              <a:rPr lang="en-US" dirty="0"/>
              <a:t>A problem in metagenomes is that many genomes are very similar </a:t>
            </a:r>
          </a:p>
          <a:p>
            <a:pPr marL="0" marR="0" lvl="0" indent="0" algn="l" rtl="0">
              <a:spcBef>
                <a:spcPts val="0"/>
              </a:spcBef>
              <a:buClr>
                <a:schemeClr val="dk1"/>
              </a:buClr>
              <a:buSzPct val="25000"/>
              <a:buFont typeface="Calibri"/>
              <a:buNone/>
            </a:pPr>
            <a:r>
              <a:rPr lang="en-US" dirty="0"/>
              <a:t>the image shows four genomes. same color indicates shared region across genomes. blue reads map to all </a:t>
            </a:r>
            <a:r>
              <a:rPr lang="en-US" dirty="0" err="1"/>
              <a:t>gebomes</a:t>
            </a:r>
            <a:r>
              <a:rPr lang="en-US" dirty="0"/>
              <a:t>, yellow maps to 2 genomes, green only to one genome and red and purple genomes </a:t>
            </a:r>
            <a:r>
              <a:rPr lang="en-US" dirty="0" err="1"/>
              <a:t>dont</a:t>
            </a:r>
            <a:r>
              <a:rPr lang="en-US" dirty="0"/>
              <a:t> get any read aligned</a:t>
            </a:r>
          </a:p>
          <a:p>
            <a:pPr marL="0" marR="0" lvl="0" indent="0" algn="l" rtl="0">
              <a:spcBef>
                <a:spcPts val="0"/>
              </a:spcBef>
              <a:buClr>
                <a:schemeClr val="dk1"/>
              </a:buClr>
              <a:buSzPct val="25000"/>
              <a:buFont typeface="Calibri"/>
              <a:buNone/>
            </a:pPr>
            <a:r>
              <a:rPr lang="en-US" dirty="0"/>
              <a:t>by definition, each reads should be mapped uniquely to one genome, </a:t>
            </a:r>
            <a:r>
              <a:rPr lang="en-US" dirty="0" err="1"/>
              <a:t>howwver</a:t>
            </a:r>
            <a:r>
              <a:rPr lang="en-US" dirty="0"/>
              <a:t> we get something like this</a:t>
            </a:r>
          </a:p>
          <a:p>
            <a:pPr marL="0" marR="0" lvl="0" indent="0" algn="l" rtl="0">
              <a:spcBef>
                <a:spcPts val="0"/>
              </a:spcBef>
              <a:buClr>
                <a:schemeClr val="dk1"/>
              </a:buClr>
              <a:buSzPct val="25000"/>
              <a:buFont typeface="Calibri"/>
              <a:buNone/>
            </a:pPr>
            <a:endParaRPr dirty="0"/>
          </a:p>
          <a:p>
            <a:pPr marL="0" marR="0" lvl="0" indent="0" algn="l" rtl="0">
              <a:spcBef>
                <a:spcPts val="0"/>
              </a:spcBef>
              <a:buClr>
                <a:schemeClr val="dk1"/>
              </a:buClr>
              <a:buSzPct val="25000"/>
              <a:buFont typeface="Calibri"/>
              <a:buNone/>
            </a:pPr>
            <a:r>
              <a:rPr lang="en-US" dirty="0"/>
              <a:t>put pipeline at the end and show how to improve it</a:t>
            </a:r>
          </a:p>
        </p:txBody>
      </p:sp>
      <p:sp>
        <p:nvSpPr>
          <p:cNvPr id="771" name="Shape 77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6"/>
        <p:cNvGrpSpPr/>
        <p:nvPr/>
      </p:nvGrpSpPr>
      <p:grpSpPr>
        <a:xfrm>
          <a:off x="0" y="0"/>
          <a:ext cx="0" cy="0"/>
          <a:chOff x="0" y="0"/>
          <a:chExt cx="0" cy="0"/>
        </a:xfrm>
      </p:grpSpPr>
      <p:sp>
        <p:nvSpPr>
          <p:cNvPr id="777" name="Shape 777"/>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ct val="25000"/>
              <a:buFont typeface="Calibri"/>
              <a:buNone/>
              <a:tabLst/>
              <a:defRPr/>
            </a:pPr>
            <a:r>
              <a:rPr lang="en-US" sz="1200" b="0" i="0" u="none" strike="noStrike" kern="1200" cap="none" dirty="0">
                <a:solidFill>
                  <a:schemeClr val="dk1"/>
                </a:solidFill>
                <a:effectLst/>
                <a:latin typeface="Calibri"/>
                <a:ea typeface="Calibri"/>
                <a:cs typeface="Calibri"/>
                <a:sym typeface="Calibri"/>
              </a:rPr>
              <a:t> (b) For each read, if it is mapped to more than one reference genome, we randomly pick one. </a:t>
            </a:r>
            <a:endParaRPr lang="en-US" dirty="0"/>
          </a:p>
          <a:p>
            <a:pPr marL="0" marR="0" lvl="0" indent="0" algn="l" rtl="0">
              <a:spcBef>
                <a:spcPts val="0"/>
              </a:spcBef>
              <a:buClr>
                <a:schemeClr val="dk1"/>
              </a:buClr>
              <a:buSzPct val="25000"/>
              <a:buFont typeface="Calibri"/>
              <a:buNone/>
            </a:pPr>
            <a:r>
              <a:rPr lang="en-US" dirty="0"/>
              <a:t>Best match for the reads. But there are multiple best matches across different genomes.</a:t>
            </a:r>
          </a:p>
          <a:p>
            <a:pPr marL="0" marR="0" lvl="0" indent="0" algn="l" rtl="0">
              <a:spcBef>
                <a:spcPts val="0"/>
              </a:spcBef>
              <a:buClr>
                <a:schemeClr val="dk1"/>
              </a:buClr>
              <a:buSzPct val="25000"/>
              <a:buFont typeface="Calibri"/>
              <a:buNone/>
            </a:pPr>
            <a:r>
              <a:rPr lang="en-US" dirty="0"/>
              <a:t>most assembler heuristics will give something like this</a:t>
            </a:r>
          </a:p>
          <a:p>
            <a:pPr marL="0" marR="0" lvl="0" indent="0" algn="l" rtl="0">
              <a:spcBef>
                <a:spcPts val="0"/>
              </a:spcBef>
              <a:buClr>
                <a:schemeClr val="dk1"/>
              </a:buClr>
              <a:buSzPct val="25000"/>
              <a:buFont typeface="Calibri"/>
              <a:buNone/>
            </a:pPr>
            <a:endParaRPr dirty="0"/>
          </a:p>
        </p:txBody>
      </p:sp>
      <p:sp>
        <p:nvSpPr>
          <p:cNvPr id="778" name="Shape 7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3"/>
        <p:cNvGrpSpPr/>
        <p:nvPr/>
      </p:nvGrpSpPr>
      <p:grpSpPr>
        <a:xfrm>
          <a:off x="0" y="0"/>
          <a:ext cx="0" cy="0"/>
          <a:chOff x="0" y="0"/>
          <a:chExt cx="0" cy="0"/>
        </a:xfrm>
      </p:grpSpPr>
      <p:sp>
        <p:nvSpPr>
          <p:cNvPr id="784" name="Shape 784"/>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ct val="25000"/>
              <a:buFont typeface="Calibri"/>
              <a:buNone/>
              <a:tabLst/>
              <a:defRPr/>
            </a:pPr>
            <a:r>
              <a:rPr lang="en-US" sz="1200" b="0" i="0" u="none" strike="noStrike" kern="1200" cap="none" dirty="0">
                <a:solidFill>
                  <a:schemeClr val="dk1"/>
                </a:solidFill>
                <a:effectLst/>
                <a:latin typeface="Calibri"/>
                <a:ea typeface="Calibri"/>
                <a:cs typeface="Calibri"/>
                <a:sym typeface="Calibri"/>
              </a:rPr>
              <a:t>(c) A read is assigned to a reference with highest depth of coverage. </a:t>
            </a:r>
          </a:p>
          <a:p>
            <a:pPr marL="0" marR="0" lvl="0" indent="0" algn="l" rtl="0">
              <a:spcBef>
                <a:spcPts val="0"/>
              </a:spcBef>
              <a:buClr>
                <a:schemeClr val="dk1"/>
              </a:buClr>
              <a:buSzPct val="25000"/>
              <a:buFont typeface="Calibri"/>
              <a:buNone/>
            </a:pPr>
            <a:endParaRPr lang="en-US" dirty="0"/>
          </a:p>
          <a:p>
            <a:pPr marL="0" marR="0" lvl="0" indent="0" algn="l" rtl="0">
              <a:spcBef>
                <a:spcPts val="0"/>
              </a:spcBef>
              <a:buClr>
                <a:schemeClr val="dk1"/>
              </a:buClr>
              <a:buSzPct val="25000"/>
              <a:buFont typeface="Calibri"/>
              <a:buNone/>
            </a:pPr>
            <a:r>
              <a:rPr lang="en-US" dirty="0"/>
              <a:t>Assign</a:t>
            </a:r>
            <a:r>
              <a:rPr lang="en-US" baseline="0" dirty="0"/>
              <a:t> reads to </a:t>
            </a:r>
            <a:r>
              <a:rPr lang="en-US" dirty="0"/>
              <a:t>Genome</a:t>
            </a:r>
            <a:r>
              <a:rPr lang="en-US" baseline="0" dirty="0"/>
              <a:t> where the depth of coverage is highest</a:t>
            </a:r>
            <a:endParaRPr lang="en-US" dirty="0"/>
          </a:p>
          <a:p>
            <a:pPr marL="0" marR="0" lvl="0" indent="0" algn="l" rtl="0">
              <a:spcBef>
                <a:spcPts val="0"/>
              </a:spcBef>
              <a:buClr>
                <a:schemeClr val="dk1"/>
              </a:buClr>
              <a:buSzPct val="25000"/>
              <a:buFont typeface="Calibri"/>
              <a:buNone/>
            </a:pPr>
            <a:r>
              <a:rPr lang="en-US" dirty="0"/>
              <a:t>Depth of coverage: Assign</a:t>
            </a:r>
            <a:r>
              <a:rPr lang="en-US" baseline="0" dirty="0"/>
              <a:t> the reads to the genome with highest depth of coverage</a:t>
            </a:r>
          </a:p>
          <a:p>
            <a:pPr marL="0" marR="0" lvl="0" indent="0" algn="l" rtl="0">
              <a:spcBef>
                <a:spcPts val="0"/>
              </a:spcBef>
              <a:buClr>
                <a:schemeClr val="dk1"/>
              </a:buClr>
              <a:buSzPct val="25000"/>
              <a:buFont typeface="Calibri"/>
              <a:buNone/>
            </a:pPr>
            <a:endParaRPr lang="en-US" baseline="0" dirty="0"/>
          </a:p>
          <a:p>
            <a:pPr marL="0" marR="0" lvl="0" indent="0" algn="l" rtl="0">
              <a:spcBef>
                <a:spcPts val="0"/>
              </a:spcBef>
              <a:buClr>
                <a:schemeClr val="dk1"/>
              </a:buClr>
              <a:buSzPct val="25000"/>
              <a:buFont typeface="Calibri"/>
              <a:buNone/>
            </a:pPr>
            <a:endParaRPr lang="en-US" dirty="0"/>
          </a:p>
          <a:p>
            <a:pPr marL="0" marR="0" lvl="0" indent="0" algn="l" rtl="0">
              <a:spcBef>
                <a:spcPts val="0"/>
              </a:spcBef>
              <a:buClr>
                <a:schemeClr val="dk1"/>
              </a:buClr>
              <a:buSzPct val="25000"/>
              <a:buFont typeface="Calibri"/>
              <a:buNone/>
            </a:pPr>
            <a:r>
              <a:rPr lang="en-US" dirty="0"/>
              <a:t>make pairs: </a:t>
            </a:r>
            <a:r>
              <a:rPr lang="en-US" dirty="0" err="1"/>
              <a:t>ab,ac,ad</a:t>
            </a:r>
            <a:endParaRPr lang="en-US" dirty="0"/>
          </a:p>
          <a:p>
            <a:pPr marL="0" marR="0" lvl="0" indent="0" algn="l" rtl="0">
              <a:spcBef>
                <a:spcPts val="0"/>
              </a:spcBef>
              <a:buClr>
                <a:schemeClr val="dk1"/>
              </a:buClr>
              <a:buSzPct val="25000"/>
              <a:buFont typeface="Calibri"/>
              <a:buNone/>
            </a:pPr>
            <a:r>
              <a:rPr lang="en-US" dirty="0"/>
              <a:t>b) not “best”</a:t>
            </a:r>
          </a:p>
          <a:p>
            <a:pPr marL="0" marR="0" lvl="0" indent="0" algn="l" rtl="0">
              <a:spcBef>
                <a:spcPts val="0"/>
              </a:spcBef>
              <a:buClr>
                <a:schemeClr val="dk1"/>
              </a:buClr>
              <a:buSzPct val="25000"/>
              <a:buFont typeface="Calibri"/>
              <a:buNone/>
            </a:pPr>
            <a:r>
              <a:rPr lang="en-US" dirty="0"/>
              <a:t>bowtie, </a:t>
            </a:r>
            <a:r>
              <a:rPr lang="en-US" dirty="0" err="1"/>
              <a:t>bwa</a:t>
            </a:r>
            <a:r>
              <a:rPr lang="en-US" dirty="0"/>
              <a:t> can give b</a:t>
            </a:r>
          </a:p>
          <a:p>
            <a:pPr marL="0" marR="0" lvl="0" indent="0" algn="l" rtl="0">
              <a:spcBef>
                <a:spcPts val="0"/>
              </a:spcBef>
              <a:buClr>
                <a:schemeClr val="dk1"/>
              </a:buClr>
              <a:buSzPct val="25000"/>
              <a:buFont typeface="Calibri"/>
              <a:buNone/>
            </a:pPr>
            <a:endParaRPr dirty="0"/>
          </a:p>
          <a:p>
            <a:pPr marL="0" marR="0" lvl="0" indent="0" algn="l" rtl="0">
              <a:spcBef>
                <a:spcPts val="0"/>
              </a:spcBef>
              <a:buClr>
                <a:schemeClr val="dk1"/>
              </a:buClr>
              <a:buSzPct val="25000"/>
              <a:buFont typeface="Calibri"/>
              <a:buNone/>
            </a:pPr>
            <a:r>
              <a:rPr lang="en-US" dirty="0"/>
              <a:t>put pipeline at the end and show how to improve it</a:t>
            </a:r>
          </a:p>
        </p:txBody>
      </p:sp>
      <p:sp>
        <p:nvSpPr>
          <p:cNvPr id="785" name="Shape 78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0"/>
        <p:cNvGrpSpPr/>
        <p:nvPr/>
      </p:nvGrpSpPr>
      <p:grpSpPr>
        <a:xfrm>
          <a:off x="0" y="0"/>
          <a:ext cx="0" cy="0"/>
          <a:chOff x="0" y="0"/>
          <a:chExt cx="0" cy="0"/>
        </a:xfrm>
      </p:grpSpPr>
      <p:sp>
        <p:nvSpPr>
          <p:cNvPr id="791" name="Shape 791"/>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Calibri"/>
              <a:buNone/>
            </a:pPr>
            <a:r>
              <a:rPr lang="en-US" sz="1200" b="0" i="0" u="none" strike="noStrike" kern="1200" cap="none" dirty="0">
                <a:solidFill>
                  <a:schemeClr val="dk1"/>
                </a:solidFill>
                <a:effectLst/>
                <a:latin typeface="Calibri"/>
                <a:ea typeface="Calibri"/>
                <a:cs typeface="Calibri"/>
                <a:sym typeface="Calibri"/>
              </a:rPr>
              <a:t>(d) We pick the minimum number of reference genomes, to which all reads can be mapped.</a:t>
            </a:r>
            <a:endParaRPr lang="en-US" dirty="0"/>
          </a:p>
          <a:p>
            <a:pPr marL="0" marR="0" lvl="0" indent="0" algn="l" rtl="0">
              <a:spcBef>
                <a:spcPts val="0"/>
              </a:spcBef>
              <a:buClr>
                <a:schemeClr val="dk1"/>
              </a:buClr>
              <a:buSzPct val="25000"/>
              <a:buFont typeface="Calibri"/>
              <a:buNone/>
            </a:pPr>
            <a:r>
              <a:rPr lang="en-US" dirty="0"/>
              <a:t>minimum number of genomes that contain most of the reads.</a:t>
            </a:r>
          </a:p>
          <a:p>
            <a:pPr marL="0" marR="0" lvl="0" indent="0" algn="l" rtl="0">
              <a:spcBef>
                <a:spcPts val="0"/>
              </a:spcBef>
              <a:buClr>
                <a:schemeClr val="dk1"/>
              </a:buClr>
              <a:buSzPct val="25000"/>
              <a:buFont typeface="Calibri"/>
              <a:buNone/>
            </a:pPr>
            <a:r>
              <a:rPr lang="en-US" dirty="0"/>
              <a:t>this allow to generate a more contiguous and complete assembly than the other types of mappings</a:t>
            </a:r>
          </a:p>
        </p:txBody>
      </p:sp>
      <p:sp>
        <p:nvSpPr>
          <p:cNvPr id="792" name="Shape 79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7"/>
        <p:cNvGrpSpPr/>
        <p:nvPr/>
      </p:nvGrpSpPr>
      <p:grpSpPr>
        <a:xfrm>
          <a:off x="0" y="0"/>
          <a:ext cx="0" cy="0"/>
          <a:chOff x="0" y="0"/>
          <a:chExt cx="0" cy="0"/>
        </a:xfrm>
      </p:grpSpPr>
      <p:sp>
        <p:nvSpPr>
          <p:cNvPr id="798" name="Shape 798"/>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Calibri"/>
              <a:buNone/>
            </a:pPr>
            <a:r>
              <a:rPr lang="en-US" dirty="0"/>
              <a:t>Of theses 4</a:t>
            </a:r>
            <a:r>
              <a:rPr lang="en-US" baseline="0" dirty="0"/>
              <a:t> strategies we pick the minimum set cover</a:t>
            </a:r>
            <a:endParaRPr lang="en-US" dirty="0"/>
          </a:p>
          <a:p>
            <a:pPr marL="0" marR="0" lvl="0" indent="0" algn="l" rtl="0">
              <a:spcBef>
                <a:spcPts val="0"/>
              </a:spcBef>
              <a:buClr>
                <a:schemeClr val="dk1"/>
              </a:buClr>
              <a:buSzPct val="25000"/>
              <a:buFont typeface="Calibri"/>
              <a:buNone/>
            </a:pPr>
            <a:r>
              <a:rPr lang="en-US" dirty="0"/>
              <a:t>make pairs: </a:t>
            </a:r>
            <a:r>
              <a:rPr lang="en-US" dirty="0" err="1"/>
              <a:t>ab,ac,ad</a:t>
            </a:r>
            <a:endParaRPr lang="en-US" dirty="0"/>
          </a:p>
          <a:p>
            <a:pPr marL="0" marR="0" lvl="0" indent="0" algn="l" rtl="0">
              <a:spcBef>
                <a:spcPts val="0"/>
              </a:spcBef>
              <a:buClr>
                <a:schemeClr val="dk1"/>
              </a:buClr>
              <a:buSzPct val="25000"/>
              <a:buFont typeface="Calibri"/>
              <a:buNone/>
            </a:pPr>
            <a:r>
              <a:rPr lang="en-US" dirty="0"/>
              <a:t>b) not “best”</a:t>
            </a:r>
          </a:p>
          <a:p>
            <a:pPr marL="0" marR="0" lvl="0" indent="0" algn="l" rtl="0">
              <a:spcBef>
                <a:spcPts val="0"/>
              </a:spcBef>
              <a:buClr>
                <a:schemeClr val="dk1"/>
              </a:buClr>
              <a:buSzPct val="25000"/>
              <a:buFont typeface="Calibri"/>
              <a:buNone/>
            </a:pPr>
            <a:r>
              <a:rPr lang="en-US" dirty="0"/>
              <a:t>bowtie, </a:t>
            </a:r>
            <a:r>
              <a:rPr lang="en-US" dirty="0" err="1"/>
              <a:t>bwa</a:t>
            </a:r>
            <a:r>
              <a:rPr lang="en-US" dirty="0"/>
              <a:t> can give b</a:t>
            </a:r>
          </a:p>
          <a:p>
            <a:pPr marL="0" marR="0" lvl="0" indent="0" algn="l" rtl="0">
              <a:spcBef>
                <a:spcPts val="0"/>
              </a:spcBef>
              <a:buClr>
                <a:schemeClr val="dk1"/>
              </a:buClr>
              <a:buSzPct val="25000"/>
              <a:buFont typeface="Calibri"/>
              <a:buNone/>
            </a:pPr>
            <a:endParaRPr dirty="0"/>
          </a:p>
          <a:p>
            <a:pPr marL="0" marR="0" lvl="0" indent="0" algn="l" rtl="0">
              <a:spcBef>
                <a:spcPts val="0"/>
              </a:spcBef>
              <a:buClr>
                <a:schemeClr val="dk1"/>
              </a:buClr>
              <a:buSzPct val="25000"/>
              <a:buFont typeface="Calibri"/>
              <a:buNone/>
            </a:pPr>
            <a:r>
              <a:rPr lang="en-US" dirty="0"/>
              <a:t>put pipeline at the end and show how to improve it</a:t>
            </a:r>
          </a:p>
        </p:txBody>
      </p:sp>
      <p:sp>
        <p:nvSpPr>
          <p:cNvPr id="799" name="Shape 79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0"/>
        <p:cNvGrpSpPr/>
        <p:nvPr/>
      </p:nvGrpSpPr>
      <p:grpSpPr>
        <a:xfrm>
          <a:off x="0" y="0"/>
          <a:ext cx="0" cy="0"/>
          <a:chOff x="0" y="0"/>
          <a:chExt cx="0" cy="0"/>
        </a:xfrm>
      </p:grpSpPr>
      <p:sp>
        <p:nvSpPr>
          <p:cNvPr id="831" name="Shape 8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832" name="Shape 832"/>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Shape 21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
        <p:nvSpPr>
          <p:cNvPr id="219" name="Shape 2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426278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7"/>
        <p:cNvGrpSpPr/>
        <p:nvPr/>
      </p:nvGrpSpPr>
      <p:grpSpPr>
        <a:xfrm>
          <a:off x="0" y="0"/>
          <a:ext cx="0" cy="0"/>
          <a:chOff x="0" y="0"/>
          <a:chExt cx="0" cy="0"/>
        </a:xfrm>
      </p:grpSpPr>
      <p:sp>
        <p:nvSpPr>
          <p:cNvPr id="1208" name="Shape 1208"/>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rtl="0">
              <a:spcBef>
                <a:spcPts val="0"/>
              </a:spcBef>
              <a:buNone/>
            </a:pPr>
            <a:endParaRPr/>
          </a:p>
        </p:txBody>
      </p:sp>
      <p:sp>
        <p:nvSpPr>
          <p:cNvPr id="1209" name="Shape 1209"/>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932406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7"/>
        <p:cNvGrpSpPr/>
        <p:nvPr/>
      </p:nvGrpSpPr>
      <p:grpSpPr>
        <a:xfrm>
          <a:off x="0" y="0"/>
          <a:ext cx="0" cy="0"/>
          <a:chOff x="0" y="0"/>
          <a:chExt cx="0" cy="0"/>
        </a:xfrm>
      </p:grpSpPr>
      <p:sp>
        <p:nvSpPr>
          <p:cNvPr id="838" name="Shape 838"/>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839" name="Shape 839"/>
          <p:cNvSpPr txBox="1">
            <a:spLocks noGrp="1"/>
          </p:cNvSpPr>
          <p:nvPr>
            <p:ph type="body" idx="1"/>
          </p:nvPr>
        </p:nvSpPr>
        <p:spPr>
          <a:xfrm>
            <a:off x="685800" y="4400550"/>
            <a:ext cx="5486400" cy="3600600"/>
          </a:xfrm>
          <a:prstGeom prst="rect">
            <a:avLst/>
          </a:prstGeom>
          <a:noFill/>
          <a:ln>
            <a:noFill/>
          </a:ln>
        </p:spPr>
        <p:txBody>
          <a:bodyPr lIns="91425" tIns="45700" rIns="91425" bIns="45700" anchor="t" anchorCtr="0">
            <a:noAutofit/>
          </a:bodyPr>
          <a:lstStyle/>
          <a:p>
            <a:pPr lvl="0" algn="just" rtl="0">
              <a:lnSpc>
                <a:spcPct val="115000"/>
              </a:lnSpc>
              <a:spcBef>
                <a:spcPts val="0"/>
              </a:spcBef>
              <a:buClr>
                <a:schemeClr val="dk1"/>
              </a:buClr>
              <a:buSzPct val="78571"/>
              <a:buFont typeface="Arial"/>
              <a:buNone/>
            </a:pPr>
            <a:r>
              <a:rPr lang="en-US" sz="1400" b="1" dirty="0">
                <a:latin typeface="Arial"/>
                <a:ea typeface="Arial"/>
                <a:cs typeface="Arial"/>
                <a:sym typeface="Arial"/>
              </a:rPr>
              <a:t>14mbp longest bacteria</a:t>
            </a:r>
          </a:p>
          <a:p>
            <a:pPr lvl="0" algn="just" rtl="0">
              <a:lnSpc>
                <a:spcPct val="115000"/>
              </a:lnSpc>
              <a:spcBef>
                <a:spcPts val="0"/>
              </a:spcBef>
              <a:buClr>
                <a:schemeClr val="dk1"/>
              </a:buClr>
              <a:buSzPct val="78571"/>
              <a:buFont typeface="Arial"/>
              <a:buNone/>
            </a:pPr>
            <a:r>
              <a:rPr lang="en-US" sz="1400" b="1" dirty="0">
                <a:latin typeface="Arial"/>
                <a:ea typeface="Arial"/>
                <a:cs typeface="Arial"/>
                <a:sym typeface="Arial"/>
              </a:rPr>
              <a:t>Repeats: 7kbp</a:t>
            </a:r>
          </a:p>
          <a:p>
            <a:pPr lvl="0" algn="just" rtl="0">
              <a:lnSpc>
                <a:spcPct val="115000"/>
              </a:lnSpc>
              <a:spcBef>
                <a:spcPts val="0"/>
              </a:spcBef>
              <a:buClr>
                <a:schemeClr val="dk1"/>
              </a:buClr>
              <a:buSzPct val="78571"/>
              <a:buFont typeface="Arial"/>
              <a:buNone/>
            </a:pPr>
            <a:r>
              <a:rPr lang="en-US" sz="1400" b="1" dirty="0">
                <a:latin typeface="Arial"/>
                <a:ea typeface="Arial"/>
                <a:cs typeface="Arial"/>
                <a:sym typeface="Arial"/>
              </a:rPr>
              <a:t>Complete bacteria</a:t>
            </a:r>
          </a:p>
          <a:p>
            <a:pPr lvl="0" algn="just" rtl="0">
              <a:lnSpc>
                <a:spcPct val="115000"/>
              </a:lnSpc>
              <a:spcBef>
                <a:spcPts val="0"/>
              </a:spcBef>
              <a:buClr>
                <a:schemeClr val="dk1"/>
              </a:buClr>
              <a:buSzPct val="78571"/>
              <a:buFont typeface="Arial"/>
              <a:buNone/>
            </a:pPr>
            <a:r>
              <a:rPr lang="en-US" sz="1400" b="1" dirty="0">
                <a:latin typeface="Arial"/>
                <a:ea typeface="Arial"/>
                <a:cs typeface="Arial"/>
                <a:sym typeface="Arial"/>
              </a:rPr>
              <a:t>Less contigs,</a:t>
            </a:r>
            <a:r>
              <a:rPr lang="en-US" sz="1400" b="1" baseline="0" dirty="0">
                <a:latin typeface="Arial"/>
                <a:ea typeface="Arial"/>
                <a:cs typeface="Arial"/>
                <a:sym typeface="Arial"/>
              </a:rPr>
              <a:t> less fragmented assembly</a:t>
            </a:r>
          </a:p>
          <a:p>
            <a:pPr lvl="0" algn="just" rtl="0">
              <a:lnSpc>
                <a:spcPct val="115000"/>
              </a:lnSpc>
              <a:spcBef>
                <a:spcPts val="0"/>
              </a:spcBef>
              <a:buClr>
                <a:schemeClr val="dk1"/>
              </a:buClr>
              <a:buSzPct val="78571"/>
              <a:buFont typeface="Arial"/>
              <a:buNone/>
            </a:pPr>
            <a:r>
              <a:rPr lang="en-US" sz="1400" b="1" baseline="0" dirty="0">
                <a:latin typeface="Arial"/>
                <a:ea typeface="Arial"/>
                <a:cs typeface="Arial"/>
                <a:sym typeface="Arial"/>
              </a:rPr>
              <a:t>Genome size contigs, we can reconstruct an entire bacterial from short reads</a:t>
            </a:r>
          </a:p>
          <a:p>
            <a:pPr lvl="0" algn="just" rtl="0">
              <a:lnSpc>
                <a:spcPct val="115000"/>
              </a:lnSpc>
              <a:spcBef>
                <a:spcPts val="0"/>
              </a:spcBef>
              <a:buClr>
                <a:schemeClr val="dk1"/>
              </a:buClr>
              <a:buSzPct val="78571"/>
              <a:buFont typeface="Arial"/>
              <a:buNone/>
            </a:pPr>
            <a:r>
              <a:rPr lang="en-US" sz="1400" b="1" baseline="0" dirty="0">
                <a:latin typeface="Arial"/>
                <a:ea typeface="Arial"/>
                <a:cs typeface="Arial"/>
                <a:sym typeface="Arial"/>
              </a:rPr>
              <a:t>Median genome recovery mapping contigs to the reference genomes</a:t>
            </a:r>
          </a:p>
          <a:p>
            <a:pPr lvl="0" algn="just" rtl="0">
              <a:lnSpc>
                <a:spcPct val="115000"/>
              </a:lnSpc>
              <a:spcBef>
                <a:spcPts val="0"/>
              </a:spcBef>
              <a:buClr>
                <a:schemeClr val="dk1"/>
              </a:buClr>
              <a:buSzPct val="78571"/>
              <a:buFont typeface="Arial"/>
              <a:buNone/>
            </a:pPr>
            <a:r>
              <a:rPr lang="en-US" sz="1400" b="1" baseline="0" dirty="0">
                <a:latin typeface="Arial"/>
                <a:ea typeface="Arial"/>
                <a:cs typeface="Arial"/>
                <a:sym typeface="Arial"/>
              </a:rPr>
              <a:t>Doing less </a:t>
            </a:r>
            <a:r>
              <a:rPr lang="en-US" sz="1400" b="1" baseline="0" dirty="0" err="1">
                <a:latin typeface="Arial"/>
                <a:ea typeface="Arial"/>
                <a:cs typeface="Arial"/>
                <a:sym typeface="Arial"/>
              </a:rPr>
              <a:t>erros</a:t>
            </a:r>
            <a:endParaRPr lang="en-US" sz="1400" b="1" baseline="0" dirty="0">
              <a:latin typeface="Arial"/>
              <a:ea typeface="Arial"/>
              <a:cs typeface="Arial"/>
              <a:sym typeface="Arial"/>
            </a:endParaRPr>
          </a:p>
          <a:p>
            <a:pPr lvl="0" algn="just" rtl="0">
              <a:lnSpc>
                <a:spcPct val="115000"/>
              </a:lnSpc>
              <a:spcBef>
                <a:spcPts val="0"/>
              </a:spcBef>
              <a:buClr>
                <a:schemeClr val="dk1"/>
              </a:buClr>
              <a:buSzPct val="78571"/>
              <a:buFont typeface="Arial"/>
              <a:buNone/>
            </a:pPr>
            <a:r>
              <a:rPr lang="en-US" sz="1200" b="0" i="0" u="none" strike="noStrike" kern="1200" cap="none" baseline="0" dirty="0">
                <a:solidFill>
                  <a:schemeClr val="dk1"/>
                </a:solidFill>
                <a:latin typeface="Calibri"/>
                <a:ea typeface="Calibri"/>
                <a:cs typeface="Calibri"/>
                <a:sym typeface="Calibri"/>
              </a:rPr>
              <a:t>Mismatches are the number of bases in a contig that differ from the reference genome.  </a:t>
            </a:r>
          </a:p>
          <a:p>
            <a:pPr lvl="0" algn="just" rtl="0">
              <a:lnSpc>
                <a:spcPct val="115000"/>
              </a:lnSpc>
              <a:spcBef>
                <a:spcPts val="0"/>
              </a:spcBef>
              <a:buClr>
                <a:schemeClr val="dk1"/>
              </a:buClr>
              <a:buSzPct val="78571"/>
              <a:buFont typeface="Arial"/>
              <a:buNone/>
            </a:pPr>
            <a:r>
              <a:rPr lang="en-US" sz="1200" b="0" i="0" u="none" strike="noStrike" kern="1200" cap="none" baseline="0" dirty="0" err="1">
                <a:solidFill>
                  <a:schemeClr val="dk1"/>
                </a:solidFill>
                <a:latin typeface="Calibri"/>
                <a:ea typeface="Calibri"/>
                <a:cs typeface="Calibri"/>
                <a:sym typeface="Calibri"/>
              </a:rPr>
              <a:t>Misassemblies</a:t>
            </a:r>
            <a:r>
              <a:rPr lang="en-US" sz="1200" b="0" i="0" u="none" strike="noStrike" kern="1200" cap="none" baseline="0" dirty="0">
                <a:solidFill>
                  <a:schemeClr val="dk1"/>
                </a:solidFill>
                <a:latin typeface="Calibri"/>
                <a:ea typeface="Calibri"/>
                <a:cs typeface="Calibri"/>
                <a:sym typeface="Calibri"/>
              </a:rPr>
              <a:t> include</a:t>
            </a:r>
          </a:p>
          <a:p>
            <a:r>
              <a:rPr lang="en-US" sz="1200" b="0" i="0" u="none" strike="noStrike" kern="1200" cap="none" baseline="0" dirty="0">
                <a:solidFill>
                  <a:schemeClr val="dk1"/>
                </a:solidFill>
                <a:latin typeface="Calibri"/>
                <a:ea typeface="Calibri"/>
                <a:cs typeface="Calibri"/>
                <a:sym typeface="Calibri"/>
              </a:rPr>
              <a:t>large-scale (left flanking region aligns &gt;1 </a:t>
            </a:r>
            <a:r>
              <a:rPr lang="en-US" sz="1200" b="0" i="0" u="none" strike="noStrike" kern="1200" cap="none" baseline="0" dirty="0" err="1">
                <a:solidFill>
                  <a:schemeClr val="dk1"/>
                </a:solidFill>
                <a:latin typeface="Calibri"/>
                <a:ea typeface="Calibri"/>
                <a:cs typeface="Calibri"/>
                <a:sym typeface="Calibri"/>
              </a:rPr>
              <a:t>kbp</a:t>
            </a:r>
            <a:r>
              <a:rPr lang="en-US" sz="1200" b="0" i="0" u="none" strike="noStrike" kern="1200" cap="none" baseline="0" dirty="0">
                <a:solidFill>
                  <a:schemeClr val="dk1"/>
                </a:solidFill>
                <a:latin typeface="Calibri"/>
                <a:ea typeface="Calibri"/>
                <a:cs typeface="Calibri"/>
                <a:sym typeface="Calibri"/>
              </a:rPr>
              <a:t> away from right flanking region) </a:t>
            </a:r>
          </a:p>
          <a:p>
            <a:r>
              <a:rPr lang="en-US" sz="1200" b="0" i="0" u="none" strike="noStrike" kern="1200" cap="none" baseline="0" dirty="0">
                <a:solidFill>
                  <a:schemeClr val="dk1"/>
                </a:solidFill>
                <a:latin typeface="Calibri"/>
                <a:ea typeface="Calibri"/>
                <a:cs typeface="Calibri"/>
                <a:sym typeface="Calibri"/>
              </a:rPr>
              <a:t>relocations, interspecies relocations, translocations, and inversions.</a:t>
            </a:r>
            <a:endParaRPr lang="en-US" sz="1400" b="1" dirty="0">
              <a:latin typeface="Arial"/>
              <a:ea typeface="Arial"/>
              <a:cs typeface="Arial"/>
              <a:sym typeface="Arial"/>
            </a:endParaRPr>
          </a:p>
          <a:p>
            <a:r>
              <a:rPr lang="en-US" sz="1200" b="0" i="0" u="none" strike="noStrike" kern="1200" cap="none" baseline="0" dirty="0">
                <a:solidFill>
                  <a:schemeClr val="dk1"/>
                </a:solidFill>
                <a:latin typeface="Calibri"/>
                <a:ea typeface="Calibri"/>
                <a:cs typeface="Calibri"/>
                <a:sym typeface="Calibri"/>
              </a:rPr>
              <a:t>The number of </a:t>
            </a:r>
            <a:r>
              <a:rPr lang="en-US" sz="1200" b="0" i="0" u="none" strike="noStrike" kern="1200" cap="none" baseline="0" dirty="0" err="1">
                <a:solidFill>
                  <a:schemeClr val="dk1"/>
                </a:solidFill>
                <a:latin typeface="Calibri"/>
                <a:ea typeface="Calibri"/>
                <a:cs typeface="Calibri"/>
                <a:sym typeface="Calibri"/>
              </a:rPr>
              <a:t>misassemblies</a:t>
            </a:r>
            <a:r>
              <a:rPr lang="en-US" sz="1200" b="0" i="0" u="none" strike="noStrike" kern="1200" cap="none" baseline="0" dirty="0">
                <a:solidFill>
                  <a:schemeClr val="dk1"/>
                </a:solidFill>
                <a:latin typeface="Calibri"/>
                <a:ea typeface="Calibri"/>
                <a:cs typeface="Calibri"/>
                <a:sym typeface="Calibri"/>
              </a:rPr>
              <a:t> and local </a:t>
            </a:r>
            <a:r>
              <a:rPr lang="en-US" sz="1200" b="0" i="0" u="none" strike="noStrike" kern="1200" cap="none" baseline="0" dirty="0" err="1">
                <a:solidFill>
                  <a:schemeClr val="dk1"/>
                </a:solidFill>
                <a:latin typeface="Calibri"/>
                <a:ea typeface="Calibri"/>
                <a:cs typeface="Calibri"/>
                <a:sym typeface="Calibri"/>
              </a:rPr>
              <a:t>misassemblies</a:t>
            </a:r>
            <a:r>
              <a:rPr lang="en-US" sz="1200" b="0" i="0" u="none" strike="noStrike" kern="1200" cap="none" baseline="0" dirty="0">
                <a:solidFill>
                  <a:schemeClr val="dk1"/>
                </a:solidFill>
                <a:latin typeface="Calibri"/>
                <a:ea typeface="Calibri"/>
                <a:cs typeface="Calibri"/>
                <a:sym typeface="Calibri"/>
              </a:rPr>
              <a:t> per 1 </a:t>
            </a:r>
            <a:r>
              <a:rPr lang="en-US" sz="1200" b="0" i="0" u="none" strike="noStrike" kern="1200" cap="none" baseline="0" dirty="0" err="1">
                <a:solidFill>
                  <a:schemeClr val="dk1"/>
                </a:solidFill>
                <a:latin typeface="Calibri"/>
                <a:ea typeface="Calibri"/>
                <a:cs typeface="Calibri"/>
                <a:sym typeface="Calibri"/>
              </a:rPr>
              <a:t>Mbp</a:t>
            </a:r>
            <a:r>
              <a:rPr lang="en-US" sz="1200" b="0" i="0" u="none" strike="noStrike" kern="1200" cap="none" baseline="0" dirty="0">
                <a:solidFill>
                  <a:schemeClr val="dk1"/>
                </a:solidFill>
                <a:latin typeface="Calibri"/>
                <a:ea typeface="Calibri"/>
                <a:cs typeface="Calibri"/>
                <a:sym typeface="Calibri"/>
              </a:rPr>
              <a:t> of assembled sequence (as reported by </a:t>
            </a:r>
            <a:r>
              <a:rPr lang="en-US" sz="1200" b="0" i="0" u="none" strike="noStrike" kern="1200" cap="none" baseline="0" dirty="0" err="1">
                <a:solidFill>
                  <a:schemeClr val="dk1"/>
                </a:solidFill>
                <a:latin typeface="Calibri"/>
                <a:ea typeface="Calibri"/>
                <a:cs typeface="Calibri"/>
                <a:sym typeface="Calibri"/>
              </a:rPr>
              <a:t>MetaQUAST</a:t>
            </a:r>
            <a:r>
              <a:rPr lang="en-US" sz="1200" b="0" i="0" u="none" strike="noStrike" kern="1200" cap="none" baseline="0" dirty="0">
                <a:solidFill>
                  <a:schemeClr val="dk1"/>
                </a:solidFill>
                <a:latin typeface="Calibri"/>
                <a:ea typeface="Calibri"/>
                <a:cs typeface="Calibri"/>
                <a:sym typeface="Calibri"/>
              </a:rPr>
              <a:t> [77]) increased from 2.0 to 4.9 when reducing the coverage threshold to 1. To put this increase into context, we measured the total number of possible errors by evaluating the "accuracy" of the near-neighbor reference genomes recruited by MetaCompass with respect to the correct reference sequence</a:t>
            </a:r>
            <a:endParaRPr lang="en-US" sz="1400" b="1" dirty="0">
              <a:latin typeface="Arial"/>
              <a:ea typeface="Arial"/>
              <a:cs typeface="Arial"/>
              <a:sym typeface="Arial"/>
            </a:endParaRPr>
          </a:p>
          <a:p>
            <a:pPr lvl="0" algn="just" rtl="0">
              <a:lnSpc>
                <a:spcPct val="115000"/>
              </a:lnSpc>
              <a:spcBef>
                <a:spcPts val="0"/>
              </a:spcBef>
              <a:buClr>
                <a:schemeClr val="dk1"/>
              </a:buClr>
              <a:buSzPct val="78571"/>
              <a:buFont typeface="Arial"/>
              <a:buNone/>
            </a:pPr>
            <a:r>
              <a:rPr lang="en-US" sz="1400" b="1" dirty="0">
                <a:latin typeface="Arial"/>
                <a:ea typeface="Arial"/>
                <a:cs typeface="Arial"/>
                <a:sym typeface="Arial"/>
              </a:rPr>
              <a:t>Errors.</a:t>
            </a:r>
            <a:r>
              <a:rPr lang="en-US" sz="1400" b="1" baseline="0" dirty="0">
                <a:latin typeface="Arial"/>
                <a:ea typeface="Arial"/>
                <a:cs typeface="Arial"/>
                <a:sym typeface="Arial"/>
              </a:rPr>
              <a:t> How big </a:t>
            </a:r>
            <a:r>
              <a:rPr lang="en-US" sz="1400" b="1" baseline="0" dirty="0" err="1">
                <a:latin typeface="Arial"/>
                <a:ea typeface="Arial"/>
                <a:cs typeface="Arial"/>
                <a:sym typeface="Arial"/>
              </a:rPr>
              <a:t>bacterias</a:t>
            </a:r>
            <a:r>
              <a:rPr lang="en-US" sz="1400" b="1" baseline="0" dirty="0">
                <a:latin typeface="Arial"/>
                <a:ea typeface="Arial"/>
                <a:cs typeface="Arial"/>
                <a:sym typeface="Arial"/>
              </a:rPr>
              <a:t> are?</a:t>
            </a:r>
            <a:endParaRPr lang="en-US" sz="1400" b="1" dirty="0">
              <a:latin typeface="Arial"/>
              <a:ea typeface="Arial"/>
              <a:cs typeface="Arial"/>
              <a:sym typeface="Arial"/>
            </a:endParaRPr>
          </a:p>
          <a:p>
            <a:pPr lvl="0" algn="just" rtl="0">
              <a:lnSpc>
                <a:spcPct val="115000"/>
              </a:lnSpc>
              <a:spcBef>
                <a:spcPts val="0"/>
              </a:spcBef>
              <a:buClr>
                <a:schemeClr val="dk1"/>
              </a:buClr>
              <a:buSzPct val="78571"/>
              <a:buFont typeface="Arial"/>
              <a:buNone/>
            </a:pPr>
            <a:r>
              <a:rPr lang="en-US" sz="1400" b="1" dirty="0">
                <a:latin typeface="Arial"/>
                <a:ea typeface="Arial"/>
                <a:cs typeface="Arial"/>
                <a:sym typeface="Arial"/>
              </a:rPr>
              <a:t>Table 1. </a:t>
            </a:r>
            <a:r>
              <a:rPr lang="en-US" sz="1400" dirty="0">
                <a:latin typeface="Arial"/>
                <a:ea typeface="Arial"/>
                <a:cs typeface="Arial"/>
                <a:sym typeface="Arial"/>
              </a:rPr>
              <a:t>MetaCompass (X) indicate the minimum coverage setting, and </a:t>
            </a:r>
            <a:r>
              <a:rPr lang="en-US" sz="1400" dirty="0" err="1">
                <a:latin typeface="Arial"/>
                <a:ea typeface="Arial"/>
                <a:cs typeface="Arial"/>
                <a:sym typeface="Arial"/>
              </a:rPr>
              <a:t>MetaCompass.nr</a:t>
            </a:r>
            <a:r>
              <a:rPr lang="en-US" sz="1400" dirty="0">
                <a:latin typeface="Arial"/>
                <a:ea typeface="Arial"/>
                <a:cs typeface="Arial"/>
                <a:sym typeface="Arial"/>
              </a:rPr>
              <a:t> indicates all 64 reference genomes comprising the </a:t>
            </a:r>
            <a:r>
              <a:rPr lang="en-US" sz="1400" dirty="0" err="1">
                <a:latin typeface="Arial"/>
                <a:ea typeface="Arial"/>
                <a:cs typeface="Arial"/>
                <a:sym typeface="Arial"/>
              </a:rPr>
              <a:t>Shakya</a:t>
            </a:r>
            <a:r>
              <a:rPr lang="en-US" sz="1400" dirty="0">
                <a:latin typeface="Arial"/>
                <a:ea typeface="Arial"/>
                <a:cs typeface="Arial"/>
                <a:sym typeface="Arial"/>
              </a:rPr>
              <a:t> et al. dataset were removed from the database.</a:t>
            </a:r>
          </a:p>
          <a:p>
            <a:pPr marL="0" marR="0" lvl="0" indent="0" algn="l" rtl="0">
              <a:spcBef>
                <a:spcPts val="0"/>
              </a:spcBef>
              <a:buSzPct val="25000"/>
              <a:buNone/>
            </a:pPr>
            <a:r>
              <a:rPr lang="en-US" dirty="0" err="1"/>
              <a:t>MEtacompass</a:t>
            </a:r>
            <a:r>
              <a:rPr lang="en-US" dirty="0"/>
              <a:t> outperformed de novo assemblers</a:t>
            </a:r>
          </a:p>
          <a:p>
            <a:pPr marL="0" marR="0" lvl="0" indent="0" algn="l" rtl="0">
              <a:spcBef>
                <a:spcPts val="0"/>
              </a:spcBef>
              <a:buSzPct val="25000"/>
              <a:buNone/>
            </a:pPr>
            <a:r>
              <a:rPr lang="en-US" sz="1200" b="0" i="0" u="none" strike="noStrike" cap="none" dirty="0">
                <a:solidFill>
                  <a:schemeClr val="dk1"/>
                </a:solidFill>
                <a:latin typeface="Calibri"/>
                <a:ea typeface="Calibri"/>
                <a:cs typeface="Calibri"/>
                <a:sym typeface="Calibri"/>
              </a:rPr>
              <a:t>Find what is the expected number of ORFS per </a:t>
            </a:r>
            <a:r>
              <a:rPr lang="en-US" sz="1200" b="0" i="0" u="none" strike="noStrike" cap="none" dirty="0" err="1">
                <a:solidFill>
                  <a:schemeClr val="dk1"/>
                </a:solidFill>
                <a:latin typeface="Calibri"/>
                <a:ea typeface="Calibri"/>
                <a:cs typeface="Calibri"/>
                <a:sym typeface="Calibri"/>
              </a:rPr>
              <a:t>mb</a:t>
            </a:r>
            <a:r>
              <a:rPr lang="en-US" sz="1200" b="0" i="0" u="none" strike="noStrike" cap="none" dirty="0">
                <a:solidFill>
                  <a:schemeClr val="dk1"/>
                </a:solidFill>
                <a:latin typeface="Calibri"/>
                <a:ea typeface="Calibri"/>
                <a:cs typeface="Calibri"/>
                <a:sym typeface="Calibri"/>
              </a:rPr>
              <a:t> in bacterial genomes</a:t>
            </a:r>
          </a:p>
          <a:p>
            <a:pPr marL="0" marR="0" lvl="0" indent="0" algn="l" rtl="0">
              <a:spcBef>
                <a:spcPts val="0"/>
              </a:spcBef>
              <a:buSzPct val="25000"/>
              <a:buNone/>
            </a:pPr>
            <a:r>
              <a:rPr lang="en-US" sz="1200" b="0" i="0" u="none" strike="noStrike" cap="none" dirty="0">
                <a:solidFill>
                  <a:schemeClr val="dk1"/>
                </a:solidFill>
                <a:latin typeface="Calibri"/>
                <a:ea typeface="Calibri"/>
                <a:cs typeface="Calibri"/>
                <a:sym typeface="Calibri"/>
              </a:rPr>
              <a:t>Better metric is ORFS in </a:t>
            </a:r>
            <a:r>
              <a:rPr lang="en-US" sz="1200" b="0" i="0" u="none" strike="noStrike" cap="none" dirty="0" err="1">
                <a:solidFill>
                  <a:schemeClr val="dk1"/>
                </a:solidFill>
                <a:latin typeface="Calibri"/>
                <a:ea typeface="Calibri"/>
                <a:cs typeface="Calibri"/>
                <a:sym typeface="Calibri"/>
              </a:rPr>
              <a:t>scaff</a:t>
            </a:r>
            <a:r>
              <a:rPr lang="en-US" sz="1200" b="0" i="0" u="none" strike="noStrike" cap="none" dirty="0">
                <a:solidFill>
                  <a:schemeClr val="dk1"/>
                </a:solidFill>
                <a:latin typeface="Calibri"/>
                <a:ea typeface="Calibri"/>
                <a:cs typeface="Calibri"/>
                <a:sym typeface="Calibri"/>
              </a:rPr>
              <a:t> - ORFs in contigs</a:t>
            </a:r>
          </a:p>
        </p:txBody>
      </p:sp>
      <p:sp>
        <p:nvSpPr>
          <p:cNvPr id="840" name="Shape 840"/>
          <p:cNvSpPr txBox="1">
            <a:spLocks noGrp="1"/>
          </p:cNvSpPr>
          <p:nvPr>
            <p:ph type="sldNum" idx="12"/>
          </p:nvPr>
        </p:nvSpPr>
        <p:spPr>
          <a:xfrm>
            <a:off x="3884612" y="8685213"/>
            <a:ext cx="2971800" cy="4587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103</a:t>
            </a:fld>
            <a:endParaRPr lang="en-US" sz="1200">
              <a:solidFill>
                <a:schemeClr val="dk1"/>
              </a:solidFill>
              <a:latin typeface="Calibri"/>
              <a:ea typeface="Calibri"/>
              <a:cs typeface="Calibri"/>
              <a:sym typeface="Calibri"/>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Shape 22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6" name="Shape 22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
        <p:nvSpPr>
          <p:cNvPr id="227" name="Shape 227"/>
          <p:cNvSpPr txBox="1">
            <a:spLocks noGrp="1"/>
          </p:cNvSpPr>
          <p:nvPr>
            <p:ph type="sldNum" idx="12"/>
          </p:nvPr>
        </p:nvSpPr>
        <p:spPr>
          <a:xfrm>
            <a:off x="3884612" y="8685213"/>
            <a:ext cx="2971800" cy="4572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107</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Shape 21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
        <p:nvSpPr>
          <p:cNvPr id="219" name="Shape 2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469605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a:spLocks noGrp="1" noRot="1" noChangeAspect="1"/>
          </p:cNvSpPr>
          <p:nvPr>
            <p:ph type="sldImg"/>
          </p:nvPr>
        </p:nvSpPr>
        <p:spPr>
          <a:prstGeom prst="rect">
            <a:avLst/>
          </a:prstGeom>
        </p:spPr>
        <p:txBody>
          <a:bodyPr/>
          <a:lstStyle/>
          <a:p>
            <a:endParaRPr/>
          </a:p>
        </p:txBody>
      </p:sp>
      <p:sp>
        <p:nvSpPr>
          <p:cNvPr id="187" name="Shape 187"/>
          <p:cNvSpPr>
            <a:spLocks noGrp="1"/>
          </p:cNvSpPr>
          <p:nvPr>
            <p:ph type="body" sz="quarter" idx="1"/>
          </p:nvPr>
        </p:nvSpPr>
        <p:spPr>
          <a:prstGeom prst="rect">
            <a:avLst/>
          </a:prstGeom>
        </p:spPr>
        <p:txBody>
          <a:bodyPr/>
          <a:lstStyle/>
          <a:p>
            <a:r>
              <a:rPr lang="en-US" dirty="0"/>
              <a:t>Move fast</a:t>
            </a:r>
            <a:endParaRPr dirty="0"/>
          </a:p>
        </p:txBody>
      </p:sp>
    </p:spTree>
    <p:extLst>
      <p:ext uri="{BB962C8B-B14F-4D97-AF65-F5344CB8AC3E}">
        <p14:creationId xmlns:p14="http://schemas.microsoft.com/office/powerpoint/2010/main" val="64694110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Slide Image Placeholder 1">
            <a:extLst>
              <a:ext uri="{FF2B5EF4-FFF2-40B4-BE49-F238E27FC236}">
                <a16:creationId xmlns:a16="http://schemas.microsoft.com/office/drawing/2014/main" id="{EEB5B3A4-E511-4CD6-974E-E688AF293A15}"/>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6562" name="Notes Placeholder 2">
            <a:extLst>
              <a:ext uri="{FF2B5EF4-FFF2-40B4-BE49-F238E27FC236}">
                <a16:creationId xmlns:a16="http://schemas.microsoft.com/office/drawing/2014/main" id="{5AF28C2B-E81B-4E50-B327-A60CBDAF30EE}"/>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4" name="Slide Number Placeholder 3">
            <a:extLst>
              <a:ext uri="{FF2B5EF4-FFF2-40B4-BE49-F238E27FC236}">
                <a16:creationId xmlns:a16="http://schemas.microsoft.com/office/drawing/2014/main" id="{63EC434B-D950-4FDE-A670-EF60D314BFE5}"/>
              </a:ext>
            </a:extLst>
          </p:cNvPr>
          <p:cNvSpPr>
            <a:spLocks noGrp="1"/>
          </p:cNvSpPr>
          <p:nvPr>
            <p:ph type="sldNum" sz="quarter" idx="5"/>
          </p:nvPr>
        </p:nvSpPr>
        <p:spPr/>
        <p:txBody>
          <a:bodyPr/>
          <a:lstStyle/>
          <a:p>
            <a:pPr>
              <a:defRPr/>
            </a:pPr>
            <a:fld id="{370628B7-608E-4656-9DF6-5C58549ACBBB}" type="slidenum">
              <a:rPr lang="en-US" smtClean="0"/>
              <a:pPr>
                <a:defRPr/>
              </a:pPr>
              <a:t>120</a:t>
            </a:fld>
            <a:endParaRPr lang="en-US" dirty="0"/>
          </a:p>
        </p:txBody>
      </p:sp>
    </p:spTree>
    <p:extLst>
      <p:ext uri="{BB962C8B-B14F-4D97-AF65-F5344CB8AC3E}">
        <p14:creationId xmlns:p14="http://schemas.microsoft.com/office/powerpoint/2010/main" val="379493155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Slide Image Placeholder 1">
            <a:extLst>
              <a:ext uri="{FF2B5EF4-FFF2-40B4-BE49-F238E27FC236}">
                <a16:creationId xmlns:a16="http://schemas.microsoft.com/office/drawing/2014/main" id="{92A1387D-DC03-43DB-B530-5E82C471C453}"/>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9634" name="Notes Placeholder 2">
            <a:extLst>
              <a:ext uri="{FF2B5EF4-FFF2-40B4-BE49-F238E27FC236}">
                <a16:creationId xmlns:a16="http://schemas.microsoft.com/office/drawing/2014/main" id="{379B1812-808E-47DF-AD18-BC526ECBEDF1}"/>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a:p>
        </p:txBody>
      </p:sp>
      <p:sp>
        <p:nvSpPr>
          <p:cNvPr id="4" name="Slide Number Placeholder 3">
            <a:extLst>
              <a:ext uri="{FF2B5EF4-FFF2-40B4-BE49-F238E27FC236}">
                <a16:creationId xmlns:a16="http://schemas.microsoft.com/office/drawing/2014/main" id="{DE593FEB-F1BA-4E88-A578-B2BD02994101}"/>
              </a:ext>
            </a:extLst>
          </p:cNvPr>
          <p:cNvSpPr>
            <a:spLocks noGrp="1"/>
          </p:cNvSpPr>
          <p:nvPr>
            <p:ph type="sldNum" sz="quarter" idx="5"/>
          </p:nvPr>
        </p:nvSpPr>
        <p:spPr/>
        <p:txBody>
          <a:bodyPr/>
          <a:lstStyle/>
          <a:p>
            <a:pPr>
              <a:defRPr/>
            </a:pPr>
            <a:fld id="{9034092F-F14C-46CB-B8EA-673E5B6C874B}" type="slidenum">
              <a:rPr lang="en-US" smtClean="0"/>
              <a:pPr>
                <a:defRPr/>
              </a:pPr>
              <a:t>123</a:t>
            </a:fld>
            <a:endParaRPr lang="en-US"/>
          </a:p>
        </p:txBody>
      </p:sp>
    </p:spTree>
    <p:extLst>
      <p:ext uri="{BB962C8B-B14F-4D97-AF65-F5344CB8AC3E}">
        <p14:creationId xmlns:p14="http://schemas.microsoft.com/office/powerpoint/2010/main" val="219174693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Rectangle 7"/>
          <p:cNvSpPr>
            <a:spLocks noGrp="1" noChangeArrowheads="1"/>
          </p:cNvSpPr>
          <p:nvPr>
            <p:ph type="sldNum" sz="quarter" idx="5"/>
          </p:nvPr>
        </p:nvSpPr>
        <p:spPr>
          <a:noFill/>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fld id="{33FBEF08-A14E-BE45-9387-83701B851692}" type="slidenum">
              <a:rPr lang="en-US" sz="1200"/>
              <a:pPr/>
              <a:t>126</a:t>
            </a:fld>
            <a:endParaRPr lang="en-US" sz="1200"/>
          </a:p>
        </p:txBody>
      </p:sp>
      <p:sp>
        <p:nvSpPr>
          <p:cNvPr id="63490" name="Rectangle 2"/>
          <p:cNvSpPr>
            <a:spLocks noGrp="1" noRot="1" noChangeAspect="1" noChangeArrowheads="1" noTextEdit="1"/>
          </p:cNvSpPr>
          <p:nvPr>
            <p:ph type="sldImg"/>
          </p:nvPr>
        </p:nvSpPr>
        <p:spPr>
          <a:solidFill>
            <a:srgbClr val="FFFFFF"/>
          </a:solidFill>
          <a:ln/>
          <a:extLst>
            <a:ext uri="{FAA26D3D-D897-4be2-8F04-BA451C77F1D7}">
              <ma14:placeholderFlag xmlns:ma14="http://schemas.microsoft.com/office/mac/drawingml/2011/main" xmlns="" val="1"/>
            </a:ext>
          </a:extLst>
        </p:spPr>
      </p:sp>
      <p:sp>
        <p:nvSpPr>
          <p:cNvPr id="67587" name="Rectangle 3"/>
          <p:cNvSpPr>
            <a:spLocks noGrp="1" noChangeArrowheads="1"/>
          </p:cNvSpPr>
          <p:nvPr>
            <p:ph type="body" idx="1"/>
          </p:nvPr>
        </p:nvSpPr>
        <p:spPr>
          <a:xfrm>
            <a:off x="685800" y="4343400"/>
            <a:ext cx="5486400" cy="4114800"/>
          </a:xfrm>
          <a:solidFill>
            <a:srgbClr val="FFFFFF"/>
          </a:solidFill>
          <a:ln>
            <a:solidFill>
              <a:srgbClr val="000000"/>
            </a:solidFill>
            <a:miter lim="800000"/>
            <a:headEnd/>
            <a:tailEnd/>
          </a:ln>
        </p:spPr>
        <p:txBody>
          <a:bodyPr/>
          <a:lstStyle/>
          <a:p>
            <a:pPr eaLnBrk="1" hangingPunct="1"/>
            <a:endParaRPr lang="en-US"/>
          </a:p>
        </p:txBody>
      </p:sp>
    </p:spTree>
    <p:extLst>
      <p:ext uri="{BB962C8B-B14F-4D97-AF65-F5344CB8AC3E}">
        <p14:creationId xmlns:p14="http://schemas.microsoft.com/office/powerpoint/2010/main" val="182858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n-US" dirty="0"/>
              <a:t>Don’t emphasize</a:t>
            </a:r>
            <a:r>
              <a:rPr lang="en-US" baseline="0" dirty="0"/>
              <a:t> linear, focus on speed up in practice</a:t>
            </a:r>
            <a:endParaRPr lang="en-US" dirty="0"/>
          </a:p>
        </p:txBody>
      </p:sp>
    </p:spTree>
    <p:extLst>
      <p:ext uri="{BB962C8B-B14F-4D97-AF65-F5344CB8AC3E}">
        <p14:creationId xmlns:p14="http://schemas.microsoft.com/office/powerpoint/2010/main" val="108306518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n-US" dirty="0"/>
              <a:t>The suffix tree for the string </a:t>
            </a:r>
            <a:r>
              <a:rPr lang="en-US" i="1" dirty="0"/>
              <a:t>S</a:t>
            </a:r>
            <a:r>
              <a:rPr lang="en-US" dirty="0"/>
              <a:t> of length </a:t>
            </a:r>
            <a:r>
              <a:rPr lang="en-US" i="1" dirty="0"/>
              <a:t>n</a:t>
            </a:r>
            <a:r>
              <a:rPr lang="en-US" dirty="0"/>
              <a:t> is defined as a tree such that (</a:t>
            </a:r>
            <a:r>
              <a:rPr lang="en-US" baseline="30000" dirty="0">
                <a:hlinkClick r:id="" action="ppaction://hlinkfile"/>
              </a:rPr>
              <a:t>[5]</a:t>
            </a:r>
            <a:r>
              <a:rPr lang="en-US" dirty="0"/>
              <a:t> page 90):</a:t>
            </a:r>
          </a:p>
          <a:p>
            <a:r>
              <a:rPr lang="en-US" dirty="0"/>
              <a:t>the paths from the root to the leaves have a one-to-one relationship with the suffixes of </a:t>
            </a:r>
            <a:r>
              <a:rPr lang="en-US" i="1" dirty="0"/>
              <a:t>S</a:t>
            </a:r>
            <a:r>
              <a:rPr lang="en-US" dirty="0"/>
              <a:t>, </a:t>
            </a:r>
          </a:p>
          <a:p>
            <a:r>
              <a:rPr lang="en-US" dirty="0"/>
              <a:t>edges spell non-empty strings, all internal nodes (except perhaps the root) have at least two children. </a:t>
            </a:r>
          </a:p>
          <a:p>
            <a:endParaRPr lang="en-US" dirty="0"/>
          </a:p>
          <a:p>
            <a:r>
              <a:rPr lang="en-US" dirty="0"/>
              <a:t>Some paths redundant, can be compressed!</a:t>
            </a:r>
          </a:p>
          <a:p>
            <a:endParaRPr lang="en-US" dirty="0"/>
          </a:p>
        </p:txBody>
      </p:sp>
    </p:spTree>
    <p:extLst>
      <p:ext uri="{BB962C8B-B14F-4D97-AF65-F5344CB8AC3E}">
        <p14:creationId xmlns:p14="http://schemas.microsoft.com/office/powerpoint/2010/main" val="6633008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1"/>
        <p:cNvGrpSpPr/>
        <p:nvPr/>
      </p:nvGrpSpPr>
      <p:grpSpPr>
        <a:xfrm>
          <a:off x="0" y="0"/>
          <a:ext cx="0" cy="0"/>
          <a:chOff x="0" y="0"/>
          <a:chExt cx="0" cy="0"/>
        </a:xfrm>
      </p:grpSpPr>
      <p:sp>
        <p:nvSpPr>
          <p:cNvPr id="662" name="Shape 66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63" name="Shape 663"/>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Calibri"/>
              <a:buNone/>
            </a:pPr>
            <a:r>
              <a:rPr lang="en-US"/>
              <a:t>All the work im gonna present today is based on metagenomics</a:t>
            </a:r>
          </a:p>
          <a:p>
            <a:pPr marL="0" marR="0" lvl="0" indent="0" algn="l" rtl="0">
              <a:spcBef>
                <a:spcPts val="0"/>
              </a:spcBef>
              <a:buClr>
                <a:schemeClr val="dk1"/>
              </a:buClr>
              <a:buSzPct val="25000"/>
              <a:buFont typeface="Calibri"/>
              <a:buNone/>
            </a:pPr>
            <a:r>
              <a:rPr lang="en-US"/>
              <a:t>what is metagenomics and why ?</a:t>
            </a:r>
          </a:p>
          <a:p>
            <a:pPr marL="0" marR="0" lvl="0" indent="0" algn="l" rtl="0">
              <a:spcBef>
                <a:spcPts val="0"/>
              </a:spcBef>
              <a:buClr>
                <a:schemeClr val="dk1"/>
              </a:buClr>
              <a:buSzPct val="25000"/>
              <a:buFont typeface="Calibri"/>
              <a:buNone/>
            </a:pPr>
            <a:r>
              <a:rPr lang="en-US"/>
              <a:t>in general terms, metagenomics is the study of microorganisms</a:t>
            </a:r>
          </a:p>
          <a:p>
            <a:pPr lvl="0" rtl="0">
              <a:lnSpc>
                <a:spcPct val="135000"/>
              </a:lnSpc>
              <a:spcBef>
                <a:spcPts val="3300"/>
              </a:spcBef>
              <a:spcAft>
                <a:spcPts val="1600"/>
              </a:spcAft>
              <a:buClr>
                <a:schemeClr val="dk1"/>
              </a:buClr>
              <a:buSzPct val="91666"/>
              <a:buFont typeface="Arial"/>
              <a:buNone/>
            </a:pPr>
            <a:r>
              <a:rPr lang="en-US" b="1">
                <a:highlight>
                  <a:srgbClr val="FFFFFF"/>
                </a:highlight>
                <a:latin typeface="Arial"/>
                <a:ea typeface="Arial"/>
                <a:cs typeface="Arial"/>
                <a:sym typeface="Arial"/>
              </a:rPr>
              <a:t>1Why </a:t>
            </a:r>
            <a:r>
              <a:rPr lang="en-US" b="1" i="1">
                <a:highlight>
                  <a:srgbClr val="FFFFFF"/>
                </a:highlight>
                <a:latin typeface="Arial"/>
                <a:ea typeface="Arial"/>
                <a:cs typeface="Arial"/>
                <a:sym typeface="Arial"/>
              </a:rPr>
              <a:t>Meta</a:t>
            </a:r>
            <a:r>
              <a:rPr lang="en-US" b="1">
                <a:highlight>
                  <a:srgbClr val="FFFFFF"/>
                </a:highlight>
                <a:latin typeface="Arial"/>
                <a:ea typeface="Arial"/>
                <a:cs typeface="Arial"/>
                <a:sym typeface="Arial"/>
              </a:rPr>
              <a:t>genomics? </a:t>
            </a:r>
            <a:r>
              <a:rPr lang="en-US">
                <a:highlight>
                  <a:srgbClr val="FFFFFF"/>
                </a:highlight>
                <a:latin typeface="Times New Roman"/>
                <a:ea typeface="Times New Roman"/>
                <a:cs typeface="Times New Roman"/>
                <a:sym typeface="Times New Roman"/>
              </a:rPr>
              <a:t>Microbes run the world. It’s that simple. Although we can’t usually see them, microbes are essential for every part of human life—indeed all life on Earth. Every process in the biosphere is touched by the seemingly endless capacity of microbes to transform the world around them. The chemical cycles that convert the key elements of life—carbon, nitrogen</a:t>
            </a:r>
          </a:p>
          <a:p>
            <a:pPr marL="0" marR="0" lvl="0" indent="0" algn="l" rtl="0">
              <a:spcBef>
                <a:spcPts val="0"/>
              </a:spcBef>
              <a:buClr>
                <a:schemeClr val="dk1"/>
              </a:buClr>
              <a:buSzPct val="25000"/>
              <a:buFont typeface="Calibri"/>
              <a:buNone/>
            </a:pPr>
            <a:endParaRPr/>
          </a:p>
        </p:txBody>
      </p:sp>
      <p:sp>
        <p:nvSpPr>
          <p:cNvPr id="664" name="Shape 664"/>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US" sz="1400" b="0" i="0" u="none" strike="noStrike" cap="none">
                <a:solidFill>
                  <a:srgbClr val="000000"/>
                </a:solidFill>
                <a:latin typeface="Arial"/>
                <a:ea typeface="Arial"/>
                <a:cs typeface="Arial"/>
                <a:sym typeface="Arial"/>
              </a:rPr>
              <a:t>74</a:t>
            </a:fld>
            <a:endParaRPr lang="en-US"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r>
              <a:rPr lang="en-US" dirty="0"/>
              <a:t>Create 1 suffix graph</a:t>
            </a:r>
            <a:r>
              <a:rPr lang="en-US" baseline="0" dirty="0"/>
              <a:t> (typically smallest genome), stream other sequences across</a:t>
            </a:r>
            <a:endParaRPr lang="en-US" dirty="0"/>
          </a:p>
        </p:txBody>
      </p:sp>
    </p:spTree>
    <p:extLst>
      <p:ext uri="{BB962C8B-B14F-4D97-AF65-F5344CB8AC3E}">
        <p14:creationId xmlns:p14="http://schemas.microsoft.com/office/powerpoint/2010/main" val="413709590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41F867D-1864-4E40-B9B9-9DED27067A2C}" type="slidenum">
              <a:rPr lang="en-US" smtClean="0"/>
              <a:pPr/>
              <a:t>142</a:t>
            </a:fld>
            <a:endParaRPr lang="en-US"/>
          </a:p>
        </p:txBody>
      </p:sp>
    </p:spTree>
    <p:extLst>
      <p:ext uri="{BB962C8B-B14F-4D97-AF65-F5344CB8AC3E}">
        <p14:creationId xmlns:p14="http://schemas.microsoft.com/office/powerpoint/2010/main" val="144653617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Shape 21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
        <p:nvSpPr>
          <p:cNvPr id="219" name="Shape 2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6613985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Shape 21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
        <p:nvSpPr>
          <p:cNvPr id="219" name="Shape 2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685373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1"/>
        <p:cNvGrpSpPr/>
        <p:nvPr/>
      </p:nvGrpSpPr>
      <p:grpSpPr>
        <a:xfrm>
          <a:off x="0" y="0"/>
          <a:ext cx="0" cy="0"/>
          <a:chOff x="0" y="0"/>
          <a:chExt cx="0" cy="0"/>
        </a:xfrm>
      </p:grpSpPr>
      <p:sp>
        <p:nvSpPr>
          <p:cNvPr id="672" name="Shape 67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73" name="Shape 673"/>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Calibri"/>
              <a:buNone/>
            </a:pPr>
            <a:r>
              <a:rPr lang="en-US" dirty="0"/>
              <a:t>All the work </a:t>
            </a:r>
            <a:r>
              <a:rPr lang="en-US" dirty="0" err="1"/>
              <a:t>im</a:t>
            </a:r>
            <a:r>
              <a:rPr lang="en-US" dirty="0"/>
              <a:t> </a:t>
            </a:r>
            <a:r>
              <a:rPr lang="en-US" dirty="0" err="1"/>
              <a:t>gonna</a:t>
            </a:r>
            <a:r>
              <a:rPr lang="en-US" dirty="0"/>
              <a:t> present today is based on metagenomics</a:t>
            </a:r>
          </a:p>
          <a:p>
            <a:pPr marL="0" marR="0" lvl="0" indent="0" algn="l" rtl="0">
              <a:spcBef>
                <a:spcPts val="0"/>
              </a:spcBef>
              <a:buClr>
                <a:schemeClr val="dk1"/>
              </a:buClr>
              <a:buSzPct val="25000"/>
              <a:buFont typeface="Calibri"/>
              <a:buNone/>
            </a:pPr>
            <a:r>
              <a:rPr lang="en-US" dirty="0"/>
              <a:t>what is metagenomics and why ?</a:t>
            </a:r>
          </a:p>
          <a:p>
            <a:pPr marL="0" marR="0" lvl="0" indent="0" algn="l" rtl="0">
              <a:spcBef>
                <a:spcPts val="0"/>
              </a:spcBef>
              <a:buClr>
                <a:schemeClr val="dk1"/>
              </a:buClr>
              <a:buSzPct val="25000"/>
              <a:buFont typeface="Calibri"/>
              <a:buNone/>
            </a:pPr>
            <a:r>
              <a:rPr lang="en-US" dirty="0"/>
              <a:t>in general terms, metagenomics is the study of microorganisms</a:t>
            </a:r>
          </a:p>
          <a:p>
            <a:pPr lvl="0" rtl="0">
              <a:lnSpc>
                <a:spcPct val="135000"/>
              </a:lnSpc>
              <a:spcBef>
                <a:spcPts val="3300"/>
              </a:spcBef>
              <a:spcAft>
                <a:spcPts val="1600"/>
              </a:spcAft>
              <a:buClr>
                <a:schemeClr val="dk1"/>
              </a:buClr>
              <a:buSzPct val="91666"/>
              <a:buFont typeface="Arial"/>
              <a:buNone/>
            </a:pPr>
            <a:r>
              <a:rPr lang="en-US" b="1" dirty="0">
                <a:highlight>
                  <a:srgbClr val="FFFFFF"/>
                </a:highlight>
                <a:latin typeface="Arial"/>
                <a:ea typeface="Arial"/>
                <a:cs typeface="Arial"/>
                <a:sym typeface="Arial"/>
              </a:rPr>
              <a:t>1Why </a:t>
            </a:r>
            <a:r>
              <a:rPr lang="en-US" b="1" i="1" dirty="0">
                <a:highlight>
                  <a:srgbClr val="FFFFFF"/>
                </a:highlight>
                <a:latin typeface="Arial"/>
                <a:ea typeface="Arial"/>
                <a:cs typeface="Arial"/>
                <a:sym typeface="Arial"/>
              </a:rPr>
              <a:t>Meta</a:t>
            </a:r>
            <a:r>
              <a:rPr lang="en-US" b="1" dirty="0">
                <a:highlight>
                  <a:srgbClr val="FFFFFF"/>
                </a:highlight>
                <a:latin typeface="Arial"/>
                <a:ea typeface="Arial"/>
                <a:cs typeface="Arial"/>
                <a:sym typeface="Arial"/>
              </a:rPr>
              <a:t>genomics? </a:t>
            </a:r>
            <a:r>
              <a:rPr lang="en-US" dirty="0">
                <a:highlight>
                  <a:srgbClr val="FFFFFF"/>
                </a:highlight>
                <a:latin typeface="Times New Roman"/>
                <a:ea typeface="Times New Roman"/>
                <a:cs typeface="Times New Roman"/>
                <a:sym typeface="Times New Roman"/>
              </a:rPr>
              <a:t>Microbes run the world. It’s that simple. Although we can’t usually see them, microbes are essential for every part of human life—indeed all life on Earth. Every process in the biosphere is touched by the seemingly endless capacity of microbes to transform the world around them. The chemical cycles that convert the key elements of life—carbon, nitrogen</a:t>
            </a:r>
          </a:p>
          <a:p>
            <a:pPr marL="0" marR="0" lvl="0" indent="0" algn="l" rtl="0">
              <a:spcBef>
                <a:spcPts val="0"/>
              </a:spcBef>
              <a:buClr>
                <a:schemeClr val="dk1"/>
              </a:buClr>
              <a:buSzPct val="25000"/>
              <a:buFont typeface="Calibri"/>
              <a:buNone/>
            </a:pPr>
            <a:endParaRPr dirty="0"/>
          </a:p>
        </p:txBody>
      </p:sp>
      <p:sp>
        <p:nvSpPr>
          <p:cNvPr id="674" name="Shape 674"/>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US" sz="1400" b="0" i="0" u="none" strike="noStrike" cap="none">
                <a:solidFill>
                  <a:srgbClr val="000000"/>
                </a:solidFill>
                <a:latin typeface="Arial"/>
                <a:ea typeface="Arial"/>
                <a:cs typeface="Arial"/>
                <a:sym typeface="Arial"/>
              </a:rPr>
              <a:t>75</a:t>
            </a:fld>
            <a:endParaRPr lang="en-US"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6"/>
        <p:cNvGrpSpPr/>
        <p:nvPr/>
      </p:nvGrpSpPr>
      <p:grpSpPr>
        <a:xfrm>
          <a:off x="0" y="0"/>
          <a:ext cx="0" cy="0"/>
          <a:chOff x="0" y="0"/>
          <a:chExt cx="0" cy="0"/>
        </a:xfrm>
      </p:grpSpPr>
      <p:sp>
        <p:nvSpPr>
          <p:cNvPr id="747" name="Shape 74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748" name="Shape 748"/>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Calibri"/>
              <a:buNone/>
            </a:pPr>
            <a:r>
              <a:rPr lang="en-US" dirty="0"/>
              <a:t>board and brew</a:t>
            </a:r>
          </a:p>
          <a:p>
            <a:pPr marL="0" marR="0" lvl="0" indent="0" algn="l" rtl="0">
              <a:spcBef>
                <a:spcPts val="0"/>
              </a:spcBef>
              <a:buClr>
                <a:schemeClr val="dk1"/>
              </a:buClr>
              <a:buSzPct val="25000"/>
              <a:buFont typeface="Calibri"/>
              <a:buNone/>
            </a:pPr>
            <a:r>
              <a:rPr lang="en-US" dirty="0"/>
              <a:t>describe how to find boxes, </a:t>
            </a:r>
            <a:r>
              <a:rPr lang="en-US" dirty="0" err="1"/>
              <a:t>db</a:t>
            </a:r>
            <a:r>
              <a:rPr lang="en-US" dirty="0"/>
              <a:t> is much larger</a:t>
            </a:r>
          </a:p>
          <a:p>
            <a:pPr marL="0" marR="0" lvl="0" indent="0" algn="l" rtl="0">
              <a:spcBef>
                <a:spcPts val="0"/>
              </a:spcBef>
              <a:buClr>
                <a:schemeClr val="dk1"/>
              </a:buClr>
              <a:buSzPct val="25000"/>
              <a:buFont typeface="Calibri"/>
              <a:buNone/>
            </a:pPr>
            <a:r>
              <a:rPr lang="en-US" dirty="0"/>
              <a:t>All the work </a:t>
            </a:r>
            <a:r>
              <a:rPr lang="en-US" dirty="0" err="1"/>
              <a:t>im</a:t>
            </a:r>
            <a:r>
              <a:rPr lang="en-US" dirty="0"/>
              <a:t> </a:t>
            </a:r>
            <a:r>
              <a:rPr lang="en-US" dirty="0" err="1"/>
              <a:t>gonna</a:t>
            </a:r>
            <a:r>
              <a:rPr lang="en-US" dirty="0"/>
              <a:t> present today is based on metagenomics</a:t>
            </a:r>
          </a:p>
          <a:p>
            <a:pPr marL="0" marR="0" lvl="0" indent="0" algn="l" rtl="0">
              <a:spcBef>
                <a:spcPts val="0"/>
              </a:spcBef>
              <a:buClr>
                <a:schemeClr val="dk1"/>
              </a:buClr>
              <a:buSzPct val="25000"/>
              <a:buFont typeface="Calibri"/>
              <a:buNone/>
            </a:pPr>
            <a:r>
              <a:rPr lang="en-US" dirty="0"/>
              <a:t>what is metagenomics and why ?</a:t>
            </a:r>
          </a:p>
          <a:p>
            <a:pPr marL="0" marR="0" lvl="0" indent="0" algn="l" rtl="0">
              <a:spcBef>
                <a:spcPts val="0"/>
              </a:spcBef>
              <a:buClr>
                <a:schemeClr val="dk1"/>
              </a:buClr>
              <a:buSzPct val="25000"/>
              <a:buFont typeface="Calibri"/>
              <a:buNone/>
            </a:pPr>
            <a:r>
              <a:rPr lang="en-US" dirty="0"/>
              <a:t>in general terms, metagenomics is the study of microorganisms</a:t>
            </a:r>
          </a:p>
          <a:p>
            <a:pPr lvl="0" rtl="0">
              <a:lnSpc>
                <a:spcPct val="135000"/>
              </a:lnSpc>
              <a:spcBef>
                <a:spcPts val="3300"/>
              </a:spcBef>
              <a:spcAft>
                <a:spcPts val="1600"/>
              </a:spcAft>
              <a:buClr>
                <a:schemeClr val="dk1"/>
              </a:buClr>
              <a:buSzPct val="91666"/>
              <a:buFont typeface="Arial"/>
              <a:buNone/>
            </a:pPr>
            <a:r>
              <a:rPr lang="en-US" b="1" dirty="0">
                <a:highlight>
                  <a:srgbClr val="FFFFFF"/>
                </a:highlight>
                <a:latin typeface="Arial"/>
                <a:ea typeface="Arial"/>
                <a:cs typeface="Arial"/>
                <a:sym typeface="Arial"/>
              </a:rPr>
              <a:t>1Why </a:t>
            </a:r>
            <a:r>
              <a:rPr lang="en-US" b="1" i="1" dirty="0">
                <a:highlight>
                  <a:srgbClr val="FFFFFF"/>
                </a:highlight>
                <a:latin typeface="Arial"/>
                <a:ea typeface="Arial"/>
                <a:cs typeface="Arial"/>
                <a:sym typeface="Arial"/>
              </a:rPr>
              <a:t>Meta</a:t>
            </a:r>
            <a:r>
              <a:rPr lang="en-US" b="1" dirty="0">
                <a:highlight>
                  <a:srgbClr val="FFFFFF"/>
                </a:highlight>
                <a:latin typeface="Arial"/>
                <a:ea typeface="Arial"/>
                <a:cs typeface="Arial"/>
                <a:sym typeface="Arial"/>
              </a:rPr>
              <a:t>genomics? </a:t>
            </a:r>
            <a:r>
              <a:rPr lang="en-US" dirty="0">
                <a:highlight>
                  <a:srgbClr val="FFFFFF"/>
                </a:highlight>
                <a:latin typeface="Times New Roman"/>
                <a:ea typeface="Times New Roman"/>
                <a:cs typeface="Times New Roman"/>
                <a:sym typeface="Times New Roman"/>
              </a:rPr>
              <a:t>Microbes run the world. It’s that simple. Although we can’t usually see them, microbes are essential for every part of human life—indeed all life on Earth. Every process in the biosphere is touched by the seemingly endless capacity of microbes to transform the world around them. The chemical cycles that convert the key elements of life—carbon, nitrogen</a:t>
            </a:r>
          </a:p>
          <a:p>
            <a:pPr marL="0" marR="0" lvl="0" indent="0" algn="l" rtl="0">
              <a:spcBef>
                <a:spcPts val="0"/>
              </a:spcBef>
              <a:buClr>
                <a:schemeClr val="dk1"/>
              </a:buClr>
              <a:buSzPct val="25000"/>
              <a:buFont typeface="Calibri"/>
              <a:buNone/>
            </a:pPr>
            <a:endParaRPr dirty="0"/>
          </a:p>
        </p:txBody>
      </p:sp>
      <p:sp>
        <p:nvSpPr>
          <p:cNvPr id="749" name="Shape 749"/>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US" sz="1400" b="0" i="0" u="none" strike="noStrike" cap="none">
                <a:solidFill>
                  <a:srgbClr val="000000"/>
                </a:solidFill>
                <a:latin typeface="Arial"/>
                <a:ea typeface="Arial"/>
                <a:cs typeface="Arial"/>
                <a:sym typeface="Arial"/>
              </a:rPr>
              <a:t>76</a:t>
            </a:fld>
            <a:endParaRPr lang="en-US"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1"/>
        <p:cNvGrpSpPr/>
        <p:nvPr/>
      </p:nvGrpSpPr>
      <p:grpSpPr>
        <a:xfrm>
          <a:off x="0" y="0"/>
          <a:ext cx="0" cy="0"/>
          <a:chOff x="0" y="0"/>
          <a:chExt cx="0" cy="0"/>
        </a:xfrm>
      </p:grpSpPr>
      <p:sp>
        <p:nvSpPr>
          <p:cNvPr id="652" name="Shape 65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53" name="Shape 65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lang="en-US" dirty="0"/>
          </a:p>
          <a:p>
            <a:pPr lvl="0">
              <a:spcBef>
                <a:spcPts val="0"/>
              </a:spcBef>
              <a:buNone/>
            </a:pPr>
            <a:r>
              <a:rPr lang="en-US" dirty="0"/>
              <a:t>dirty and frayed pieces </a:t>
            </a:r>
            <a:r>
              <a:rPr lang="en-US" dirty="0" err="1"/>
              <a:t>erros</a:t>
            </a:r>
            <a:endParaRPr lang="en-US" dirty="0"/>
          </a:p>
          <a:p>
            <a:pPr lvl="0">
              <a:spcBef>
                <a:spcPts val="0"/>
              </a:spcBef>
              <a:buNone/>
            </a:pPr>
            <a:r>
              <a:rPr lang="en-US" dirty="0"/>
              <a:t>redo?</a:t>
            </a:r>
          </a:p>
          <a:p>
            <a:pPr lvl="0">
              <a:spcBef>
                <a:spcPts val="0"/>
              </a:spcBef>
              <a:buNone/>
            </a:pPr>
            <a:r>
              <a:rPr lang="en-US" dirty="0"/>
              <a:t>cite this</a:t>
            </a:r>
          </a:p>
          <a:p>
            <a:pPr lvl="0" rtl="0">
              <a:spcBef>
                <a:spcPts val="0"/>
              </a:spcBef>
              <a:buNone/>
            </a:pPr>
            <a:r>
              <a:rPr lang="en-US" dirty="0"/>
              <a:t>https://</a:t>
            </a:r>
            <a:r>
              <a:rPr lang="en-US" dirty="0" err="1"/>
              <a:t>www.slideshare.net</a:t>
            </a:r>
            <a:r>
              <a:rPr lang="en-US" dirty="0"/>
              <a:t>/</a:t>
            </a:r>
            <a:r>
              <a:rPr lang="en-US" dirty="0" err="1"/>
              <a:t>torstenseemann</a:t>
            </a:r>
            <a:r>
              <a:rPr lang="en-US" dirty="0"/>
              <a:t>/de-novo-genome-assembly-tseemann-imb-winter-school-2016-brisbane-au-4-july-2016</a:t>
            </a:r>
          </a:p>
          <a:p>
            <a:pPr lvl="0" rtl="0">
              <a:spcBef>
                <a:spcPts val="0"/>
              </a:spcBef>
              <a:buNone/>
            </a:pPr>
            <a:endParaRPr dirty="0"/>
          </a:p>
        </p:txBody>
      </p:sp>
      <p:sp>
        <p:nvSpPr>
          <p:cNvPr id="654" name="Shape 654"/>
          <p:cNvSpPr txBox="1">
            <a:spLocks noGrp="1"/>
          </p:cNvSpPr>
          <p:nvPr>
            <p:ph type="sldNum" idx="12"/>
          </p:nvPr>
        </p:nvSpPr>
        <p:spPr>
          <a:xfrm>
            <a:off x="3884612" y="8685213"/>
            <a:ext cx="2971800" cy="457200"/>
          </a:xfrm>
          <a:prstGeom prst="rect">
            <a:avLst/>
          </a:prstGeom>
        </p:spPr>
        <p:txBody>
          <a:bodyPr lIns="91425" tIns="45700" rIns="91425" bIns="45700" anchor="b" anchorCtr="0">
            <a:noAutofit/>
          </a:bodyPr>
          <a:lstStyle/>
          <a:p>
            <a:pPr lvl="0" rtl="0">
              <a:spcBef>
                <a:spcPts val="0"/>
              </a:spcBef>
              <a:buNone/>
            </a:pPr>
            <a:fld id="{00000000-1234-1234-1234-123412341234}" type="slidenum">
              <a:rPr lang="en-US"/>
              <a:t>77</a:t>
            </a:fld>
            <a:endParaRPr lang="en-US"/>
          </a:p>
        </p:txBody>
      </p:sp>
    </p:spTree>
    <p:extLst>
      <p:ext uri="{BB962C8B-B14F-4D97-AF65-F5344CB8AC3E}">
        <p14:creationId xmlns:p14="http://schemas.microsoft.com/office/powerpoint/2010/main" val="30234593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6"/>
        <p:cNvGrpSpPr/>
        <p:nvPr/>
      </p:nvGrpSpPr>
      <p:grpSpPr>
        <a:xfrm>
          <a:off x="0" y="0"/>
          <a:ext cx="0" cy="0"/>
          <a:chOff x="0" y="0"/>
          <a:chExt cx="0" cy="0"/>
        </a:xfrm>
      </p:grpSpPr>
      <p:sp>
        <p:nvSpPr>
          <p:cNvPr id="887" name="Shape 88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888" name="Shape 888"/>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Calibri"/>
              <a:buNone/>
            </a:pPr>
            <a:r>
              <a:rPr lang="en-US" dirty="0"/>
              <a:t>Reference selection: filter reads, estimate depth of coverage</a:t>
            </a:r>
          </a:p>
          <a:p>
            <a:pPr marL="0" marR="0" lvl="0" indent="0" algn="l" rtl="0">
              <a:spcBef>
                <a:spcPts val="0"/>
              </a:spcBef>
              <a:buClr>
                <a:schemeClr val="dk1"/>
              </a:buClr>
              <a:buSzPct val="25000"/>
              <a:buFont typeface="Calibri"/>
              <a:buNone/>
            </a:pPr>
            <a:r>
              <a:rPr lang="en-US" dirty="0"/>
              <a:t>Read mapping</a:t>
            </a:r>
          </a:p>
          <a:p>
            <a:pPr marL="0" marR="0" lvl="0" indent="0" algn="l" rtl="0">
              <a:spcBef>
                <a:spcPts val="0"/>
              </a:spcBef>
              <a:buClr>
                <a:schemeClr val="dk1"/>
              </a:buClr>
              <a:buSzPct val="25000"/>
              <a:buFont typeface="Calibri"/>
              <a:buNone/>
            </a:pPr>
            <a:r>
              <a:rPr lang="en-US" dirty="0"/>
              <a:t>reference-guided assembly</a:t>
            </a:r>
          </a:p>
          <a:p>
            <a:pPr marL="0" marR="0" lvl="0" indent="0" algn="l" rtl="0">
              <a:spcBef>
                <a:spcPts val="0"/>
              </a:spcBef>
              <a:buClr>
                <a:schemeClr val="dk1"/>
              </a:buClr>
              <a:buSzPct val="25000"/>
              <a:buFont typeface="Calibri"/>
              <a:buNone/>
            </a:pPr>
            <a:r>
              <a:rPr lang="en-US" dirty="0"/>
              <a:t>error correction</a:t>
            </a:r>
          </a:p>
          <a:p>
            <a:pPr marL="0" marR="0" lvl="0" indent="0" algn="l" rtl="0">
              <a:spcBef>
                <a:spcPts val="0"/>
              </a:spcBef>
              <a:buClr>
                <a:schemeClr val="dk1"/>
              </a:buClr>
              <a:buSzPct val="25000"/>
              <a:buFont typeface="Calibri"/>
              <a:buNone/>
            </a:pPr>
            <a:r>
              <a:rPr lang="en-US" dirty="0"/>
              <a:t>de novo assembly</a:t>
            </a:r>
          </a:p>
          <a:p>
            <a:pPr marL="0" marR="0" lvl="0" indent="0" algn="l" rtl="0">
              <a:spcBef>
                <a:spcPts val="0"/>
              </a:spcBef>
              <a:buClr>
                <a:schemeClr val="dk1"/>
              </a:buClr>
              <a:buSzPct val="25000"/>
              <a:buFont typeface="Calibri"/>
              <a:buNone/>
            </a:pPr>
            <a:endParaRPr dirty="0"/>
          </a:p>
        </p:txBody>
      </p:sp>
    </p:spTree>
    <p:extLst>
      <p:ext uri="{BB962C8B-B14F-4D97-AF65-F5344CB8AC3E}">
        <p14:creationId xmlns:p14="http://schemas.microsoft.com/office/powerpoint/2010/main" val="6836427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7"/>
        <p:cNvGrpSpPr/>
        <p:nvPr/>
      </p:nvGrpSpPr>
      <p:grpSpPr>
        <a:xfrm>
          <a:off x="0" y="0"/>
          <a:ext cx="0" cy="0"/>
          <a:chOff x="0" y="0"/>
          <a:chExt cx="0" cy="0"/>
        </a:xfrm>
      </p:grpSpPr>
      <p:sp>
        <p:nvSpPr>
          <p:cNvPr id="898" name="Shape 8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899" name="Shape 899"/>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Calibri"/>
              <a:buNone/>
            </a:pPr>
            <a:r>
              <a:rPr lang="en-US" dirty="0" err="1"/>
              <a:t>Kmer</a:t>
            </a:r>
            <a:r>
              <a:rPr lang="en-US" baseline="0" dirty="0"/>
              <a:t> approach to filter the reads before </a:t>
            </a:r>
            <a:r>
              <a:rPr lang="en-US" baseline="0" dirty="0" err="1"/>
              <a:t>metaphyler</a:t>
            </a:r>
            <a:endParaRPr dirty="0"/>
          </a:p>
          <a:p>
            <a:pPr marL="0" marR="0" lvl="0" indent="0" algn="l" rtl="0">
              <a:spcBef>
                <a:spcPts val="0"/>
              </a:spcBef>
              <a:buClr>
                <a:schemeClr val="dk1"/>
              </a:buClr>
              <a:buSzPct val="25000"/>
              <a:buFont typeface="Calibri"/>
              <a:buNone/>
            </a:pPr>
            <a:r>
              <a:rPr lang="en-US" dirty="0"/>
              <a:t>Reference selection: filter reads, estimate depth of coverage</a:t>
            </a:r>
          </a:p>
          <a:p>
            <a:pPr marL="0" marR="0" lvl="0" indent="0" algn="l" rtl="0">
              <a:spcBef>
                <a:spcPts val="0"/>
              </a:spcBef>
              <a:buClr>
                <a:schemeClr val="dk1"/>
              </a:buClr>
              <a:buSzPct val="25000"/>
              <a:buFont typeface="Calibri"/>
              <a:buNone/>
            </a:pPr>
            <a:r>
              <a:rPr lang="en-US" dirty="0"/>
              <a:t>Read mapping</a:t>
            </a:r>
          </a:p>
          <a:p>
            <a:pPr marL="0" marR="0" lvl="0" indent="0" algn="l" rtl="0">
              <a:spcBef>
                <a:spcPts val="0"/>
              </a:spcBef>
              <a:buClr>
                <a:schemeClr val="dk1"/>
              </a:buClr>
              <a:buSzPct val="25000"/>
              <a:buFont typeface="Calibri"/>
              <a:buNone/>
            </a:pPr>
            <a:r>
              <a:rPr lang="en-US" dirty="0"/>
              <a:t>reference-guided assembly</a:t>
            </a:r>
          </a:p>
          <a:p>
            <a:pPr marL="0" marR="0" lvl="0" indent="0" algn="l" rtl="0">
              <a:spcBef>
                <a:spcPts val="0"/>
              </a:spcBef>
              <a:buClr>
                <a:schemeClr val="dk1"/>
              </a:buClr>
              <a:buSzPct val="25000"/>
              <a:buFont typeface="Calibri"/>
              <a:buNone/>
            </a:pPr>
            <a:r>
              <a:rPr lang="en-US" dirty="0"/>
              <a:t>error correction</a:t>
            </a:r>
          </a:p>
          <a:p>
            <a:pPr marL="0" marR="0" lvl="0" indent="0" algn="l" rtl="0">
              <a:spcBef>
                <a:spcPts val="0"/>
              </a:spcBef>
              <a:buClr>
                <a:schemeClr val="dk1"/>
              </a:buClr>
              <a:buSzPct val="25000"/>
              <a:buFont typeface="Calibri"/>
              <a:buNone/>
            </a:pPr>
            <a:r>
              <a:rPr lang="en-US" dirty="0"/>
              <a:t>de novo assembly</a:t>
            </a:r>
          </a:p>
          <a:p>
            <a:pPr marL="0" marR="0" lvl="0" indent="0" algn="l" rtl="0">
              <a:spcBef>
                <a:spcPts val="0"/>
              </a:spcBef>
              <a:buClr>
                <a:schemeClr val="dk1"/>
              </a:buClr>
              <a:buSzPct val="25000"/>
              <a:buFont typeface="Calibri"/>
              <a:buNone/>
            </a:pPr>
            <a:endParaRPr dirty="0"/>
          </a:p>
        </p:txBody>
      </p:sp>
    </p:spTree>
    <p:extLst>
      <p:ext uri="{BB962C8B-B14F-4D97-AF65-F5344CB8AC3E}">
        <p14:creationId xmlns:p14="http://schemas.microsoft.com/office/powerpoint/2010/main" val="39667484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9"/>
        <p:cNvGrpSpPr/>
        <p:nvPr/>
      </p:nvGrpSpPr>
      <p:grpSpPr>
        <a:xfrm>
          <a:off x="0" y="0"/>
          <a:ext cx="0" cy="0"/>
          <a:chOff x="0" y="0"/>
          <a:chExt cx="0" cy="0"/>
        </a:xfrm>
      </p:grpSpPr>
      <p:sp>
        <p:nvSpPr>
          <p:cNvPr id="910" name="Shape 91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911" name="Shape 911"/>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Calibri"/>
              <a:buNone/>
            </a:pPr>
            <a:r>
              <a:rPr lang="en-US" dirty="0"/>
              <a:t>Bowtie2 to do</a:t>
            </a:r>
            <a:r>
              <a:rPr lang="en-US" baseline="0" dirty="0"/>
              <a:t> the read mapping an kept the unmapped reads</a:t>
            </a:r>
            <a:endParaRPr lang="en-US" dirty="0"/>
          </a:p>
          <a:p>
            <a:pPr marL="0" marR="0" lvl="0" indent="0" algn="l" rtl="0">
              <a:spcBef>
                <a:spcPts val="0"/>
              </a:spcBef>
              <a:buClr>
                <a:schemeClr val="dk1"/>
              </a:buClr>
              <a:buSzPct val="25000"/>
              <a:buFont typeface="Calibri"/>
              <a:buNone/>
            </a:pPr>
            <a:endParaRPr lang="en-US" dirty="0"/>
          </a:p>
          <a:p>
            <a:pPr marL="0" marR="0" lvl="0" indent="0" algn="l" rtl="0">
              <a:spcBef>
                <a:spcPts val="0"/>
              </a:spcBef>
              <a:buClr>
                <a:schemeClr val="dk1"/>
              </a:buClr>
              <a:buSzPct val="25000"/>
              <a:buFont typeface="Calibri"/>
              <a:buNone/>
            </a:pPr>
            <a:r>
              <a:rPr lang="en-US" dirty="0"/>
              <a:t>Explain problem </a:t>
            </a:r>
            <a:r>
              <a:rPr lang="en-US" dirty="0" err="1"/>
              <a:t>i</a:t>
            </a:r>
            <a:r>
              <a:rPr lang="en-US" dirty="0"/>
              <a:t> want to solve in each step, go back to puzzle analogy, challenges</a:t>
            </a:r>
          </a:p>
          <a:p>
            <a:pPr marL="0" marR="0" lvl="0" indent="0" algn="l" rtl="0">
              <a:spcBef>
                <a:spcPts val="0"/>
              </a:spcBef>
              <a:buClr>
                <a:schemeClr val="dk1"/>
              </a:buClr>
              <a:buSzPct val="25000"/>
              <a:buFont typeface="Calibri"/>
              <a:buNone/>
            </a:pPr>
            <a:r>
              <a:rPr lang="en-US" dirty="0"/>
              <a:t>Reference selection: filter reads, estimate depth of coverage</a:t>
            </a:r>
          </a:p>
          <a:p>
            <a:pPr marL="0" marR="0" lvl="0" indent="0" algn="l" rtl="0">
              <a:spcBef>
                <a:spcPts val="0"/>
              </a:spcBef>
              <a:buClr>
                <a:schemeClr val="dk1"/>
              </a:buClr>
              <a:buSzPct val="25000"/>
              <a:buFont typeface="Calibri"/>
              <a:buNone/>
            </a:pPr>
            <a:r>
              <a:rPr lang="en-US" dirty="0"/>
              <a:t>Read mapping</a:t>
            </a:r>
          </a:p>
          <a:p>
            <a:pPr marL="0" marR="0" lvl="0" indent="0" algn="l" rtl="0">
              <a:spcBef>
                <a:spcPts val="0"/>
              </a:spcBef>
              <a:buClr>
                <a:schemeClr val="dk1"/>
              </a:buClr>
              <a:buSzPct val="25000"/>
              <a:buFont typeface="Calibri"/>
              <a:buNone/>
            </a:pPr>
            <a:r>
              <a:rPr lang="en-US" dirty="0"/>
              <a:t>reference-guided assembly</a:t>
            </a:r>
          </a:p>
          <a:p>
            <a:pPr marL="0" marR="0" lvl="0" indent="0" algn="l" rtl="0">
              <a:spcBef>
                <a:spcPts val="0"/>
              </a:spcBef>
              <a:buClr>
                <a:schemeClr val="dk1"/>
              </a:buClr>
              <a:buSzPct val="25000"/>
              <a:buFont typeface="Calibri"/>
              <a:buNone/>
            </a:pPr>
            <a:r>
              <a:rPr lang="en-US" dirty="0"/>
              <a:t>error correction</a:t>
            </a:r>
          </a:p>
          <a:p>
            <a:pPr marL="0" marR="0" lvl="0" indent="0" algn="l" rtl="0">
              <a:spcBef>
                <a:spcPts val="0"/>
              </a:spcBef>
              <a:buClr>
                <a:schemeClr val="dk1"/>
              </a:buClr>
              <a:buSzPct val="25000"/>
              <a:buFont typeface="Calibri"/>
              <a:buNone/>
            </a:pPr>
            <a:r>
              <a:rPr lang="en-US" dirty="0"/>
              <a:t>de novo assembly</a:t>
            </a:r>
          </a:p>
          <a:p>
            <a:pPr marL="0" marR="0" lvl="0" indent="0" algn="l" rtl="0">
              <a:spcBef>
                <a:spcPts val="0"/>
              </a:spcBef>
              <a:buClr>
                <a:schemeClr val="dk1"/>
              </a:buClr>
              <a:buSzPct val="25000"/>
              <a:buFont typeface="Calibri"/>
              <a:buNone/>
            </a:pPr>
            <a:endParaRPr dirty="0"/>
          </a:p>
        </p:txBody>
      </p:sp>
    </p:spTree>
    <p:extLst>
      <p:ext uri="{BB962C8B-B14F-4D97-AF65-F5344CB8AC3E}">
        <p14:creationId xmlns:p14="http://schemas.microsoft.com/office/powerpoint/2010/main" val="41074045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D4A386-DC1A-4D28-A132-1D72F1A0EBF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B9ADE79-E7C0-4CFC-ABC0-4080F9F8252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1129E3A-4D7F-4BD5-AF14-1E690132C2E9}"/>
              </a:ext>
            </a:extLst>
          </p:cNvPr>
          <p:cNvSpPr>
            <a:spLocks noGrp="1"/>
          </p:cNvSpPr>
          <p:nvPr>
            <p:ph type="dt" sz="half" idx="10"/>
          </p:nvPr>
        </p:nvSpPr>
        <p:spPr/>
        <p:txBody>
          <a:bodyPr/>
          <a:lstStyle/>
          <a:p>
            <a:fld id="{D2D47A5E-9501-4FB7-A3FF-D46A3A828DFB}" type="datetimeFigureOut">
              <a:rPr lang="en-US" smtClean="0"/>
              <a:t>7/28/19</a:t>
            </a:fld>
            <a:endParaRPr lang="en-US"/>
          </a:p>
        </p:txBody>
      </p:sp>
      <p:sp>
        <p:nvSpPr>
          <p:cNvPr id="5" name="Footer Placeholder 4">
            <a:extLst>
              <a:ext uri="{FF2B5EF4-FFF2-40B4-BE49-F238E27FC236}">
                <a16:creationId xmlns:a16="http://schemas.microsoft.com/office/drawing/2014/main" id="{8EB4D70C-591B-487C-B0EC-10EB7AF33A0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4A94E8E-B98A-4E0E-AB9F-A89C75A4A47A}"/>
              </a:ext>
            </a:extLst>
          </p:cNvPr>
          <p:cNvSpPr>
            <a:spLocks noGrp="1"/>
          </p:cNvSpPr>
          <p:nvPr>
            <p:ph type="sldNum" sz="quarter" idx="12"/>
          </p:nvPr>
        </p:nvSpPr>
        <p:spPr/>
        <p:txBody>
          <a:bodyPr/>
          <a:lstStyle/>
          <a:p>
            <a:fld id="{4599B4FA-AE13-49B8-97F7-AE40E6EC077A}" type="slidenum">
              <a:rPr lang="en-US" smtClean="0"/>
              <a:t>‹#›</a:t>
            </a:fld>
            <a:endParaRPr lang="en-US"/>
          </a:p>
        </p:txBody>
      </p:sp>
    </p:spTree>
    <p:extLst>
      <p:ext uri="{BB962C8B-B14F-4D97-AF65-F5344CB8AC3E}">
        <p14:creationId xmlns:p14="http://schemas.microsoft.com/office/powerpoint/2010/main" val="833272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66B85F-AC46-4D70-8477-396E4662474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D829C54-1E0B-4EEA-AA35-92FC6CD46087}"/>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1513583-C38B-4A80-82B7-E66B9D61CB98}"/>
              </a:ext>
            </a:extLst>
          </p:cNvPr>
          <p:cNvSpPr>
            <a:spLocks noGrp="1"/>
          </p:cNvSpPr>
          <p:nvPr>
            <p:ph type="dt" sz="half" idx="10"/>
          </p:nvPr>
        </p:nvSpPr>
        <p:spPr/>
        <p:txBody>
          <a:bodyPr/>
          <a:lstStyle/>
          <a:p>
            <a:fld id="{D2D47A5E-9501-4FB7-A3FF-D46A3A828DFB}" type="datetimeFigureOut">
              <a:rPr lang="en-US" smtClean="0"/>
              <a:t>7/28/19</a:t>
            </a:fld>
            <a:endParaRPr lang="en-US"/>
          </a:p>
        </p:txBody>
      </p:sp>
      <p:sp>
        <p:nvSpPr>
          <p:cNvPr id="5" name="Footer Placeholder 4">
            <a:extLst>
              <a:ext uri="{FF2B5EF4-FFF2-40B4-BE49-F238E27FC236}">
                <a16:creationId xmlns:a16="http://schemas.microsoft.com/office/drawing/2014/main" id="{DD1BE36C-E5F0-4144-AD3A-965CE19EA2A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08C702-2205-4F2A-BFA2-683C98DEDD1C}"/>
              </a:ext>
            </a:extLst>
          </p:cNvPr>
          <p:cNvSpPr>
            <a:spLocks noGrp="1"/>
          </p:cNvSpPr>
          <p:nvPr>
            <p:ph type="sldNum" sz="quarter" idx="12"/>
          </p:nvPr>
        </p:nvSpPr>
        <p:spPr/>
        <p:txBody>
          <a:bodyPr/>
          <a:lstStyle/>
          <a:p>
            <a:fld id="{4599B4FA-AE13-49B8-97F7-AE40E6EC077A}" type="slidenum">
              <a:rPr lang="en-US" smtClean="0"/>
              <a:t>‹#›</a:t>
            </a:fld>
            <a:endParaRPr lang="en-US"/>
          </a:p>
        </p:txBody>
      </p:sp>
    </p:spTree>
    <p:extLst>
      <p:ext uri="{BB962C8B-B14F-4D97-AF65-F5344CB8AC3E}">
        <p14:creationId xmlns:p14="http://schemas.microsoft.com/office/powerpoint/2010/main" val="28581689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58451B5-46AB-4D77-B6AE-5E0CC417F0A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048CB5F-3BF0-48F1-872C-AB4E8078E162}"/>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653DCB7-AFDD-4A37-8E06-3F42F936A300}"/>
              </a:ext>
            </a:extLst>
          </p:cNvPr>
          <p:cNvSpPr>
            <a:spLocks noGrp="1"/>
          </p:cNvSpPr>
          <p:nvPr>
            <p:ph type="dt" sz="half" idx="10"/>
          </p:nvPr>
        </p:nvSpPr>
        <p:spPr/>
        <p:txBody>
          <a:bodyPr/>
          <a:lstStyle/>
          <a:p>
            <a:fld id="{D2D47A5E-9501-4FB7-A3FF-D46A3A828DFB}" type="datetimeFigureOut">
              <a:rPr lang="en-US" smtClean="0"/>
              <a:t>7/28/19</a:t>
            </a:fld>
            <a:endParaRPr lang="en-US"/>
          </a:p>
        </p:txBody>
      </p:sp>
      <p:sp>
        <p:nvSpPr>
          <p:cNvPr id="5" name="Footer Placeholder 4">
            <a:extLst>
              <a:ext uri="{FF2B5EF4-FFF2-40B4-BE49-F238E27FC236}">
                <a16:creationId xmlns:a16="http://schemas.microsoft.com/office/drawing/2014/main" id="{0FE7B91B-1F19-41C8-B566-685A73A0D2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CCF79DB-428B-4CB4-ADF1-B0CF403B4590}"/>
              </a:ext>
            </a:extLst>
          </p:cNvPr>
          <p:cNvSpPr>
            <a:spLocks noGrp="1"/>
          </p:cNvSpPr>
          <p:nvPr>
            <p:ph type="sldNum" sz="quarter" idx="12"/>
          </p:nvPr>
        </p:nvSpPr>
        <p:spPr/>
        <p:txBody>
          <a:bodyPr/>
          <a:lstStyle/>
          <a:p>
            <a:fld id="{4599B4FA-AE13-49B8-97F7-AE40E6EC077A}" type="slidenum">
              <a:rPr lang="en-US" smtClean="0"/>
              <a:t>‹#›</a:t>
            </a:fld>
            <a:endParaRPr lang="en-US"/>
          </a:p>
        </p:txBody>
      </p:sp>
    </p:spTree>
    <p:extLst>
      <p:ext uri="{BB962C8B-B14F-4D97-AF65-F5344CB8AC3E}">
        <p14:creationId xmlns:p14="http://schemas.microsoft.com/office/powerpoint/2010/main" val="3934253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74"/>
        <p:cNvGrpSpPr/>
        <p:nvPr/>
      </p:nvGrpSpPr>
      <p:grpSpPr>
        <a:xfrm>
          <a:off x="0" y="0"/>
          <a:ext cx="0" cy="0"/>
          <a:chOff x="0" y="0"/>
          <a:chExt cx="0" cy="0"/>
        </a:xfrm>
      </p:grpSpPr>
      <p:sp>
        <p:nvSpPr>
          <p:cNvPr id="175" name="Shape 175"/>
          <p:cNvSpPr txBox="1">
            <a:spLocks noGrp="1"/>
          </p:cNvSpPr>
          <p:nvPr>
            <p:ph type="title"/>
          </p:nvPr>
        </p:nvSpPr>
        <p:spPr>
          <a:xfrm>
            <a:off x="415600" y="593366"/>
            <a:ext cx="11360800" cy="763500"/>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76" name="Shape 176"/>
          <p:cNvSpPr txBox="1">
            <a:spLocks noGrp="1"/>
          </p:cNvSpPr>
          <p:nvPr>
            <p:ph type="body" idx="1"/>
          </p:nvPr>
        </p:nvSpPr>
        <p:spPr>
          <a:xfrm>
            <a:off x="415600" y="1536633"/>
            <a:ext cx="11360800" cy="4555200"/>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77" name="Shape 177"/>
          <p:cNvSpPr txBox="1">
            <a:spLocks noGrp="1"/>
          </p:cNvSpPr>
          <p:nvPr>
            <p:ph type="sldNum" idx="12"/>
          </p:nvPr>
        </p:nvSpPr>
        <p:spPr>
          <a:xfrm>
            <a:off x="11296609" y="6217622"/>
            <a:ext cx="731600" cy="524700"/>
          </a:xfrm>
          <a:prstGeom prst="rect">
            <a:avLst/>
          </a:prstGeom>
        </p:spPr>
        <p:txBody>
          <a:bodyPr lIns="91425" tIns="91425" rIns="91425" bIns="91425" anchor="ctr" anchorCtr="0">
            <a:noAutofit/>
          </a:bodyPr>
          <a:lstStyle/>
          <a:p>
            <a:fld id="{00000000-1234-1234-1234-123412341234}" type="slidenum">
              <a:rPr lang="en-US" smtClean="0"/>
              <a:pPr/>
              <a:t>‹#›</a:t>
            </a:fld>
            <a:endParaRPr lang="en-US"/>
          </a:p>
        </p:txBody>
      </p:sp>
    </p:spTree>
    <p:extLst>
      <p:ext uri="{BB962C8B-B14F-4D97-AF65-F5344CB8AC3E}">
        <p14:creationId xmlns:p14="http://schemas.microsoft.com/office/powerpoint/2010/main" val="180887611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1_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639600" y="1274376"/>
            <a:ext cx="10912797" cy="627801"/>
          </a:xfrm>
          <a:prstGeom prst="rect">
            <a:avLst/>
          </a:prstGeom>
        </p:spPr>
        <p:txBody>
          <a:bodyPr wrap="square" lIns="0" tIns="0" rIns="0" bIns="0">
            <a:spAutoFit/>
          </a:bodyPr>
          <a:lstStyle>
            <a:lvl1pPr>
              <a:defRPr sz="4533" b="0" i="0">
                <a:solidFill>
                  <a:schemeClr val="tx1"/>
                </a:solidFill>
                <a:latin typeface="Arial"/>
                <a:cs typeface="Arial"/>
              </a:defRPr>
            </a:lvl1pPr>
          </a:lstStyle>
          <a:p>
            <a:endParaRPr/>
          </a:p>
        </p:txBody>
      </p:sp>
      <p:sp>
        <p:nvSpPr>
          <p:cNvPr id="3" name="Holder 3"/>
          <p:cNvSpPr>
            <a:spLocks noGrp="1"/>
          </p:cNvSpPr>
          <p:nvPr>
            <p:ph type="subTitle" idx="4"/>
          </p:nvPr>
        </p:nvSpPr>
        <p:spPr>
          <a:xfrm>
            <a:off x="1828800" y="3840481"/>
            <a:ext cx="8534400" cy="387798"/>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7/29/19</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8602641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D06084-6E00-4BA6-A140-F12886B71AC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E23A89C-7F5A-4BED-850B-5CB52DED153C}"/>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3A522D8-E1E2-4B4B-A137-F55DE57207E7}"/>
              </a:ext>
            </a:extLst>
          </p:cNvPr>
          <p:cNvSpPr>
            <a:spLocks noGrp="1"/>
          </p:cNvSpPr>
          <p:nvPr>
            <p:ph type="dt" sz="half" idx="10"/>
          </p:nvPr>
        </p:nvSpPr>
        <p:spPr/>
        <p:txBody>
          <a:bodyPr/>
          <a:lstStyle/>
          <a:p>
            <a:fld id="{D2D47A5E-9501-4FB7-A3FF-D46A3A828DFB}" type="datetimeFigureOut">
              <a:rPr lang="en-US" smtClean="0"/>
              <a:t>7/28/19</a:t>
            </a:fld>
            <a:endParaRPr lang="en-US"/>
          </a:p>
        </p:txBody>
      </p:sp>
      <p:sp>
        <p:nvSpPr>
          <p:cNvPr id="5" name="Footer Placeholder 4">
            <a:extLst>
              <a:ext uri="{FF2B5EF4-FFF2-40B4-BE49-F238E27FC236}">
                <a16:creationId xmlns:a16="http://schemas.microsoft.com/office/drawing/2014/main" id="{9B25795C-3050-40AF-B0AE-D74E0999097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4B6121-6ACA-46A6-B867-5E1DE9C1AF7D}"/>
              </a:ext>
            </a:extLst>
          </p:cNvPr>
          <p:cNvSpPr>
            <a:spLocks noGrp="1"/>
          </p:cNvSpPr>
          <p:nvPr>
            <p:ph type="sldNum" sz="quarter" idx="12"/>
          </p:nvPr>
        </p:nvSpPr>
        <p:spPr/>
        <p:txBody>
          <a:bodyPr/>
          <a:lstStyle/>
          <a:p>
            <a:fld id="{4599B4FA-AE13-49B8-97F7-AE40E6EC077A}" type="slidenum">
              <a:rPr lang="en-US" smtClean="0"/>
              <a:t>‹#›</a:t>
            </a:fld>
            <a:endParaRPr lang="en-US"/>
          </a:p>
        </p:txBody>
      </p:sp>
    </p:spTree>
    <p:extLst>
      <p:ext uri="{BB962C8B-B14F-4D97-AF65-F5344CB8AC3E}">
        <p14:creationId xmlns:p14="http://schemas.microsoft.com/office/powerpoint/2010/main" val="42016460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F5E6B7-6B90-4E37-9601-E96AE3DCAE0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E79C758-24E6-4D05-866E-7108F43F0B5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3C1892C0-81E1-4B64-859D-0923962FB703}"/>
              </a:ext>
            </a:extLst>
          </p:cNvPr>
          <p:cNvSpPr>
            <a:spLocks noGrp="1"/>
          </p:cNvSpPr>
          <p:nvPr>
            <p:ph type="dt" sz="half" idx="10"/>
          </p:nvPr>
        </p:nvSpPr>
        <p:spPr/>
        <p:txBody>
          <a:bodyPr/>
          <a:lstStyle/>
          <a:p>
            <a:fld id="{D2D47A5E-9501-4FB7-A3FF-D46A3A828DFB}" type="datetimeFigureOut">
              <a:rPr lang="en-US" smtClean="0"/>
              <a:t>7/28/19</a:t>
            </a:fld>
            <a:endParaRPr lang="en-US"/>
          </a:p>
        </p:txBody>
      </p:sp>
      <p:sp>
        <p:nvSpPr>
          <p:cNvPr id="5" name="Footer Placeholder 4">
            <a:extLst>
              <a:ext uri="{FF2B5EF4-FFF2-40B4-BE49-F238E27FC236}">
                <a16:creationId xmlns:a16="http://schemas.microsoft.com/office/drawing/2014/main" id="{2089390B-1262-4005-9166-FA14FA779CA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5C628CD-401D-48F5-B6F1-29EE294A4B33}"/>
              </a:ext>
            </a:extLst>
          </p:cNvPr>
          <p:cNvSpPr>
            <a:spLocks noGrp="1"/>
          </p:cNvSpPr>
          <p:nvPr>
            <p:ph type="sldNum" sz="quarter" idx="12"/>
          </p:nvPr>
        </p:nvSpPr>
        <p:spPr/>
        <p:txBody>
          <a:bodyPr/>
          <a:lstStyle/>
          <a:p>
            <a:fld id="{4599B4FA-AE13-49B8-97F7-AE40E6EC077A}" type="slidenum">
              <a:rPr lang="en-US" smtClean="0"/>
              <a:t>‹#›</a:t>
            </a:fld>
            <a:endParaRPr lang="en-US"/>
          </a:p>
        </p:txBody>
      </p:sp>
    </p:spTree>
    <p:extLst>
      <p:ext uri="{BB962C8B-B14F-4D97-AF65-F5344CB8AC3E}">
        <p14:creationId xmlns:p14="http://schemas.microsoft.com/office/powerpoint/2010/main" val="31182842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656B16-7C30-42D2-A976-76184A3E42A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92ABB36-8A87-4E53-9B5C-7278CB131843}"/>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60E4332-BAF8-4CC7-86E0-8DD824E8B2AB}"/>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015AF29-CC91-4D50-869D-B38BC16E06D9}"/>
              </a:ext>
            </a:extLst>
          </p:cNvPr>
          <p:cNvSpPr>
            <a:spLocks noGrp="1"/>
          </p:cNvSpPr>
          <p:nvPr>
            <p:ph type="dt" sz="half" idx="10"/>
          </p:nvPr>
        </p:nvSpPr>
        <p:spPr/>
        <p:txBody>
          <a:bodyPr/>
          <a:lstStyle/>
          <a:p>
            <a:fld id="{D2D47A5E-9501-4FB7-A3FF-D46A3A828DFB}" type="datetimeFigureOut">
              <a:rPr lang="en-US" smtClean="0"/>
              <a:t>7/28/19</a:t>
            </a:fld>
            <a:endParaRPr lang="en-US"/>
          </a:p>
        </p:txBody>
      </p:sp>
      <p:sp>
        <p:nvSpPr>
          <p:cNvPr id="6" name="Footer Placeholder 5">
            <a:extLst>
              <a:ext uri="{FF2B5EF4-FFF2-40B4-BE49-F238E27FC236}">
                <a16:creationId xmlns:a16="http://schemas.microsoft.com/office/drawing/2014/main" id="{E76BEA92-EFA7-455C-BC15-A1A3B76C122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CE84EB0-876B-4B7A-A1E2-81971DC41BC0}"/>
              </a:ext>
            </a:extLst>
          </p:cNvPr>
          <p:cNvSpPr>
            <a:spLocks noGrp="1"/>
          </p:cNvSpPr>
          <p:nvPr>
            <p:ph type="sldNum" sz="quarter" idx="12"/>
          </p:nvPr>
        </p:nvSpPr>
        <p:spPr/>
        <p:txBody>
          <a:bodyPr/>
          <a:lstStyle/>
          <a:p>
            <a:fld id="{4599B4FA-AE13-49B8-97F7-AE40E6EC077A}" type="slidenum">
              <a:rPr lang="en-US" smtClean="0"/>
              <a:t>‹#›</a:t>
            </a:fld>
            <a:endParaRPr lang="en-US"/>
          </a:p>
        </p:txBody>
      </p:sp>
    </p:spTree>
    <p:extLst>
      <p:ext uri="{BB962C8B-B14F-4D97-AF65-F5344CB8AC3E}">
        <p14:creationId xmlns:p14="http://schemas.microsoft.com/office/powerpoint/2010/main" val="41940145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8670A-606A-4471-958A-6586E2F680E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5ED0F2E-3AA0-43E2-8FFE-571BF272AE6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3C442E5B-0125-4809-95EB-2A10698FA0BA}"/>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DCEB95F-464B-48C8-B860-A6BCFB8042B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03A98F09-DA3F-4B7C-A910-6B2A8EBBF249}"/>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F229BCF-6A7B-4B32-B800-B12354C7ADC3}"/>
              </a:ext>
            </a:extLst>
          </p:cNvPr>
          <p:cNvSpPr>
            <a:spLocks noGrp="1"/>
          </p:cNvSpPr>
          <p:nvPr>
            <p:ph type="dt" sz="half" idx="10"/>
          </p:nvPr>
        </p:nvSpPr>
        <p:spPr/>
        <p:txBody>
          <a:bodyPr/>
          <a:lstStyle/>
          <a:p>
            <a:fld id="{D2D47A5E-9501-4FB7-A3FF-D46A3A828DFB}" type="datetimeFigureOut">
              <a:rPr lang="en-US" smtClean="0"/>
              <a:t>7/28/19</a:t>
            </a:fld>
            <a:endParaRPr lang="en-US"/>
          </a:p>
        </p:txBody>
      </p:sp>
      <p:sp>
        <p:nvSpPr>
          <p:cNvPr id="8" name="Footer Placeholder 7">
            <a:extLst>
              <a:ext uri="{FF2B5EF4-FFF2-40B4-BE49-F238E27FC236}">
                <a16:creationId xmlns:a16="http://schemas.microsoft.com/office/drawing/2014/main" id="{363550E4-1CEC-4099-A5A9-0D1986F7139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596DFD5-CE90-46AB-820C-2F758CB31696}"/>
              </a:ext>
            </a:extLst>
          </p:cNvPr>
          <p:cNvSpPr>
            <a:spLocks noGrp="1"/>
          </p:cNvSpPr>
          <p:nvPr>
            <p:ph type="sldNum" sz="quarter" idx="12"/>
          </p:nvPr>
        </p:nvSpPr>
        <p:spPr/>
        <p:txBody>
          <a:bodyPr/>
          <a:lstStyle/>
          <a:p>
            <a:fld id="{4599B4FA-AE13-49B8-97F7-AE40E6EC077A}" type="slidenum">
              <a:rPr lang="en-US" smtClean="0"/>
              <a:t>‹#›</a:t>
            </a:fld>
            <a:endParaRPr lang="en-US"/>
          </a:p>
        </p:txBody>
      </p:sp>
    </p:spTree>
    <p:extLst>
      <p:ext uri="{BB962C8B-B14F-4D97-AF65-F5344CB8AC3E}">
        <p14:creationId xmlns:p14="http://schemas.microsoft.com/office/powerpoint/2010/main" val="2476381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E0D6F-A0DC-4542-80C8-CDF4B4FCECD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1F8265A-DBF7-4341-AC52-06705C2C87A9}"/>
              </a:ext>
            </a:extLst>
          </p:cNvPr>
          <p:cNvSpPr>
            <a:spLocks noGrp="1"/>
          </p:cNvSpPr>
          <p:nvPr>
            <p:ph type="dt" sz="half" idx="10"/>
          </p:nvPr>
        </p:nvSpPr>
        <p:spPr/>
        <p:txBody>
          <a:bodyPr/>
          <a:lstStyle/>
          <a:p>
            <a:fld id="{D2D47A5E-9501-4FB7-A3FF-D46A3A828DFB}" type="datetimeFigureOut">
              <a:rPr lang="en-US" smtClean="0"/>
              <a:t>7/28/19</a:t>
            </a:fld>
            <a:endParaRPr lang="en-US"/>
          </a:p>
        </p:txBody>
      </p:sp>
      <p:sp>
        <p:nvSpPr>
          <p:cNvPr id="4" name="Footer Placeholder 3">
            <a:extLst>
              <a:ext uri="{FF2B5EF4-FFF2-40B4-BE49-F238E27FC236}">
                <a16:creationId xmlns:a16="http://schemas.microsoft.com/office/drawing/2014/main" id="{94B3E2CA-0AF0-4D75-BFE6-B0E268BF953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58D883D-4F2B-4248-8D1E-A44DC3C6F1FB}"/>
              </a:ext>
            </a:extLst>
          </p:cNvPr>
          <p:cNvSpPr>
            <a:spLocks noGrp="1"/>
          </p:cNvSpPr>
          <p:nvPr>
            <p:ph type="sldNum" sz="quarter" idx="12"/>
          </p:nvPr>
        </p:nvSpPr>
        <p:spPr/>
        <p:txBody>
          <a:bodyPr/>
          <a:lstStyle/>
          <a:p>
            <a:fld id="{4599B4FA-AE13-49B8-97F7-AE40E6EC077A}" type="slidenum">
              <a:rPr lang="en-US" smtClean="0"/>
              <a:t>‹#›</a:t>
            </a:fld>
            <a:endParaRPr lang="en-US"/>
          </a:p>
        </p:txBody>
      </p:sp>
    </p:spTree>
    <p:extLst>
      <p:ext uri="{BB962C8B-B14F-4D97-AF65-F5344CB8AC3E}">
        <p14:creationId xmlns:p14="http://schemas.microsoft.com/office/powerpoint/2010/main" val="716320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5FADB6A-4010-44E0-84D5-C8E95BB6B61E}"/>
              </a:ext>
            </a:extLst>
          </p:cNvPr>
          <p:cNvSpPr>
            <a:spLocks noGrp="1"/>
          </p:cNvSpPr>
          <p:nvPr>
            <p:ph type="dt" sz="half" idx="10"/>
          </p:nvPr>
        </p:nvSpPr>
        <p:spPr/>
        <p:txBody>
          <a:bodyPr/>
          <a:lstStyle/>
          <a:p>
            <a:fld id="{D2D47A5E-9501-4FB7-A3FF-D46A3A828DFB}" type="datetimeFigureOut">
              <a:rPr lang="en-US" smtClean="0"/>
              <a:t>7/28/19</a:t>
            </a:fld>
            <a:endParaRPr lang="en-US"/>
          </a:p>
        </p:txBody>
      </p:sp>
      <p:sp>
        <p:nvSpPr>
          <p:cNvPr id="3" name="Footer Placeholder 2">
            <a:extLst>
              <a:ext uri="{FF2B5EF4-FFF2-40B4-BE49-F238E27FC236}">
                <a16:creationId xmlns:a16="http://schemas.microsoft.com/office/drawing/2014/main" id="{9D7022F6-A885-4E5C-B1F2-74986E4B097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2146473-236D-4F53-8D98-99A981E2F9C7}"/>
              </a:ext>
            </a:extLst>
          </p:cNvPr>
          <p:cNvSpPr>
            <a:spLocks noGrp="1"/>
          </p:cNvSpPr>
          <p:nvPr>
            <p:ph type="sldNum" sz="quarter" idx="12"/>
          </p:nvPr>
        </p:nvSpPr>
        <p:spPr/>
        <p:txBody>
          <a:bodyPr/>
          <a:lstStyle/>
          <a:p>
            <a:fld id="{4599B4FA-AE13-49B8-97F7-AE40E6EC077A}" type="slidenum">
              <a:rPr lang="en-US" smtClean="0"/>
              <a:t>‹#›</a:t>
            </a:fld>
            <a:endParaRPr lang="en-US"/>
          </a:p>
        </p:txBody>
      </p:sp>
    </p:spTree>
    <p:extLst>
      <p:ext uri="{BB962C8B-B14F-4D97-AF65-F5344CB8AC3E}">
        <p14:creationId xmlns:p14="http://schemas.microsoft.com/office/powerpoint/2010/main" val="33899125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A31C7D-0EA5-4BCE-AE25-28372FE1FE1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EE6EEFD-09BB-4225-9D75-A0885462DBD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E79F773-90E4-4ADC-8220-891FFF09CA5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928E3F2-8E14-4EAB-A1EF-14131D9C8FB9}"/>
              </a:ext>
            </a:extLst>
          </p:cNvPr>
          <p:cNvSpPr>
            <a:spLocks noGrp="1"/>
          </p:cNvSpPr>
          <p:nvPr>
            <p:ph type="dt" sz="half" idx="10"/>
          </p:nvPr>
        </p:nvSpPr>
        <p:spPr/>
        <p:txBody>
          <a:bodyPr/>
          <a:lstStyle/>
          <a:p>
            <a:fld id="{D2D47A5E-9501-4FB7-A3FF-D46A3A828DFB}" type="datetimeFigureOut">
              <a:rPr lang="en-US" smtClean="0"/>
              <a:t>7/28/19</a:t>
            </a:fld>
            <a:endParaRPr lang="en-US"/>
          </a:p>
        </p:txBody>
      </p:sp>
      <p:sp>
        <p:nvSpPr>
          <p:cNvPr id="6" name="Footer Placeholder 5">
            <a:extLst>
              <a:ext uri="{FF2B5EF4-FFF2-40B4-BE49-F238E27FC236}">
                <a16:creationId xmlns:a16="http://schemas.microsoft.com/office/drawing/2014/main" id="{55BE56A2-9E01-4E8F-BF4C-07CF3260C19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DA0288C-D57F-42C4-9429-EE9A90B79CB1}"/>
              </a:ext>
            </a:extLst>
          </p:cNvPr>
          <p:cNvSpPr>
            <a:spLocks noGrp="1"/>
          </p:cNvSpPr>
          <p:nvPr>
            <p:ph type="sldNum" sz="quarter" idx="12"/>
          </p:nvPr>
        </p:nvSpPr>
        <p:spPr/>
        <p:txBody>
          <a:bodyPr/>
          <a:lstStyle/>
          <a:p>
            <a:fld id="{4599B4FA-AE13-49B8-97F7-AE40E6EC077A}" type="slidenum">
              <a:rPr lang="en-US" smtClean="0"/>
              <a:t>‹#›</a:t>
            </a:fld>
            <a:endParaRPr lang="en-US"/>
          </a:p>
        </p:txBody>
      </p:sp>
    </p:spTree>
    <p:extLst>
      <p:ext uri="{BB962C8B-B14F-4D97-AF65-F5344CB8AC3E}">
        <p14:creationId xmlns:p14="http://schemas.microsoft.com/office/powerpoint/2010/main" val="23067049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828785-8917-420B-85F0-47C7397DB5F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D8A74C1-A7BC-4BE2-8BEA-FB4EB03A48F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B26A306-57A6-4EA4-95B7-41366762082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8C3C994-CB68-4632-905D-68ED3AC9063D}"/>
              </a:ext>
            </a:extLst>
          </p:cNvPr>
          <p:cNvSpPr>
            <a:spLocks noGrp="1"/>
          </p:cNvSpPr>
          <p:nvPr>
            <p:ph type="dt" sz="half" idx="10"/>
          </p:nvPr>
        </p:nvSpPr>
        <p:spPr/>
        <p:txBody>
          <a:bodyPr/>
          <a:lstStyle/>
          <a:p>
            <a:fld id="{D2D47A5E-9501-4FB7-A3FF-D46A3A828DFB}" type="datetimeFigureOut">
              <a:rPr lang="en-US" smtClean="0"/>
              <a:t>7/28/19</a:t>
            </a:fld>
            <a:endParaRPr lang="en-US"/>
          </a:p>
        </p:txBody>
      </p:sp>
      <p:sp>
        <p:nvSpPr>
          <p:cNvPr id="6" name="Footer Placeholder 5">
            <a:extLst>
              <a:ext uri="{FF2B5EF4-FFF2-40B4-BE49-F238E27FC236}">
                <a16:creationId xmlns:a16="http://schemas.microsoft.com/office/drawing/2014/main" id="{D8B712B2-F58F-451F-A681-B8A8C18592C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5B10E68-3008-43F6-87A8-C849A85788CA}"/>
              </a:ext>
            </a:extLst>
          </p:cNvPr>
          <p:cNvSpPr>
            <a:spLocks noGrp="1"/>
          </p:cNvSpPr>
          <p:nvPr>
            <p:ph type="sldNum" sz="quarter" idx="12"/>
          </p:nvPr>
        </p:nvSpPr>
        <p:spPr/>
        <p:txBody>
          <a:bodyPr/>
          <a:lstStyle/>
          <a:p>
            <a:fld id="{4599B4FA-AE13-49B8-97F7-AE40E6EC077A}" type="slidenum">
              <a:rPr lang="en-US" smtClean="0"/>
              <a:t>‹#›</a:t>
            </a:fld>
            <a:endParaRPr lang="en-US"/>
          </a:p>
        </p:txBody>
      </p:sp>
    </p:spTree>
    <p:extLst>
      <p:ext uri="{BB962C8B-B14F-4D97-AF65-F5344CB8AC3E}">
        <p14:creationId xmlns:p14="http://schemas.microsoft.com/office/powerpoint/2010/main" val="26082434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ED8CEEE-A6BC-42CF-B450-FD33EDF3C38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7437D63-0D20-4C4C-A32E-C105E467ACE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77E37F3-2416-4F0B-AC67-B2E72E8543C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2D47A5E-9501-4FB7-A3FF-D46A3A828DFB}" type="datetimeFigureOut">
              <a:rPr lang="en-US" smtClean="0"/>
              <a:t>7/28/19</a:t>
            </a:fld>
            <a:endParaRPr lang="en-US"/>
          </a:p>
        </p:txBody>
      </p:sp>
      <p:sp>
        <p:nvSpPr>
          <p:cNvPr id="5" name="Footer Placeholder 4">
            <a:extLst>
              <a:ext uri="{FF2B5EF4-FFF2-40B4-BE49-F238E27FC236}">
                <a16:creationId xmlns:a16="http://schemas.microsoft.com/office/drawing/2014/main" id="{2AECC7F4-D966-47B8-A8F8-645568F8C51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AB78984-CBA1-4F4D-B8E9-DD7A5DADC12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599B4FA-AE13-49B8-97F7-AE40E6EC077A}" type="slidenum">
              <a:rPr lang="en-US" smtClean="0"/>
              <a:t>‹#›</a:t>
            </a:fld>
            <a:endParaRPr lang="en-US"/>
          </a:p>
        </p:txBody>
      </p:sp>
    </p:spTree>
    <p:extLst>
      <p:ext uri="{BB962C8B-B14F-4D97-AF65-F5344CB8AC3E}">
        <p14:creationId xmlns:p14="http://schemas.microsoft.com/office/powerpoint/2010/main" val="370928109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2.xml"/></Relationships>
</file>

<file path=ppt/slides/_rels/slide105.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2.xml"/></Relationships>
</file>

<file path=ppt/slides/_rels/slide106.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72.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hyperlink" Target="https://gitlab.com/treangen/stamps2019/README.md#part2"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75.png"/><Relationship Id="rId4" Type="http://schemas.openxmlformats.org/officeDocument/2006/relationships/image" Target="../media/image74.png"/></Relationships>
</file>

<file path=ppt/slides/_rels/slide113.xml.rels><?xml version="1.0" encoding="UTF-8" standalone="yes"?>
<Relationships xmlns="http://schemas.openxmlformats.org/package/2006/relationships"><Relationship Id="rId2" Type="http://schemas.openxmlformats.org/officeDocument/2006/relationships/image" Target="../media/image76.gif"/><Relationship Id="rId1" Type="http://schemas.openxmlformats.org/officeDocument/2006/relationships/slideLayout" Target="../slideLayouts/slideLayout4.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hyperlink" Target="http://tiny.cc/stamps19" TargetMode="External"/><Relationship Id="rId1" Type="http://schemas.openxmlformats.org/officeDocument/2006/relationships/slideLayout" Target="../slideLayouts/slideLayout12.xml"/></Relationships>
</file>

<file path=ppt/slides/_rels/slide117.xml.rels><?xml version="1.0" encoding="UTF-8" standalone="yes"?>
<Relationships xmlns="http://schemas.openxmlformats.org/package/2006/relationships"><Relationship Id="rId2" Type="http://schemas.openxmlformats.org/officeDocument/2006/relationships/hyperlink" Target="https://ql.tc/axwUgB" TargetMode="External"/><Relationship Id="rId1" Type="http://schemas.openxmlformats.org/officeDocument/2006/relationships/slideLayout" Target="../slideLayouts/slideLayout12.xml"/></Relationships>
</file>

<file path=ppt/slides/_rels/slide118.xml.rels><?xml version="1.0" encoding="UTF-8" standalone="yes"?>
<Relationships xmlns="http://schemas.openxmlformats.org/package/2006/relationships"><Relationship Id="rId2" Type="http://schemas.openxmlformats.org/officeDocument/2006/relationships/image" Target="../media/image77.jp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xml"/><Relationship Id="rId1" Type="http://schemas.openxmlformats.org/officeDocument/2006/relationships/tags" Target="../tags/tag1.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slides/_rels/slide134.xml.rels><?xml version="1.0" encoding="UTF-8" standalone="yes"?>
<Relationships xmlns="http://schemas.openxmlformats.org/package/2006/relationships"><Relationship Id="rId2" Type="http://schemas.openxmlformats.org/officeDocument/2006/relationships/image" Target="../media/image220.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xml"/><Relationship Id="rId1" Type="http://schemas.openxmlformats.org/officeDocument/2006/relationships/tags" Target="../tags/tag2.xml"/><Relationship Id="rId4" Type="http://schemas.openxmlformats.org/officeDocument/2006/relationships/image" Target="../media/image87.png"/></Relationships>
</file>

<file path=ppt/slides/_rels/slide136.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89.jpg"/><Relationship Id="rId1" Type="http://schemas.openxmlformats.org/officeDocument/2006/relationships/slideLayout" Target="../slideLayouts/slideLayout1.xml"/></Relationships>
</file>

<file path=ppt/slides/_rels/slide138.xml.rels><?xml version="1.0" encoding="UTF-8" standalone="yes"?>
<Relationships xmlns="http://schemas.openxmlformats.org/package/2006/relationships"><Relationship Id="rId2" Type="http://schemas.openxmlformats.org/officeDocument/2006/relationships/hyperlink" Target="http://100kgenome.vetmed.ucdavis.edu/" TargetMode="Externa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93.png"/><Relationship Id="rId4" Type="http://schemas.openxmlformats.org/officeDocument/2006/relationships/image" Target="../media/image82.png"/></Relationships>
</file>

<file path=ppt/slides/_rels/slide143.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image" Target="../media/image94.jpe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hyperlink" Target="https://gitlab.com/treangen/stamps2019/README.md#part3" TargetMode="External"/><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hyperlink" Target="https://gitlab.com/treangen/stamps2019/README.md#part4" TargetMode="External"/><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osf.io/6dmh5/download" TargetMode="External"/><Relationship Id="rId2" Type="http://schemas.openxmlformats.org/officeDocument/2006/relationships/hyperlink" Target="https://osf.io/xwk7m/download" TargetMode="External"/><Relationship Id="rId1" Type="http://schemas.openxmlformats.org/officeDocument/2006/relationships/slideLayout" Target="../slideLayouts/slideLayout2.xml"/><Relationship Id="rId5" Type="http://schemas.openxmlformats.org/officeDocument/2006/relationships/hyperlink" Target="http://tiny.cc/sa6faz" TargetMode="External"/><Relationship Id="rId4" Type="http://schemas.openxmlformats.org/officeDocument/2006/relationships/hyperlink" Target="http://tiny.cc/l65faz"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s://gitlab.com/treangen/stamps2019/README.md#part1"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hyperlink" Target="https://mgsc.umiacs.io/"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jpg"/><Relationship Id="rId1" Type="http://schemas.openxmlformats.org/officeDocument/2006/relationships/slideLayout" Target="../slideLayouts/slideLayout2.xml"/><Relationship Id="rId5" Type="http://schemas.openxmlformats.org/officeDocument/2006/relationships/image" Target="../media/image22.jpg"/><Relationship Id="rId4" Type="http://schemas.openxmlformats.org/officeDocument/2006/relationships/image" Target="../media/image21.jpg"/></Relationships>
</file>

<file path=ppt/slides/_rels/slide35.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jpg"/><Relationship Id="rId1" Type="http://schemas.openxmlformats.org/officeDocument/2006/relationships/slideLayout" Target="../slideLayouts/slideLayout2.xml"/><Relationship Id="rId6" Type="http://schemas.openxmlformats.org/officeDocument/2006/relationships/image" Target="../media/image23.jpg"/><Relationship Id="rId5" Type="http://schemas.openxmlformats.org/officeDocument/2006/relationships/image" Target="../media/image22.jpg"/><Relationship Id="rId4" Type="http://schemas.openxmlformats.org/officeDocument/2006/relationships/image" Target="../media/image21.jpg"/></Relationships>
</file>

<file path=ppt/slides/_rels/slide3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hyperlink" Target="https://gitlab.com/treangen/stamps2019" TargetMode="External"/><Relationship Id="rId1" Type="http://schemas.openxmlformats.org/officeDocument/2006/relationships/slideLayout" Target="../slideLayouts/slideLayout2.xml"/><Relationship Id="rId5" Type="http://schemas.openxmlformats.org/officeDocument/2006/relationships/image" Target="../media/image27.jpg"/><Relationship Id="rId4" Type="http://schemas.openxmlformats.org/officeDocument/2006/relationships/image" Target="../media/image26.jpg"/></Relationships>
</file>

<file path=ppt/slides/_rels/slide39.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28.jp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31.jp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33.jpg"/><Relationship Id="rId1" Type="http://schemas.openxmlformats.org/officeDocument/2006/relationships/slideLayout" Target="../slideLayouts/slideLayout13.xml"/><Relationship Id="rId4" Type="http://schemas.openxmlformats.org/officeDocument/2006/relationships/image" Target="../media/image34.jpg"/></Relationships>
</file>

<file path=ppt/slides/_rels/slide44.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7.jp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58.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image" Target="../media/image41.jpg"/><Relationship Id="rId1" Type="http://schemas.openxmlformats.org/officeDocument/2006/relationships/slideLayout" Target="../slideLayouts/slideLayout2.xml"/><Relationship Id="rId5" Type="http://schemas.openxmlformats.org/officeDocument/2006/relationships/image" Target="../media/image44.svg"/><Relationship Id="rId4" Type="http://schemas.openxmlformats.org/officeDocument/2006/relationships/image" Target="../media/image43.png"/></Relationships>
</file>

<file path=ppt/slides/_rels/slide59.xml.rels><?xml version="1.0" encoding="UTF-8" standalone="yes"?>
<Relationships xmlns="http://schemas.openxmlformats.org/package/2006/relationships"><Relationship Id="rId3" Type="http://schemas.openxmlformats.org/officeDocument/2006/relationships/hyperlink" Target="https://en.wikipedia.org/wiki/Undirected_graph" TargetMode="External"/><Relationship Id="rId7" Type="http://schemas.openxmlformats.org/officeDocument/2006/relationships/hyperlink" Target="https://en.wikipedia.org/wiki/SPQR_tree" TargetMode="External"/><Relationship Id="rId2" Type="http://schemas.openxmlformats.org/officeDocument/2006/relationships/hyperlink" Target="https://en.wikipedia.org/wiki/Tree_(graph_theory)" TargetMode="External"/><Relationship Id="rId1" Type="http://schemas.openxmlformats.org/officeDocument/2006/relationships/slideLayout" Target="../slideLayouts/slideLayout2.xml"/><Relationship Id="rId6" Type="http://schemas.openxmlformats.org/officeDocument/2006/relationships/image" Target="../media/image46.svg"/><Relationship Id="rId5" Type="http://schemas.openxmlformats.org/officeDocument/2006/relationships/image" Target="../media/image45.png"/><Relationship Id="rId4" Type="http://schemas.openxmlformats.org/officeDocument/2006/relationships/hyperlink" Target="https://en.wikipedia.org/wiki/Multigraph"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60.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image" Target="../media/image41.jp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jp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51.jp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7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7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7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8.xml.rels><?xml version="1.0" encoding="UTF-8" standalone="yes"?>
<Relationships xmlns="http://schemas.openxmlformats.org/package/2006/relationships"><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79.xml.rels><?xml version="1.0" encoding="UTF-8" standalone="yes"?>
<Relationships xmlns="http://schemas.openxmlformats.org/package/2006/relationships"><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notesSlide" Target="../notesSlides/notesSlide8.xml"/><Relationship Id="rId1" Type="http://schemas.openxmlformats.org/officeDocument/2006/relationships/slideLayout" Target="../slideLayouts/slideLayout12.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notesSlide" Target="../notesSlides/notesSlide9.xml"/><Relationship Id="rId1" Type="http://schemas.openxmlformats.org/officeDocument/2006/relationships/slideLayout" Target="../slideLayouts/slideLayout12.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81.xml.rels><?xml version="1.0" encoding="UTF-8" standalone="yes"?>
<Relationships xmlns="http://schemas.openxmlformats.org/package/2006/relationships"><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notesSlide" Target="../notesSlides/notesSlide10.xml"/><Relationship Id="rId1" Type="http://schemas.openxmlformats.org/officeDocument/2006/relationships/slideLayout" Target="../slideLayouts/slideLayout12.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8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hyperlink" Target="http://tiny.cc/stamps19" TargetMode="External"/><Relationship Id="rId1" Type="http://schemas.openxmlformats.org/officeDocument/2006/relationships/slideLayout" Target="../slideLayouts/slideLayout12.xml"/></Relationships>
</file>

<file path=ppt/slides/_rels/slide8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hyperlink" Target="https://ql.tc/axwUgB" TargetMode="External"/><Relationship Id="rId1" Type="http://schemas.openxmlformats.org/officeDocument/2006/relationships/slideLayout" Target="../slideLayouts/slideLayout12.xml"/></Relationships>
</file>

<file path=ppt/slides/_rels/slide87.xml.rels><?xml version="1.0" encoding="UTF-8" standalone="yes"?>
<Relationships xmlns="http://schemas.openxmlformats.org/package/2006/relationships"><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notesSlide" Target="../notesSlides/notesSlide13.xml"/><Relationship Id="rId1" Type="http://schemas.openxmlformats.org/officeDocument/2006/relationships/slideLayout" Target="../slideLayouts/slideLayout12.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8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68.jpg"/><Relationship Id="rId1" Type="http://schemas.openxmlformats.org/officeDocument/2006/relationships/slideLayout" Target="../slideLayouts/slideLayout12.xml"/></Relationships>
</file>

<file path=ppt/slides/_rels/slide9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hyperlink" Target="http://tiny.cc/stamps19" TargetMode="External"/><Relationship Id="rId1" Type="http://schemas.openxmlformats.org/officeDocument/2006/relationships/slideLayout" Target="../slideLayouts/slideLayout12.xml"/></Relationships>
</file>

<file path=ppt/slides/_rels/slide9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9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9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9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96.xml.rels><?xml version="1.0" encoding="UTF-8" standalone="yes"?>
<Relationships xmlns="http://schemas.openxmlformats.org/package/2006/relationships"><Relationship Id="rId2" Type="http://schemas.openxmlformats.org/officeDocument/2006/relationships/hyperlink" Target="https://ql.tc/axwUgB" TargetMode="External"/><Relationship Id="rId1" Type="http://schemas.openxmlformats.org/officeDocument/2006/relationships/slideLayout" Target="../slideLayouts/slideLayout1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99.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50B70D-8843-4B22-9676-A9313F30C302}"/>
              </a:ext>
            </a:extLst>
          </p:cNvPr>
          <p:cNvSpPr>
            <a:spLocks noGrp="1"/>
          </p:cNvSpPr>
          <p:nvPr>
            <p:ph type="title"/>
          </p:nvPr>
        </p:nvSpPr>
        <p:spPr>
          <a:xfrm>
            <a:off x="838200" y="950976"/>
            <a:ext cx="10515600" cy="2950464"/>
          </a:xfrm>
        </p:spPr>
        <p:txBody>
          <a:bodyPr>
            <a:normAutofit/>
          </a:bodyPr>
          <a:lstStyle/>
          <a:p>
            <a:pPr marL="16933">
              <a:spcBef>
                <a:spcPts val="133"/>
              </a:spcBef>
            </a:pPr>
            <a:r>
              <a:rPr lang="en-US" spc="-13" dirty="0">
                <a:latin typeface="Arial"/>
                <a:cs typeface="Arial"/>
              </a:rPr>
              <a:t>ATLAS to </a:t>
            </a:r>
            <a:r>
              <a:rPr lang="en-US" spc="-13" dirty="0" err="1">
                <a:latin typeface="Arial"/>
                <a:cs typeface="Arial"/>
              </a:rPr>
              <a:t>MetagenomeScope</a:t>
            </a:r>
            <a:r>
              <a:rPr lang="en-US" spc="-13" dirty="0">
                <a:latin typeface="Arial"/>
                <a:cs typeface="Arial"/>
              </a:rPr>
              <a:t>:</a:t>
            </a:r>
            <a:br>
              <a:rPr lang="en-US" spc="-13" dirty="0">
                <a:latin typeface="Arial"/>
                <a:cs typeface="Arial"/>
              </a:rPr>
            </a:br>
            <a:r>
              <a:rPr lang="en-US" spc="-13" dirty="0">
                <a:latin typeface="Arial"/>
                <a:cs typeface="Arial"/>
              </a:rPr>
              <a:t>Visualizing </a:t>
            </a:r>
            <a:r>
              <a:rPr lang="en-US" spc="-7" dirty="0">
                <a:latin typeface="Arial"/>
                <a:cs typeface="Arial"/>
              </a:rPr>
              <a:t>Metagenome </a:t>
            </a:r>
            <a:r>
              <a:rPr lang="en-US" spc="-13" dirty="0">
                <a:latin typeface="Arial"/>
                <a:cs typeface="Arial"/>
              </a:rPr>
              <a:t>Assembly</a:t>
            </a:r>
            <a:r>
              <a:rPr lang="en-US" spc="-107" dirty="0">
                <a:latin typeface="Arial"/>
                <a:cs typeface="Arial"/>
              </a:rPr>
              <a:t> </a:t>
            </a:r>
            <a:r>
              <a:rPr lang="en-US" spc="-7" dirty="0">
                <a:latin typeface="Arial"/>
                <a:cs typeface="Arial"/>
              </a:rPr>
              <a:t>Graphs</a:t>
            </a:r>
            <a:endParaRPr lang="en-US" dirty="0">
              <a:latin typeface="Arial"/>
              <a:cs typeface="Arial"/>
            </a:endParaRPr>
          </a:p>
        </p:txBody>
      </p:sp>
      <p:sp>
        <p:nvSpPr>
          <p:cNvPr id="4" name="Text Placeholder 3">
            <a:extLst>
              <a:ext uri="{FF2B5EF4-FFF2-40B4-BE49-F238E27FC236}">
                <a16:creationId xmlns:a16="http://schemas.microsoft.com/office/drawing/2014/main" id="{87218769-3E34-4203-9A60-6E6F2E1F2B76}"/>
              </a:ext>
            </a:extLst>
          </p:cNvPr>
          <p:cNvSpPr>
            <a:spLocks noGrp="1"/>
          </p:cNvSpPr>
          <p:nvPr>
            <p:ph type="body" idx="1"/>
          </p:nvPr>
        </p:nvSpPr>
        <p:spPr/>
        <p:txBody>
          <a:bodyPr/>
          <a:lstStyle/>
          <a:p>
            <a:r>
              <a:rPr lang="en-US" dirty="0"/>
              <a:t>Todd J Treangen</a:t>
            </a:r>
          </a:p>
          <a:p>
            <a:r>
              <a:rPr lang="en-US" dirty="0"/>
              <a:t>Assistant Professor</a:t>
            </a:r>
          </a:p>
          <a:p>
            <a:r>
              <a:rPr lang="en-US" dirty="0"/>
              <a:t>Department of Computer Science – Rice University</a:t>
            </a:r>
          </a:p>
        </p:txBody>
      </p:sp>
    </p:spTree>
    <p:extLst>
      <p:ext uri="{BB962C8B-B14F-4D97-AF65-F5344CB8AC3E}">
        <p14:creationId xmlns:p14="http://schemas.microsoft.com/office/powerpoint/2010/main" val="26094345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34670" y="-263124"/>
            <a:ext cx="10515600" cy="1325563"/>
          </a:xfrm>
        </p:spPr>
        <p:txBody>
          <a:bodyPr/>
          <a:lstStyle/>
          <a:p>
            <a:r>
              <a:rPr lang="en-US" dirty="0"/>
              <a:t>Why assemblers break </a:t>
            </a:r>
            <a:r>
              <a:rPr lang="en-US" dirty="0" err="1"/>
              <a:t>contigs</a:t>
            </a:r>
            <a:r>
              <a:rPr lang="en-US" dirty="0"/>
              <a:t>?</a:t>
            </a:r>
          </a:p>
        </p:txBody>
      </p:sp>
      <p:sp>
        <p:nvSpPr>
          <p:cNvPr id="5" name="Rounded Rectangle 4"/>
          <p:cNvSpPr/>
          <p:nvPr/>
        </p:nvSpPr>
        <p:spPr>
          <a:xfrm>
            <a:off x="1911017" y="4002501"/>
            <a:ext cx="818147" cy="43313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p:cNvSpPr/>
          <p:nvPr/>
        </p:nvSpPr>
        <p:spPr>
          <a:xfrm>
            <a:off x="3138238" y="4002502"/>
            <a:ext cx="818147" cy="43313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a:off x="4331370" y="4002503"/>
            <a:ext cx="818147" cy="433137"/>
          </a:xfrm>
          <a:prstGeom prst="roundRect">
            <a:avLst/>
          </a:prstGeom>
          <a:solidFill>
            <a:srgbClr val="FF0000"/>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5470358" y="3224464"/>
            <a:ext cx="818147" cy="43313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a:off x="5470358" y="4820653"/>
            <a:ext cx="818147" cy="43313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6601326" y="2680074"/>
            <a:ext cx="818147" cy="43313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p:cNvSpPr/>
          <p:nvPr/>
        </p:nvSpPr>
        <p:spPr>
          <a:xfrm>
            <a:off x="6601326" y="5253790"/>
            <a:ext cx="818147" cy="43313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p:cNvSpPr/>
          <p:nvPr/>
        </p:nvSpPr>
        <p:spPr>
          <a:xfrm>
            <a:off x="7764378" y="2192879"/>
            <a:ext cx="818147" cy="43313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p:cNvSpPr/>
          <p:nvPr/>
        </p:nvSpPr>
        <p:spPr>
          <a:xfrm>
            <a:off x="7764378" y="5800264"/>
            <a:ext cx="818147" cy="43313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Arrow Connector 14"/>
          <p:cNvCxnSpPr>
            <a:endCxn id="6" idx="1"/>
          </p:cNvCxnSpPr>
          <p:nvPr/>
        </p:nvCxnSpPr>
        <p:spPr>
          <a:xfrm>
            <a:off x="2729164" y="4219071"/>
            <a:ext cx="409074" cy="0"/>
          </a:xfrm>
          <a:prstGeom prst="straightConnector1">
            <a:avLst/>
          </a:prstGeom>
          <a:ln w="41275">
            <a:tailEnd type="triangle"/>
          </a:ln>
        </p:spPr>
        <p:style>
          <a:lnRef idx="1">
            <a:schemeClr val="accent2"/>
          </a:lnRef>
          <a:fillRef idx="0">
            <a:schemeClr val="accent2"/>
          </a:fillRef>
          <a:effectRef idx="0">
            <a:schemeClr val="accent2"/>
          </a:effectRef>
          <a:fontRef idx="minor">
            <a:schemeClr val="tx1"/>
          </a:fontRef>
        </p:style>
      </p:cxnSp>
      <p:cxnSp>
        <p:nvCxnSpPr>
          <p:cNvPr id="17" name="Straight Arrow Connector 16"/>
          <p:cNvCxnSpPr>
            <a:stCxn id="6" idx="3"/>
            <a:endCxn id="7" idx="1"/>
          </p:cNvCxnSpPr>
          <p:nvPr/>
        </p:nvCxnSpPr>
        <p:spPr>
          <a:xfrm>
            <a:off x="3956385" y="4219071"/>
            <a:ext cx="374985" cy="1"/>
          </a:xfrm>
          <a:prstGeom prst="straightConnector1">
            <a:avLst/>
          </a:prstGeom>
          <a:ln w="41275">
            <a:tailEnd type="triangle"/>
          </a:ln>
        </p:spPr>
        <p:style>
          <a:lnRef idx="1">
            <a:schemeClr val="accent2"/>
          </a:lnRef>
          <a:fillRef idx="0">
            <a:schemeClr val="accent2"/>
          </a:fillRef>
          <a:effectRef idx="0">
            <a:schemeClr val="accent2"/>
          </a:effectRef>
          <a:fontRef idx="minor">
            <a:schemeClr val="tx1"/>
          </a:fontRef>
        </p:style>
      </p:cxnSp>
      <p:cxnSp>
        <p:nvCxnSpPr>
          <p:cNvPr id="19" name="Straight Arrow Connector 18"/>
          <p:cNvCxnSpPr>
            <a:stCxn id="7" idx="0"/>
            <a:endCxn id="8" idx="1"/>
          </p:cNvCxnSpPr>
          <p:nvPr/>
        </p:nvCxnSpPr>
        <p:spPr>
          <a:xfrm flipV="1">
            <a:off x="4740444" y="3441033"/>
            <a:ext cx="729914" cy="561470"/>
          </a:xfrm>
          <a:prstGeom prst="straightConnector1">
            <a:avLst/>
          </a:prstGeom>
          <a:ln w="41275">
            <a:tailEnd type="triangle"/>
          </a:ln>
        </p:spPr>
        <p:style>
          <a:lnRef idx="1">
            <a:schemeClr val="accent2"/>
          </a:lnRef>
          <a:fillRef idx="0">
            <a:schemeClr val="accent2"/>
          </a:fillRef>
          <a:effectRef idx="0">
            <a:schemeClr val="accent2"/>
          </a:effectRef>
          <a:fontRef idx="minor">
            <a:schemeClr val="tx1"/>
          </a:fontRef>
        </p:style>
      </p:cxnSp>
      <p:cxnSp>
        <p:nvCxnSpPr>
          <p:cNvPr id="22" name="Straight Arrow Connector 21"/>
          <p:cNvCxnSpPr>
            <a:stCxn id="7" idx="2"/>
            <a:endCxn id="9" idx="1"/>
          </p:cNvCxnSpPr>
          <p:nvPr/>
        </p:nvCxnSpPr>
        <p:spPr>
          <a:xfrm>
            <a:off x="4740444" y="4435640"/>
            <a:ext cx="729914" cy="601582"/>
          </a:xfrm>
          <a:prstGeom prst="straightConnector1">
            <a:avLst/>
          </a:prstGeom>
          <a:ln w="41275">
            <a:tailEnd type="triangle"/>
          </a:ln>
        </p:spPr>
        <p:style>
          <a:lnRef idx="1">
            <a:schemeClr val="accent2"/>
          </a:lnRef>
          <a:fillRef idx="0">
            <a:schemeClr val="accent2"/>
          </a:fillRef>
          <a:effectRef idx="0">
            <a:schemeClr val="accent2"/>
          </a:effectRef>
          <a:fontRef idx="minor">
            <a:schemeClr val="tx1"/>
          </a:fontRef>
        </p:style>
      </p:cxnSp>
      <p:cxnSp>
        <p:nvCxnSpPr>
          <p:cNvPr id="24" name="Straight Arrow Connector 23"/>
          <p:cNvCxnSpPr>
            <a:stCxn id="8" idx="0"/>
            <a:endCxn id="10" idx="1"/>
          </p:cNvCxnSpPr>
          <p:nvPr/>
        </p:nvCxnSpPr>
        <p:spPr>
          <a:xfrm flipV="1">
            <a:off x="5879432" y="2896643"/>
            <a:ext cx="721894" cy="327821"/>
          </a:xfrm>
          <a:prstGeom prst="straightConnector1">
            <a:avLst/>
          </a:prstGeom>
          <a:ln w="41275">
            <a:tailEnd type="triangle"/>
          </a:ln>
        </p:spPr>
        <p:style>
          <a:lnRef idx="1">
            <a:schemeClr val="accent2"/>
          </a:lnRef>
          <a:fillRef idx="0">
            <a:schemeClr val="accent2"/>
          </a:fillRef>
          <a:effectRef idx="0">
            <a:schemeClr val="accent2"/>
          </a:effectRef>
          <a:fontRef idx="minor">
            <a:schemeClr val="tx1"/>
          </a:fontRef>
        </p:style>
      </p:cxnSp>
      <p:cxnSp>
        <p:nvCxnSpPr>
          <p:cNvPr id="26" name="Straight Arrow Connector 25"/>
          <p:cNvCxnSpPr>
            <a:stCxn id="9" idx="2"/>
            <a:endCxn id="11" idx="1"/>
          </p:cNvCxnSpPr>
          <p:nvPr/>
        </p:nvCxnSpPr>
        <p:spPr>
          <a:xfrm>
            <a:off x="5879432" y="5253790"/>
            <a:ext cx="721894" cy="216569"/>
          </a:xfrm>
          <a:prstGeom prst="straightConnector1">
            <a:avLst/>
          </a:prstGeom>
          <a:ln w="41275">
            <a:tailEnd type="triangle"/>
          </a:ln>
        </p:spPr>
        <p:style>
          <a:lnRef idx="1">
            <a:schemeClr val="accent2"/>
          </a:lnRef>
          <a:fillRef idx="0">
            <a:schemeClr val="accent2"/>
          </a:fillRef>
          <a:effectRef idx="0">
            <a:schemeClr val="accent2"/>
          </a:effectRef>
          <a:fontRef idx="minor">
            <a:schemeClr val="tx1"/>
          </a:fontRef>
        </p:style>
      </p:cxnSp>
      <p:cxnSp>
        <p:nvCxnSpPr>
          <p:cNvPr id="28" name="Straight Arrow Connector 27"/>
          <p:cNvCxnSpPr>
            <a:stCxn id="10" idx="0"/>
            <a:endCxn id="12" idx="1"/>
          </p:cNvCxnSpPr>
          <p:nvPr/>
        </p:nvCxnSpPr>
        <p:spPr>
          <a:xfrm flipV="1">
            <a:off x="7010400" y="2409448"/>
            <a:ext cx="753978" cy="270626"/>
          </a:xfrm>
          <a:prstGeom prst="straightConnector1">
            <a:avLst/>
          </a:prstGeom>
          <a:ln w="41275">
            <a:tailEnd type="triangle"/>
          </a:ln>
        </p:spPr>
        <p:style>
          <a:lnRef idx="1">
            <a:schemeClr val="accent2"/>
          </a:lnRef>
          <a:fillRef idx="0">
            <a:schemeClr val="accent2"/>
          </a:fillRef>
          <a:effectRef idx="0">
            <a:schemeClr val="accent2"/>
          </a:effectRef>
          <a:fontRef idx="minor">
            <a:schemeClr val="tx1"/>
          </a:fontRef>
        </p:style>
      </p:cxnSp>
      <p:cxnSp>
        <p:nvCxnSpPr>
          <p:cNvPr id="30" name="Straight Arrow Connector 29"/>
          <p:cNvCxnSpPr>
            <a:stCxn id="11" idx="2"/>
            <a:endCxn id="13" idx="1"/>
          </p:cNvCxnSpPr>
          <p:nvPr/>
        </p:nvCxnSpPr>
        <p:spPr>
          <a:xfrm>
            <a:off x="7010400" y="5686927"/>
            <a:ext cx="753978" cy="329906"/>
          </a:xfrm>
          <a:prstGeom prst="straightConnector1">
            <a:avLst/>
          </a:prstGeom>
          <a:ln w="41275">
            <a:tailEnd type="triangle"/>
          </a:ln>
        </p:spPr>
        <p:style>
          <a:lnRef idx="1">
            <a:schemeClr val="accent2"/>
          </a:lnRef>
          <a:fillRef idx="0">
            <a:schemeClr val="accent2"/>
          </a:fillRef>
          <a:effectRef idx="0">
            <a:schemeClr val="accent2"/>
          </a:effectRef>
          <a:fontRef idx="minor">
            <a:schemeClr val="tx1"/>
          </a:fontRef>
        </p:style>
      </p:cxnSp>
      <p:sp>
        <p:nvSpPr>
          <p:cNvPr id="32" name="Oval 31"/>
          <p:cNvSpPr/>
          <p:nvPr/>
        </p:nvSpPr>
        <p:spPr>
          <a:xfrm>
            <a:off x="1633665" y="3665598"/>
            <a:ext cx="3769895" cy="1078830"/>
          </a:xfrm>
          <a:prstGeom prst="ellipse">
            <a:avLst/>
          </a:prstGeom>
          <a:noFill/>
          <a:ln w="28575">
            <a:solidFill>
              <a:schemeClr val="accent2">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p:cNvSpPr/>
          <p:nvPr/>
        </p:nvSpPr>
        <p:spPr>
          <a:xfrm rot="20403714">
            <a:off x="5002214" y="2286835"/>
            <a:ext cx="4219072" cy="1248153"/>
          </a:xfrm>
          <a:prstGeom prst="ellipse">
            <a:avLst/>
          </a:prstGeom>
          <a:noFill/>
          <a:ln w="25400">
            <a:solidFill>
              <a:srgbClr val="81198F"/>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p:cNvSpPr/>
          <p:nvPr/>
        </p:nvSpPr>
        <p:spPr>
          <a:xfrm rot="1329577">
            <a:off x="4797916" y="5020215"/>
            <a:ext cx="4535904" cy="1412748"/>
          </a:xfrm>
          <a:prstGeom prst="ellipse">
            <a:avLst/>
          </a:prstGeom>
          <a:noFill/>
          <a:ln w="28575">
            <a:solidFill>
              <a:schemeClr val="accent6">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p:nvSpPr>
        <p:spPr>
          <a:xfrm>
            <a:off x="1678968" y="1360851"/>
            <a:ext cx="2133600" cy="1283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3812568" y="1360851"/>
            <a:ext cx="921337" cy="128337"/>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p:nvSpPr>
        <p:spPr>
          <a:xfrm>
            <a:off x="4740443" y="1359907"/>
            <a:ext cx="2116856" cy="1356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p:nvSpPr>
        <p:spPr>
          <a:xfrm>
            <a:off x="6857299" y="1361796"/>
            <a:ext cx="990896" cy="13378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p:nvSpPr>
        <p:spPr>
          <a:xfrm>
            <a:off x="7848195" y="1359907"/>
            <a:ext cx="2116856" cy="1356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p:cNvSpPr txBox="1"/>
          <p:nvPr/>
        </p:nvSpPr>
        <p:spPr>
          <a:xfrm>
            <a:off x="1660067" y="3167768"/>
            <a:ext cx="1726533" cy="461665"/>
          </a:xfrm>
          <a:prstGeom prst="rect">
            <a:avLst/>
          </a:prstGeom>
          <a:noFill/>
        </p:spPr>
        <p:txBody>
          <a:bodyPr wrap="square" rtlCol="0">
            <a:spAutoFit/>
          </a:bodyPr>
          <a:lstStyle/>
          <a:p>
            <a:r>
              <a:rPr lang="en-US" sz="2400" i="1" dirty="0" err="1"/>
              <a:t>Contig</a:t>
            </a:r>
            <a:r>
              <a:rPr lang="en-US" sz="2400" i="1" dirty="0"/>
              <a:t> 1</a:t>
            </a:r>
          </a:p>
        </p:txBody>
      </p:sp>
      <p:sp>
        <p:nvSpPr>
          <p:cNvPr id="41" name="TextBox 40"/>
          <p:cNvSpPr txBox="1"/>
          <p:nvPr/>
        </p:nvSpPr>
        <p:spPr>
          <a:xfrm>
            <a:off x="9013235" y="2178614"/>
            <a:ext cx="1726533" cy="461665"/>
          </a:xfrm>
          <a:prstGeom prst="rect">
            <a:avLst/>
          </a:prstGeom>
          <a:noFill/>
        </p:spPr>
        <p:txBody>
          <a:bodyPr wrap="square" rtlCol="0">
            <a:spAutoFit/>
          </a:bodyPr>
          <a:lstStyle/>
          <a:p>
            <a:r>
              <a:rPr lang="en-US" sz="2400" i="1" dirty="0" err="1"/>
              <a:t>Contig</a:t>
            </a:r>
            <a:r>
              <a:rPr lang="en-US" sz="2400" i="1" dirty="0"/>
              <a:t> 2</a:t>
            </a:r>
          </a:p>
        </p:txBody>
      </p:sp>
      <p:sp>
        <p:nvSpPr>
          <p:cNvPr id="42" name="TextBox 41"/>
          <p:cNvSpPr txBox="1"/>
          <p:nvPr/>
        </p:nvSpPr>
        <p:spPr>
          <a:xfrm>
            <a:off x="8923737" y="5426200"/>
            <a:ext cx="1726533" cy="461665"/>
          </a:xfrm>
          <a:prstGeom prst="rect">
            <a:avLst/>
          </a:prstGeom>
          <a:noFill/>
        </p:spPr>
        <p:txBody>
          <a:bodyPr wrap="square" rtlCol="0">
            <a:spAutoFit/>
          </a:bodyPr>
          <a:lstStyle/>
          <a:p>
            <a:r>
              <a:rPr lang="en-US" sz="2400" i="1" dirty="0" err="1"/>
              <a:t>Contig</a:t>
            </a:r>
            <a:r>
              <a:rPr lang="en-US" sz="2400" i="1" dirty="0"/>
              <a:t> 3</a:t>
            </a:r>
          </a:p>
        </p:txBody>
      </p:sp>
      <p:sp>
        <p:nvSpPr>
          <p:cNvPr id="43" name="TextBox 42"/>
          <p:cNvSpPr txBox="1"/>
          <p:nvPr/>
        </p:nvSpPr>
        <p:spPr>
          <a:xfrm>
            <a:off x="191208" y="1194188"/>
            <a:ext cx="1325162" cy="461665"/>
          </a:xfrm>
          <a:prstGeom prst="rect">
            <a:avLst/>
          </a:prstGeom>
          <a:noFill/>
        </p:spPr>
        <p:txBody>
          <a:bodyPr wrap="square" rtlCol="0">
            <a:spAutoFit/>
          </a:bodyPr>
          <a:lstStyle/>
          <a:p>
            <a:r>
              <a:rPr lang="en-US" sz="2400" dirty="0"/>
              <a:t>Genome</a:t>
            </a:r>
          </a:p>
        </p:txBody>
      </p:sp>
      <p:sp>
        <p:nvSpPr>
          <p:cNvPr id="51" name="Slide Number Placeholder 50"/>
          <p:cNvSpPr>
            <a:spLocks noGrp="1"/>
          </p:cNvSpPr>
          <p:nvPr>
            <p:ph type="sldNum" sz="quarter" idx="12"/>
          </p:nvPr>
        </p:nvSpPr>
        <p:spPr/>
        <p:txBody>
          <a:bodyPr/>
          <a:lstStyle/>
          <a:p>
            <a:fld id="{8C71CAF9-4461-454A-B702-D536C3775752}" type="slidenum">
              <a:rPr lang="en-US" smtClean="0"/>
              <a:t>10</a:t>
            </a:fld>
            <a:endParaRPr lang="en-US"/>
          </a:p>
        </p:txBody>
      </p:sp>
      <p:sp>
        <p:nvSpPr>
          <p:cNvPr id="52" name="Freeform 51"/>
          <p:cNvSpPr/>
          <p:nvPr/>
        </p:nvSpPr>
        <p:spPr>
          <a:xfrm>
            <a:off x="1955800" y="1904161"/>
            <a:ext cx="6567797" cy="1913478"/>
          </a:xfrm>
          <a:custGeom>
            <a:avLst/>
            <a:gdLst>
              <a:gd name="connsiteX0" fmla="*/ 0 w 6567797"/>
              <a:gd name="connsiteY0" fmla="*/ 1905839 h 1913478"/>
              <a:gd name="connsiteX1" fmla="*/ 876300 w 6567797"/>
              <a:gd name="connsiteY1" fmla="*/ 1905839 h 1913478"/>
              <a:gd name="connsiteX2" fmla="*/ 1739900 w 6567797"/>
              <a:gd name="connsiteY2" fmla="*/ 1893139 h 1913478"/>
              <a:gd name="connsiteX3" fmla="*/ 2641600 w 6567797"/>
              <a:gd name="connsiteY3" fmla="*/ 1677239 h 1913478"/>
              <a:gd name="connsiteX4" fmla="*/ 3454400 w 6567797"/>
              <a:gd name="connsiteY4" fmla="*/ 1169239 h 1913478"/>
              <a:gd name="connsiteX5" fmla="*/ 4102100 w 6567797"/>
              <a:gd name="connsiteY5" fmla="*/ 800939 h 1913478"/>
              <a:gd name="connsiteX6" fmla="*/ 4775200 w 6567797"/>
              <a:gd name="connsiteY6" fmla="*/ 381839 h 1913478"/>
              <a:gd name="connsiteX7" fmla="*/ 5638800 w 6567797"/>
              <a:gd name="connsiteY7" fmla="*/ 64339 h 1913478"/>
              <a:gd name="connsiteX8" fmla="*/ 6438900 w 6567797"/>
              <a:gd name="connsiteY8" fmla="*/ 839 h 1913478"/>
              <a:gd name="connsiteX9" fmla="*/ 6565900 w 6567797"/>
              <a:gd name="connsiteY9" fmla="*/ 26239 h 1913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67797" h="1913478">
                <a:moveTo>
                  <a:pt x="0" y="1905839"/>
                </a:moveTo>
                <a:lnTo>
                  <a:pt x="876300" y="1905839"/>
                </a:lnTo>
                <a:cubicBezTo>
                  <a:pt x="1166283" y="1903722"/>
                  <a:pt x="1445683" y="1931239"/>
                  <a:pt x="1739900" y="1893139"/>
                </a:cubicBezTo>
                <a:cubicBezTo>
                  <a:pt x="2034117" y="1855039"/>
                  <a:pt x="2355850" y="1797889"/>
                  <a:pt x="2641600" y="1677239"/>
                </a:cubicBezTo>
                <a:cubicBezTo>
                  <a:pt x="2927350" y="1556589"/>
                  <a:pt x="3210983" y="1315289"/>
                  <a:pt x="3454400" y="1169239"/>
                </a:cubicBezTo>
                <a:cubicBezTo>
                  <a:pt x="3697817" y="1023189"/>
                  <a:pt x="3881967" y="932172"/>
                  <a:pt x="4102100" y="800939"/>
                </a:cubicBezTo>
                <a:cubicBezTo>
                  <a:pt x="4322233" y="669706"/>
                  <a:pt x="4519083" y="504606"/>
                  <a:pt x="4775200" y="381839"/>
                </a:cubicBezTo>
                <a:cubicBezTo>
                  <a:pt x="5031317" y="259072"/>
                  <a:pt x="5361517" y="127839"/>
                  <a:pt x="5638800" y="64339"/>
                </a:cubicBezTo>
                <a:cubicBezTo>
                  <a:pt x="5916083" y="839"/>
                  <a:pt x="6284383" y="7189"/>
                  <a:pt x="6438900" y="839"/>
                </a:cubicBezTo>
                <a:cubicBezTo>
                  <a:pt x="6593417" y="-5511"/>
                  <a:pt x="6565900" y="26239"/>
                  <a:pt x="6565900" y="26239"/>
                </a:cubicBezTo>
              </a:path>
            </a:pathLst>
          </a:custGeom>
          <a:noFill/>
          <a:ln w="31750">
            <a:solidFill>
              <a:schemeClr val="accent6">
                <a:lumMod val="50000"/>
              </a:schemeClr>
            </a:solidFill>
            <a:prstDash val="sysDot"/>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Freeform 52"/>
          <p:cNvSpPr/>
          <p:nvPr/>
        </p:nvSpPr>
        <p:spPr>
          <a:xfrm>
            <a:off x="1955800" y="4590608"/>
            <a:ext cx="6756400" cy="1935780"/>
          </a:xfrm>
          <a:custGeom>
            <a:avLst/>
            <a:gdLst>
              <a:gd name="connsiteX0" fmla="*/ 0 w 6756400"/>
              <a:gd name="connsiteY0" fmla="*/ 44892 h 1935780"/>
              <a:gd name="connsiteX1" fmla="*/ 1689100 w 6756400"/>
              <a:gd name="connsiteY1" fmla="*/ 57592 h 1935780"/>
              <a:gd name="connsiteX2" fmla="*/ 2260600 w 6756400"/>
              <a:gd name="connsiteY2" fmla="*/ 44892 h 1935780"/>
              <a:gd name="connsiteX3" fmla="*/ 3263900 w 6756400"/>
              <a:gd name="connsiteY3" fmla="*/ 705292 h 1935780"/>
              <a:gd name="connsiteX4" fmla="*/ 4876800 w 6756400"/>
              <a:gd name="connsiteY4" fmla="*/ 1492692 h 1935780"/>
              <a:gd name="connsiteX5" fmla="*/ 5384800 w 6756400"/>
              <a:gd name="connsiteY5" fmla="*/ 1772092 h 1935780"/>
              <a:gd name="connsiteX6" fmla="*/ 6045200 w 6756400"/>
              <a:gd name="connsiteY6" fmla="*/ 1924492 h 1935780"/>
              <a:gd name="connsiteX7" fmla="*/ 6756400 w 6756400"/>
              <a:gd name="connsiteY7" fmla="*/ 1924492 h 1935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56400" h="1935780">
                <a:moveTo>
                  <a:pt x="0" y="44892"/>
                </a:moveTo>
                <a:lnTo>
                  <a:pt x="1689100" y="57592"/>
                </a:lnTo>
                <a:cubicBezTo>
                  <a:pt x="2065867" y="57592"/>
                  <a:pt x="1998133" y="-63058"/>
                  <a:pt x="2260600" y="44892"/>
                </a:cubicBezTo>
                <a:cubicBezTo>
                  <a:pt x="2523067" y="152842"/>
                  <a:pt x="2827867" y="463992"/>
                  <a:pt x="3263900" y="705292"/>
                </a:cubicBezTo>
                <a:cubicBezTo>
                  <a:pt x="3699933" y="946592"/>
                  <a:pt x="4523317" y="1314892"/>
                  <a:pt x="4876800" y="1492692"/>
                </a:cubicBezTo>
                <a:cubicBezTo>
                  <a:pt x="5230283" y="1670492"/>
                  <a:pt x="5190067" y="1700125"/>
                  <a:pt x="5384800" y="1772092"/>
                </a:cubicBezTo>
                <a:cubicBezTo>
                  <a:pt x="5579533" y="1844059"/>
                  <a:pt x="5816600" y="1899092"/>
                  <a:pt x="6045200" y="1924492"/>
                </a:cubicBezTo>
                <a:cubicBezTo>
                  <a:pt x="6273800" y="1949892"/>
                  <a:pt x="6756400" y="1924492"/>
                  <a:pt x="6756400" y="1924492"/>
                </a:cubicBezTo>
              </a:path>
            </a:pathLst>
          </a:custGeom>
          <a:noFill/>
          <a:ln w="31750">
            <a:solidFill>
              <a:schemeClr val="accent6">
                <a:lumMod val="50000"/>
              </a:schemeClr>
            </a:solidFill>
            <a:prstDash val="sysDot"/>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extBox 53"/>
          <p:cNvSpPr txBox="1"/>
          <p:nvPr/>
        </p:nvSpPr>
        <p:spPr>
          <a:xfrm>
            <a:off x="4464721" y="2970379"/>
            <a:ext cx="806783" cy="461665"/>
          </a:xfrm>
          <a:prstGeom prst="rect">
            <a:avLst/>
          </a:prstGeom>
          <a:noFill/>
        </p:spPr>
        <p:txBody>
          <a:bodyPr wrap="square" rtlCol="0">
            <a:spAutoFit/>
          </a:bodyPr>
          <a:lstStyle/>
          <a:p>
            <a:r>
              <a:rPr lang="en-US" sz="2400" dirty="0"/>
              <a:t>?</a:t>
            </a:r>
          </a:p>
        </p:txBody>
      </p:sp>
      <p:sp>
        <p:nvSpPr>
          <p:cNvPr id="55" name="TextBox 54"/>
          <p:cNvSpPr txBox="1"/>
          <p:nvPr/>
        </p:nvSpPr>
        <p:spPr>
          <a:xfrm>
            <a:off x="4395539" y="5007524"/>
            <a:ext cx="806783" cy="461665"/>
          </a:xfrm>
          <a:prstGeom prst="rect">
            <a:avLst/>
          </a:prstGeom>
          <a:noFill/>
        </p:spPr>
        <p:txBody>
          <a:bodyPr wrap="square" rtlCol="0">
            <a:spAutoFit/>
          </a:bodyPr>
          <a:lstStyle/>
          <a:p>
            <a:r>
              <a:rPr lang="en-US" sz="2400" dirty="0"/>
              <a:t>?</a:t>
            </a:r>
          </a:p>
        </p:txBody>
      </p:sp>
    </p:spTree>
    <p:extLst>
      <p:ext uri="{BB962C8B-B14F-4D97-AF65-F5344CB8AC3E}">
        <p14:creationId xmlns:p14="http://schemas.microsoft.com/office/powerpoint/2010/main" val="74371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2"/>
                                        </p:tgtEl>
                                        <p:attrNameLst>
                                          <p:attrName>style.visibility</p:attrName>
                                        </p:attrNameLst>
                                      </p:cBhvr>
                                      <p:to>
                                        <p:strVal val="visible"/>
                                      </p:to>
                                    </p:set>
                                  </p:childTnLst>
                                  <p:subTnLst>
                                    <p:set>
                                      <p:cBhvr override="childStyle">
                                        <p:cTn dur="1" fill="hold" display="0" masterRel="nextClick" afterEffect="1"/>
                                        <p:tgtEl>
                                          <p:spTgt spid="52"/>
                                        </p:tgtEl>
                                        <p:attrNameLst>
                                          <p:attrName>style.visibility</p:attrName>
                                        </p:attrNameLst>
                                      </p:cBhvr>
                                      <p:to>
                                        <p:strVal val="hidden"/>
                                      </p:to>
                                    </p:set>
                                  </p:subTnLst>
                                </p:cTn>
                              </p:par>
                              <p:par>
                                <p:cTn id="7" presetID="1" presetClass="entr" presetSubtype="0" fill="hold" grpId="0" nodeType="withEffect">
                                  <p:stCondLst>
                                    <p:cond delay="0"/>
                                  </p:stCondLst>
                                  <p:childTnLst>
                                    <p:set>
                                      <p:cBhvr>
                                        <p:cTn id="8" dur="1" fill="hold">
                                          <p:stCondLst>
                                            <p:cond delay="0"/>
                                          </p:stCondLst>
                                        </p:cTn>
                                        <p:tgtEl>
                                          <p:spTgt spid="54"/>
                                        </p:tgtEl>
                                        <p:attrNameLst>
                                          <p:attrName>style.visibility</p:attrName>
                                        </p:attrNameLst>
                                      </p:cBhvr>
                                      <p:to>
                                        <p:strVal val="visible"/>
                                      </p:to>
                                    </p:set>
                                  </p:childTnLst>
                                  <p:subTnLst>
                                    <p:set>
                                      <p:cBhvr override="childStyle">
                                        <p:cTn dur="1" fill="hold" display="0" masterRel="nextClick" afterEffect="1"/>
                                        <p:tgtEl>
                                          <p:spTgt spid="54"/>
                                        </p:tgtEl>
                                        <p:attrNameLst>
                                          <p:attrName>style.visibility</p:attrName>
                                        </p:attrNameLst>
                                      </p:cBhvr>
                                      <p:to>
                                        <p:strVal val="hidden"/>
                                      </p:to>
                                    </p:set>
                                  </p:subTnLst>
                                </p:cTn>
                              </p:par>
                              <p:par>
                                <p:cTn id="9" presetID="1" presetClass="entr" presetSubtype="0" fill="hold" grpId="0" nodeType="withEffect">
                                  <p:stCondLst>
                                    <p:cond delay="0"/>
                                  </p:stCondLst>
                                  <p:childTnLst>
                                    <p:set>
                                      <p:cBhvr>
                                        <p:cTn id="10" dur="1" fill="hold">
                                          <p:stCondLst>
                                            <p:cond delay="0"/>
                                          </p:stCondLst>
                                        </p:cTn>
                                        <p:tgtEl>
                                          <p:spTgt spid="53"/>
                                        </p:tgtEl>
                                        <p:attrNameLst>
                                          <p:attrName>style.visibility</p:attrName>
                                        </p:attrNameLst>
                                      </p:cBhvr>
                                      <p:to>
                                        <p:strVal val="visible"/>
                                      </p:to>
                                    </p:set>
                                  </p:childTnLst>
                                  <p:subTnLst>
                                    <p:set>
                                      <p:cBhvr override="childStyle">
                                        <p:cTn dur="1" fill="hold" display="0" masterRel="nextClick" afterEffect="1"/>
                                        <p:tgtEl>
                                          <p:spTgt spid="53"/>
                                        </p:tgtEl>
                                        <p:attrNameLst>
                                          <p:attrName>style.visibility</p:attrName>
                                        </p:attrNameLst>
                                      </p:cBhvr>
                                      <p:to>
                                        <p:strVal val="hidden"/>
                                      </p:to>
                                    </p:set>
                                  </p:subTnLst>
                                </p:cTn>
                              </p:par>
                              <p:par>
                                <p:cTn id="11" presetID="1" presetClass="entr" presetSubtype="0" fill="hold" grpId="0" nodeType="withEffect">
                                  <p:stCondLst>
                                    <p:cond delay="0"/>
                                  </p:stCondLst>
                                  <p:childTnLst>
                                    <p:set>
                                      <p:cBhvr>
                                        <p:cTn id="12" dur="1" fill="hold">
                                          <p:stCondLst>
                                            <p:cond delay="0"/>
                                          </p:stCondLst>
                                        </p:cTn>
                                        <p:tgtEl>
                                          <p:spTgt spid="55"/>
                                        </p:tgtEl>
                                        <p:attrNameLst>
                                          <p:attrName>style.visibility</p:attrName>
                                        </p:attrNameLst>
                                      </p:cBhvr>
                                      <p:to>
                                        <p:strVal val="visible"/>
                                      </p:to>
                                    </p:set>
                                  </p:childTnLst>
                                  <p:subTnLst>
                                    <p:set>
                                      <p:cBhvr override="childStyle">
                                        <p:cTn dur="1" fill="hold" display="0" masterRel="nextClick" afterEffect="1"/>
                                        <p:tgtEl>
                                          <p:spTgt spid="55"/>
                                        </p:tgtEl>
                                        <p:attrNameLst>
                                          <p:attrName>style.visibility</p:attrName>
                                        </p:attrNameLst>
                                      </p:cBhvr>
                                      <p:to>
                                        <p:strVal val="hidden"/>
                                      </p:to>
                                    </p:set>
                                  </p:sub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animBg="1"/>
      <p:bldP spid="34" grpId="0" animBg="1"/>
      <p:bldP spid="40" grpId="0"/>
      <p:bldP spid="41" grpId="0"/>
      <p:bldP spid="42" grpId="0"/>
      <p:bldP spid="52" grpId="0" animBg="1"/>
      <p:bldP spid="53" grpId="0" animBg="1"/>
      <p:bldP spid="54" grpId="0"/>
      <p:bldP spid="55" grpId="0"/>
    </p:bldLst>
  </p:timing>
</p:sld>
</file>

<file path=ppt/slides/slide10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D5F9D2C-D9A4-CD42-AF52-299E67B73F53}"/>
              </a:ext>
            </a:extLst>
          </p:cNvPr>
          <p:cNvSpPr>
            <a:spLocks noGrp="1"/>
          </p:cNvSpPr>
          <p:nvPr>
            <p:ph type="title"/>
          </p:nvPr>
        </p:nvSpPr>
        <p:spPr>
          <a:xfrm>
            <a:off x="526073" y="466578"/>
            <a:ext cx="11139854" cy="930447"/>
          </a:xfrm>
        </p:spPr>
        <p:txBody>
          <a:bodyPr vert="horz" lIns="91440" tIns="45720" rIns="91440" bIns="45720" rtlCol="0" anchor="b">
            <a:normAutofit/>
          </a:bodyPr>
          <a:lstStyle/>
          <a:p>
            <a:pPr algn="ctr"/>
            <a:r>
              <a:rPr lang="en-US" sz="5400" kern="1200" dirty="0">
                <a:solidFill>
                  <a:srgbClr val="FFFFFF"/>
                </a:solidFill>
                <a:latin typeface="+mj-lt"/>
                <a:ea typeface="+mj-ea"/>
                <a:cs typeface="+mj-cs"/>
                <a:sym typeface="Calibri"/>
              </a:rPr>
              <a:t>STEP 4: de novo assembly</a:t>
            </a:r>
            <a:endParaRPr lang="en-US" sz="5400" kern="1200" dirty="0">
              <a:solidFill>
                <a:srgbClr val="FFFFFF"/>
              </a:solidFill>
              <a:latin typeface="+mj-lt"/>
              <a:ea typeface="+mj-ea"/>
              <a:cs typeface="+mj-cs"/>
            </a:endParaRPr>
          </a:p>
        </p:txBody>
      </p:sp>
      <p:cxnSp>
        <p:nvCxnSpPr>
          <p:cNvPr id="21" name="Straight Connector 20">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
        <p:nvSpPr>
          <p:cNvPr id="30" name="Shape 811">
            <a:extLst>
              <a:ext uri="{FF2B5EF4-FFF2-40B4-BE49-F238E27FC236}">
                <a16:creationId xmlns:a16="http://schemas.microsoft.com/office/drawing/2014/main" id="{BBEE952F-24D3-DD48-9C57-BDE9553EEBBF}"/>
              </a:ext>
            </a:extLst>
          </p:cNvPr>
          <p:cNvSpPr txBox="1"/>
          <p:nvPr/>
        </p:nvSpPr>
        <p:spPr>
          <a:xfrm>
            <a:off x="6822858" y="2225225"/>
            <a:ext cx="411900" cy="525000"/>
          </a:xfrm>
          <a:prstGeom prst="rect">
            <a:avLst/>
          </a:prstGeom>
          <a:noFill/>
          <a:ln>
            <a:noFill/>
          </a:ln>
        </p:spPr>
        <p:txBody>
          <a:bodyPr lIns="91425" tIns="91425" rIns="91425" bIns="91425" anchor="t" anchorCtr="0">
            <a:noAutofit/>
          </a:bodyPr>
          <a:lstStyle/>
          <a:p>
            <a:pPr>
              <a:buClr>
                <a:srgbClr val="000000"/>
              </a:buClr>
              <a:buSzPct val="36666"/>
            </a:pPr>
            <a:endParaRPr lang="en-US" sz="3000" dirty="0">
              <a:solidFill>
                <a:srgbClr val="FF0000"/>
              </a:solidFill>
              <a:latin typeface="Consolas"/>
              <a:ea typeface="Consolas"/>
              <a:cs typeface="Consolas"/>
              <a:sym typeface="Consolas"/>
            </a:endParaRPr>
          </a:p>
        </p:txBody>
      </p:sp>
      <p:sp>
        <p:nvSpPr>
          <p:cNvPr id="31" name="Shape 820">
            <a:extLst>
              <a:ext uri="{FF2B5EF4-FFF2-40B4-BE49-F238E27FC236}">
                <a16:creationId xmlns:a16="http://schemas.microsoft.com/office/drawing/2014/main" id="{5A9D326E-EEC3-EA44-9E2E-092A5826742F}"/>
              </a:ext>
            </a:extLst>
          </p:cNvPr>
          <p:cNvSpPr txBox="1"/>
          <p:nvPr/>
        </p:nvSpPr>
        <p:spPr>
          <a:xfrm>
            <a:off x="3408530" y="5022605"/>
            <a:ext cx="4452604" cy="1030499"/>
          </a:xfrm>
          <a:prstGeom prst="rect">
            <a:avLst/>
          </a:prstGeom>
          <a:noFill/>
          <a:ln>
            <a:noFill/>
          </a:ln>
        </p:spPr>
        <p:txBody>
          <a:bodyPr lIns="91425" tIns="91425" rIns="91425" bIns="91425" anchor="t" anchorCtr="0">
            <a:noAutofit/>
          </a:bodyPr>
          <a:lstStyle/>
          <a:p>
            <a:r>
              <a:rPr lang="en-US" sz="2800" b="1" dirty="0">
                <a:latin typeface="Consolas"/>
                <a:ea typeface="Consolas"/>
                <a:cs typeface="Consolas"/>
                <a:sym typeface="Consolas"/>
              </a:rPr>
              <a:t>De novo assembly using MEGAHIT</a:t>
            </a:r>
          </a:p>
          <a:p>
            <a:endParaRPr dirty="0"/>
          </a:p>
        </p:txBody>
      </p:sp>
      <p:pic>
        <p:nvPicPr>
          <p:cNvPr id="32" name="Shape 774">
            <a:extLst>
              <a:ext uri="{FF2B5EF4-FFF2-40B4-BE49-F238E27FC236}">
                <a16:creationId xmlns:a16="http://schemas.microsoft.com/office/drawing/2014/main" id="{C027A1AF-4595-D646-B683-F34C4803CCC4}"/>
              </a:ext>
            </a:extLst>
          </p:cNvPr>
          <p:cNvPicPr preferRelativeResize="0"/>
          <p:nvPr/>
        </p:nvPicPr>
        <p:blipFill rotWithShape="1">
          <a:blip r:embed="rId2">
            <a:alphaModFix/>
          </a:blip>
          <a:srcRect t="6149" r="50944" b="87676"/>
          <a:stretch/>
        </p:blipFill>
        <p:spPr>
          <a:xfrm>
            <a:off x="2756065" y="2722004"/>
            <a:ext cx="5639939" cy="550671"/>
          </a:xfrm>
          <a:prstGeom prst="rect">
            <a:avLst/>
          </a:prstGeom>
          <a:noFill/>
          <a:ln>
            <a:noFill/>
          </a:ln>
        </p:spPr>
      </p:pic>
      <p:sp>
        <p:nvSpPr>
          <p:cNvPr id="33" name="Shape 737">
            <a:extLst>
              <a:ext uri="{FF2B5EF4-FFF2-40B4-BE49-F238E27FC236}">
                <a16:creationId xmlns:a16="http://schemas.microsoft.com/office/drawing/2014/main" id="{E84D4164-9E0C-D541-90CF-CB54144C9011}"/>
              </a:ext>
            </a:extLst>
          </p:cNvPr>
          <p:cNvSpPr txBox="1">
            <a:spLocks/>
          </p:cNvSpPr>
          <p:nvPr/>
        </p:nvSpPr>
        <p:spPr>
          <a:xfrm>
            <a:off x="2381565" y="1532952"/>
            <a:ext cx="8229600" cy="1384546"/>
          </a:xfrm>
          <a:prstGeom prst="rect">
            <a:avLst/>
          </a:prstGeom>
          <a:noFill/>
          <a:ln>
            <a:noFill/>
          </a:ln>
        </p:spPr>
        <p:txBody>
          <a:bodyPr vert="horz" lIns="91425" tIns="91425" rIns="91425" bIns="91425"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15000"/>
              </a:lnSpc>
              <a:buFont typeface="Arial" panose="020B0604020202020204" pitchFamily="34" charset="0"/>
              <a:buNone/>
            </a:pPr>
            <a:r>
              <a:rPr lang="en-US" sz="3000" dirty="0">
                <a:solidFill>
                  <a:schemeClr val="bg1"/>
                </a:solidFill>
                <a:latin typeface="Arial"/>
                <a:ea typeface="Arial"/>
                <a:cs typeface="Arial"/>
                <a:sym typeface="Arial"/>
              </a:rPr>
              <a:t>Assembly unmapped reads to reference</a:t>
            </a:r>
          </a:p>
        </p:txBody>
      </p:sp>
      <p:pic>
        <p:nvPicPr>
          <p:cNvPr id="34" name="Shape 795">
            <a:extLst>
              <a:ext uri="{FF2B5EF4-FFF2-40B4-BE49-F238E27FC236}">
                <a16:creationId xmlns:a16="http://schemas.microsoft.com/office/drawing/2014/main" id="{CBA3158A-5B1B-2342-9106-58D6400BF515}"/>
              </a:ext>
            </a:extLst>
          </p:cNvPr>
          <p:cNvPicPr preferRelativeResize="0"/>
          <p:nvPr/>
        </p:nvPicPr>
        <p:blipFill rotWithShape="1">
          <a:blip r:embed="rId2">
            <a:alphaModFix/>
          </a:blip>
          <a:srcRect l="56982" t="64634" r="1"/>
          <a:stretch/>
        </p:blipFill>
        <p:spPr>
          <a:xfrm>
            <a:off x="3290932" y="3893093"/>
            <a:ext cx="4570203" cy="1024342"/>
          </a:xfrm>
          <a:prstGeom prst="rect">
            <a:avLst/>
          </a:prstGeom>
          <a:noFill/>
          <a:ln>
            <a:noFill/>
          </a:ln>
        </p:spPr>
      </p:pic>
    </p:spTree>
    <p:extLst>
      <p:ext uri="{BB962C8B-B14F-4D97-AF65-F5344CB8AC3E}">
        <p14:creationId xmlns:p14="http://schemas.microsoft.com/office/powerpoint/2010/main" val="43477470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833"/>
        <p:cNvGrpSpPr/>
        <p:nvPr/>
      </p:nvGrpSpPr>
      <p:grpSpPr>
        <a:xfrm>
          <a:off x="0" y="0"/>
          <a:ext cx="0" cy="0"/>
          <a:chOff x="0" y="0"/>
          <a:chExt cx="0" cy="0"/>
        </a:xfrm>
      </p:grpSpPr>
      <p:sp>
        <p:nvSpPr>
          <p:cNvPr id="834" name="Shape 834"/>
          <p:cNvSpPr txBox="1">
            <a:spLocks noGrp="1"/>
          </p:cNvSpPr>
          <p:nvPr>
            <p:ph type="body" idx="1"/>
          </p:nvPr>
        </p:nvSpPr>
        <p:spPr>
          <a:xfrm>
            <a:off x="367695" y="1600200"/>
            <a:ext cx="9843105" cy="4967700"/>
          </a:xfrm>
          <a:prstGeom prst="rect">
            <a:avLst/>
          </a:prstGeom>
          <a:noFill/>
          <a:ln>
            <a:noFill/>
          </a:ln>
        </p:spPr>
        <p:txBody>
          <a:bodyPr vert="horz" lIns="91425" tIns="91425" rIns="91425" bIns="91425" rtlCol="0" anchor="t" anchorCtr="0">
            <a:noAutofit/>
          </a:bodyPr>
          <a:lstStyle/>
          <a:p>
            <a:pPr marL="342900" indent="-330200">
              <a:buClr>
                <a:schemeClr val="dk1"/>
              </a:buClr>
              <a:buSzPct val="100000"/>
              <a:buFont typeface="Arial"/>
              <a:buChar char="•"/>
            </a:pPr>
            <a:r>
              <a:rPr lang="en-US" sz="3000" dirty="0">
                <a:latin typeface="Arial"/>
                <a:ea typeface="Arial"/>
                <a:cs typeface="Arial"/>
                <a:sym typeface="Arial"/>
              </a:rPr>
              <a:t>Dataset 1: Synthetic dataset, Shakya et. al.</a:t>
            </a:r>
          </a:p>
          <a:p>
            <a:pPr marL="342900" indent="-330200">
              <a:buClr>
                <a:schemeClr val="dk1"/>
              </a:buClr>
              <a:buSzPct val="100000"/>
              <a:buFont typeface="Arial"/>
              <a:buChar char="•"/>
            </a:pPr>
            <a:endParaRPr lang="en-US" sz="3000" dirty="0">
              <a:latin typeface="Arial"/>
              <a:ea typeface="Arial"/>
              <a:cs typeface="Arial"/>
              <a:sym typeface="Arial"/>
            </a:endParaRPr>
          </a:p>
          <a:p>
            <a:pPr marL="342900" indent="-330200">
              <a:buClr>
                <a:schemeClr val="dk1"/>
              </a:buClr>
              <a:buSzPct val="100000"/>
              <a:buFont typeface="Arial"/>
              <a:buChar char="•"/>
            </a:pPr>
            <a:r>
              <a:rPr lang="en-US" sz="3000" dirty="0">
                <a:latin typeface="Arial"/>
                <a:ea typeface="Arial"/>
                <a:cs typeface="Arial"/>
                <a:sym typeface="Arial"/>
              </a:rPr>
              <a:t>Dataset 2: Down-sampled Dataset 1(low coverage)</a:t>
            </a:r>
          </a:p>
          <a:p>
            <a:pPr marL="342900" indent="-330200">
              <a:buClr>
                <a:schemeClr val="dk1"/>
              </a:buClr>
              <a:buSzPct val="100000"/>
              <a:buFont typeface="Arial"/>
              <a:buChar char="•"/>
            </a:pPr>
            <a:endParaRPr lang="en-US" sz="3000" dirty="0">
              <a:latin typeface="Arial"/>
              <a:ea typeface="Arial"/>
              <a:cs typeface="Arial"/>
              <a:sym typeface="Arial"/>
            </a:endParaRPr>
          </a:p>
          <a:p>
            <a:pPr marL="342900" indent="-330200">
              <a:buClr>
                <a:schemeClr val="dk1"/>
              </a:buClr>
              <a:buSzPct val="100000"/>
              <a:buFont typeface="Arial"/>
              <a:buChar char="•"/>
            </a:pPr>
            <a:r>
              <a:rPr lang="en-US" sz="3000" dirty="0">
                <a:latin typeface="Arial"/>
                <a:ea typeface="Arial"/>
                <a:cs typeface="Arial"/>
                <a:sym typeface="Arial"/>
              </a:rPr>
              <a:t>Dataset 3: 2,077</a:t>
            </a:r>
            <a:r>
              <a:rPr lang="en-US" sz="3000" dirty="0">
                <a:solidFill>
                  <a:schemeClr val="dk1"/>
                </a:solidFill>
                <a:latin typeface="Arial"/>
                <a:ea typeface="Arial"/>
                <a:cs typeface="Arial"/>
                <a:sym typeface="Arial"/>
              </a:rPr>
              <a:t> samples from </a:t>
            </a:r>
            <a:r>
              <a:rPr lang="en-US" sz="3000" dirty="0">
                <a:latin typeface="Arial"/>
                <a:ea typeface="Arial"/>
                <a:cs typeface="Arial"/>
                <a:sym typeface="Arial"/>
              </a:rPr>
              <a:t>HMP2</a:t>
            </a:r>
          </a:p>
        </p:txBody>
      </p:sp>
      <p:sp>
        <p:nvSpPr>
          <p:cNvPr id="836" name="Shape 836"/>
          <p:cNvSpPr txBox="1">
            <a:spLocks noGrp="1"/>
          </p:cNvSpPr>
          <p:nvPr>
            <p:ph type="title"/>
          </p:nvPr>
        </p:nvSpPr>
        <p:spPr>
          <a:xfrm>
            <a:off x="420914" y="365125"/>
            <a:ext cx="9618436" cy="1325700"/>
          </a:xfrm>
          <a:prstGeom prst="rect">
            <a:avLst/>
          </a:prstGeom>
          <a:noFill/>
          <a:ln>
            <a:noFill/>
          </a:ln>
        </p:spPr>
        <p:txBody>
          <a:bodyPr vert="horz" lIns="91425" tIns="45700" rIns="91425" bIns="45700" rtlCol="0" anchor="ctr" anchorCtr="0">
            <a:noAutofit/>
          </a:bodyPr>
          <a:lstStyle/>
          <a:p>
            <a:pPr>
              <a:buClr>
                <a:schemeClr val="dk1"/>
              </a:buClr>
              <a:buSzPct val="25000"/>
            </a:pPr>
            <a:r>
              <a:rPr lang="en-US" dirty="0">
                <a:solidFill>
                  <a:schemeClr val="dk1"/>
                </a:solidFill>
                <a:latin typeface="Calibri"/>
                <a:ea typeface="Calibri"/>
                <a:cs typeface="Calibri"/>
                <a:sym typeface="Calibri"/>
              </a:rPr>
              <a:t>Evaluation Dataset</a:t>
            </a:r>
            <a:r>
              <a:rPr lang="en-US" dirty="0"/>
              <a:t>s</a:t>
            </a:r>
          </a:p>
        </p:txBody>
      </p:sp>
      <p:sp>
        <p:nvSpPr>
          <p:cNvPr id="3" name="Slide Number Placeholder 2"/>
          <p:cNvSpPr>
            <a:spLocks noGrp="1"/>
          </p:cNvSpPr>
          <p:nvPr>
            <p:ph type="sldNum" idx="12"/>
          </p:nvPr>
        </p:nvSpPr>
        <p:spPr/>
        <p:txBody>
          <a:bodyPr/>
          <a:lstStyle/>
          <a:p>
            <a:fld id="{00000000-1234-1234-1234-123412341234}" type="slidenum">
              <a:rPr lang="en-US" sz="1300">
                <a:solidFill>
                  <a:schemeClr val="dk1"/>
                </a:solidFill>
              </a:rPr>
              <a:pPr/>
              <a:t>101</a:t>
            </a:fld>
            <a:endParaRPr lang="en-US" sz="1300">
              <a:solidFill>
                <a:schemeClr val="dk1"/>
              </a:solidFill>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1210"/>
        <p:cNvGrpSpPr/>
        <p:nvPr/>
      </p:nvGrpSpPr>
      <p:grpSpPr>
        <a:xfrm>
          <a:off x="0" y="0"/>
          <a:ext cx="0" cy="0"/>
          <a:chOff x="0" y="0"/>
          <a:chExt cx="0" cy="0"/>
        </a:xfrm>
      </p:grpSpPr>
      <p:sp>
        <p:nvSpPr>
          <p:cNvPr id="1211" name="Shape 1211"/>
          <p:cNvSpPr txBox="1">
            <a:spLocks noGrp="1"/>
          </p:cNvSpPr>
          <p:nvPr>
            <p:ph type="title"/>
          </p:nvPr>
        </p:nvSpPr>
        <p:spPr>
          <a:xfrm>
            <a:off x="2152650" y="365125"/>
            <a:ext cx="7886700" cy="1325700"/>
          </a:xfrm>
          <a:prstGeom prst="rect">
            <a:avLst/>
          </a:prstGeom>
          <a:noFill/>
          <a:ln>
            <a:noFill/>
          </a:ln>
        </p:spPr>
        <p:txBody>
          <a:bodyPr vert="horz" lIns="91425" tIns="45700" rIns="91425" bIns="45700" rtlCol="0" anchor="ctr" anchorCtr="0">
            <a:noAutofit/>
          </a:bodyPr>
          <a:lstStyle/>
          <a:p>
            <a:pPr>
              <a:spcBef>
                <a:spcPts val="0"/>
              </a:spcBef>
              <a:buClr>
                <a:schemeClr val="dk1"/>
              </a:buClr>
              <a:buSzPct val="25000"/>
            </a:pPr>
            <a:r>
              <a:rPr lang="en-US">
                <a:solidFill>
                  <a:schemeClr val="dk1"/>
                </a:solidFill>
                <a:latin typeface="Calibri"/>
                <a:ea typeface="Calibri"/>
                <a:cs typeface="Calibri"/>
                <a:sym typeface="Calibri"/>
              </a:rPr>
              <a:t>Results - Dataset 1</a:t>
            </a:r>
          </a:p>
        </p:txBody>
      </p:sp>
      <p:sp>
        <p:nvSpPr>
          <p:cNvPr id="1212" name="Shape 1212"/>
          <p:cNvSpPr txBox="1">
            <a:spLocks noGrp="1"/>
          </p:cNvSpPr>
          <p:nvPr>
            <p:ph type="body" idx="1"/>
          </p:nvPr>
        </p:nvSpPr>
        <p:spPr>
          <a:xfrm>
            <a:off x="638629" y="1825624"/>
            <a:ext cx="10406742" cy="4763861"/>
          </a:xfrm>
          <a:prstGeom prst="rect">
            <a:avLst/>
          </a:prstGeom>
          <a:noFill/>
          <a:ln>
            <a:noFill/>
          </a:ln>
        </p:spPr>
        <p:txBody>
          <a:bodyPr vert="horz" lIns="91425" tIns="45700" rIns="91425" bIns="45700" rtlCol="0" anchor="t" anchorCtr="0">
            <a:noAutofit/>
          </a:bodyPr>
          <a:lstStyle/>
          <a:p>
            <a:pPr indent="-241300">
              <a:spcBef>
                <a:spcPts val="0"/>
              </a:spcBef>
              <a:buClr>
                <a:schemeClr val="dk1"/>
              </a:buClr>
              <a:buSzPct val="100000"/>
              <a:buFont typeface="Arial"/>
              <a:buChar char="•"/>
            </a:pPr>
            <a:r>
              <a:rPr lang="en-US" sz="3000" dirty="0">
                <a:solidFill>
                  <a:schemeClr val="dk1"/>
                </a:solidFill>
                <a:latin typeface="Arial"/>
                <a:ea typeface="Arial"/>
                <a:cs typeface="Arial"/>
                <a:sym typeface="Arial"/>
              </a:rPr>
              <a:t>Mixture of 64 bacterial and archaeal species (Shakya et al., 2013)</a:t>
            </a:r>
          </a:p>
          <a:p>
            <a:pPr indent="-241300">
              <a:spcBef>
                <a:spcPts val="0"/>
              </a:spcBef>
              <a:buClr>
                <a:schemeClr val="dk1"/>
              </a:buClr>
              <a:buSzPct val="100000"/>
              <a:buFont typeface="Arial"/>
              <a:buChar char="•"/>
            </a:pPr>
            <a:endParaRPr lang="en-US" sz="3000" dirty="0">
              <a:solidFill>
                <a:schemeClr val="dk1"/>
              </a:solidFill>
              <a:latin typeface="Arial"/>
              <a:ea typeface="Arial"/>
              <a:cs typeface="Arial"/>
              <a:sym typeface="Arial"/>
            </a:endParaRPr>
          </a:p>
          <a:p>
            <a:pPr indent="-241300">
              <a:buClr>
                <a:schemeClr val="dk1"/>
              </a:buClr>
              <a:buSzPct val="100000"/>
              <a:buFont typeface="Arial"/>
              <a:buChar char="•"/>
            </a:pPr>
            <a:r>
              <a:rPr lang="en-US" sz="3000" dirty="0">
                <a:solidFill>
                  <a:schemeClr val="dk1"/>
                </a:solidFill>
                <a:latin typeface="Arial"/>
                <a:ea typeface="Arial"/>
                <a:cs typeface="Arial"/>
                <a:sym typeface="Arial"/>
              </a:rPr>
              <a:t>109 million reads with mean insert size 206 bp and 100 bp read length</a:t>
            </a:r>
          </a:p>
          <a:p>
            <a:pPr indent="-241300">
              <a:buClr>
                <a:schemeClr val="dk1"/>
              </a:buClr>
              <a:buSzPct val="100000"/>
              <a:buFont typeface="Arial"/>
              <a:buChar char="•"/>
            </a:pPr>
            <a:endParaRPr lang="en-US" sz="3000" dirty="0">
              <a:solidFill>
                <a:schemeClr val="dk1"/>
              </a:solidFill>
              <a:latin typeface="Arial"/>
              <a:ea typeface="Arial"/>
              <a:cs typeface="Arial"/>
              <a:sym typeface="Arial"/>
            </a:endParaRPr>
          </a:p>
          <a:p>
            <a:pPr indent="-241300">
              <a:buClr>
                <a:schemeClr val="dk1"/>
              </a:buClr>
              <a:buSzPct val="100000"/>
              <a:buFont typeface="Arial"/>
              <a:buChar char="•"/>
            </a:pPr>
            <a:r>
              <a:rPr lang="en-US" sz="3000" dirty="0">
                <a:solidFill>
                  <a:schemeClr val="dk1"/>
                </a:solidFill>
                <a:latin typeface="Arial"/>
                <a:ea typeface="Arial"/>
                <a:cs typeface="Arial"/>
                <a:sym typeface="Arial"/>
              </a:rPr>
              <a:t>Easier to evaluate </a:t>
            </a:r>
            <a:r>
              <a:rPr lang="en-US" sz="3000" dirty="0">
                <a:latin typeface="Arial"/>
                <a:ea typeface="Arial"/>
                <a:cs typeface="Arial"/>
                <a:sym typeface="Arial"/>
              </a:rPr>
              <a:t>assembly</a:t>
            </a:r>
            <a:r>
              <a:rPr lang="en-US" sz="3000" dirty="0">
                <a:solidFill>
                  <a:schemeClr val="dk1"/>
                </a:solidFill>
                <a:latin typeface="Arial"/>
                <a:ea typeface="Arial"/>
                <a:cs typeface="Arial"/>
                <a:sym typeface="Arial"/>
              </a:rPr>
              <a:t> since the truth is known</a:t>
            </a:r>
          </a:p>
          <a:p>
            <a:pPr marL="0" indent="0">
              <a:lnSpc>
                <a:spcPct val="100000"/>
              </a:lnSpc>
              <a:spcBef>
                <a:spcPts val="0"/>
              </a:spcBef>
              <a:buNone/>
            </a:pPr>
            <a:endParaRPr dirty="0"/>
          </a:p>
        </p:txBody>
      </p:sp>
      <p:sp>
        <p:nvSpPr>
          <p:cNvPr id="3" name="Slide Number Placeholder 2"/>
          <p:cNvSpPr>
            <a:spLocks noGrp="1"/>
          </p:cNvSpPr>
          <p:nvPr>
            <p:ph type="sldNum" idx="12"/>
          </p:nvPr>
        </p:nvSpPr>
        <p:spPr/>
        <p:txBody>
          <a:bodyPr/>
          <a:lstStyle/>
          <a:p>
            <a:pPr>
              <a:buSzPct val="25000"/>
            </a:pPr>
            <a:fld id="{00000000-1234-1234-1234-123412341234}" type="slidenum">
              <a:rPr lang="en-US" b="1">
                <a:solidFill>
                  <a:schemeClr val="dk1"/>
                </a:solidFill>
                <a:latin typeface="Calibri"/>
                <a:ea typeface="Calibri"/>
                <a:cs typeface="Calibri"/>
                <a:sym typeface="Calibri"/>
              </a:rPr>
              <a:pPr>
                <a:buSzPct val="25000"/>
              </a:pPr>
              <a:t>102</a:t>
            </a:fld>
            <a:endParaRPr lang="en-US" b="1">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31665435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841"/>
        <p:cNvGrpSpPr/>
        <p:nvPr/>
      </p:nvGrpSpPr>
      <p:grpSpPr>
        <a:xfrm>
          <a:off x="0" y="0"/>
          <a:ext cx="0" cy="0"/>
          <a:chOff x="0" y="0"/>
          <a:chExt cx="0" cy="0"/>
        </a:xfrm>
      </p:grpSpPr>
      <p:sp>
        <p:nvSpPr>
          <p:cNvPr id="842" name="Shape 842"/>
          <p:cNvSpPr txBox="1">
            <a:spLocks noGrp="1"/>
          </p:cNvSpPr>
          <p:nvPr>
            <p:ph type="title"/>
          </p:nvPr>
        </p:nvSpPr>
        <p:spPr>
          <a:xfrm>
            <a:off x="1524000" y="-116139"/>
            <a:ext cx="7886700" cy="1325700"/>
          </a:xfrm>
          <a:prstGeom prst="rect">
            <a:avLst/>
          </a:prstGeom>
          <a:noFill/>
          <a:ln>
            <a:noFill/>
          </a:ln>
        </p:spPr>
        <p:txBody>
          <a:bodyPr vert="horz" lIns="91425" tIns="45700" rIns="91425" bIns="45700" rtlCol="0" anchor="ctr" anchorCtr="0">
            <a:noAutofit/>
          </a:bodyPr>
          <a:lstStyle/>
          <a:p>
            <a:pPr>
              <a:spcBef>
                <a:spcPts val="0"/>
              </a:spcBef>
              <a:buClr>
                <a:schemeClr val="dk1"/>
              </a:buClr>
              <a:buSzPct val="25000"/>
            </a:pPr>
            <a:r>
              <a:rPr lang="en-US">
                <a:solidFill>
                  <a:schemeClr val="dk1"/>
                </a:solidFill>
                <a:latin typeface="Calibri"/>
                <a:ea typeface="Calibri"/>
                <a:cs typeface="Calibri"/>
                <a:sym typeface="Calibri"/>
              </a:rPr>
              <a:t>Results – </a:t>
            </a:r>
            <a:r>
              <a:rPr lang="en-US"/>
              <a:t>Assembly</a:t>
            </a:r>
            <a:r>
              <a:rPr lang="en-US">
                <a:solidFill>
                  <a:schemeClr val="dk1"/>
                </a:solidFill>
                <a:latin typeface="Calibri"/>
                <a:ea typeface="Calibri"/>
                <a:cs typeface="Calibri"/>
                <a:sym typeface="Calibri"/>
              </a:rPr>
              <a:t> Statistics</a:t>
            </a:r>
          </a:p>
        </p:txBody>
      </p:sp>
      <p:graphicFrame>
        <p:nvGraphicFramePr>
          <p:cNvPr id="843" name="Shape 843"/>
          <p:cNvGraphicFramePr/>
          <p:nvPr>
            <p:extLst>
              <p:ext uri="{D42A27DB-BD31-4B8C-83A1-F6EECF244321}">
                <p14:modId xmlns:p14="http://schemas.microsoft.com/office/powerpoint/2010/main" val="3290906349"/>
              </p:ext>
            </p:extLst>
          </p:nvPr>
        </p:nvGraphicFramePr>
        <p:xfrm>
          <a:off x="914679" y="1717557"/>
          <a:ext cx="8853150" cy="3780345"/>
        </p:xfrm>
        <a:graphic>
          <a:graphicData uri="http://schemas.openxmlformats.org/drawingml/2006/table">
            <a:tbl>
              <a:tblPr firstRow="1" bandRow="1">
                <a:noFill/>
              </a:tblPr>
              <a:tblGrid>
                <a:gridCol w="1675850">
                  <a:extLst>
                    <a:ext uri="{9D8B030D-6E8A-4147-A177-3AD203B41FA5}">
                      <a16:colId xmlns:a16="http://schemas.microsoft.com/office/drawing/2014/main" val="20000"/>
                    </a:ext>
                  </a:extLst>
                </a:gridCol>
                <a:gridCol w="1178900">
                  <a:extLst>
                    <a:ext uri="{9D8B030D-6E8A-4147-A177-3AD203B41FA5}">
                      <a16:colId xmlns:a16="http://schemas.microsoft.com/office/drawing/2014/main" val="20001"/>
                    </a:ext>
                  </a:extLst>
                </a:gridCol>
                <a:gridCol w="1427375">
                  <a:extLst>
                    <a:ext uri="{9D8B030D-6E8A-4147-A177-3AD203B41FA5}">
                      <a16:colId xmlns:a16="http://schemas.microsoft.com/office/drawing/2014/main" val="20002"/>
                    </a:ext>
                  </a:extLst>
                </a:gridCol>
                <a:gridCol w="1427375">
                  <a:extLst>
                    <a:ext uri="{9D8B030D-6E8A-4147-A177-3AD203B41FA5}">
                      <a16:colId xmlns:a16="http://schemas.microsoft.com/office/drawing/2014/main" val="20003"/>
                    </a:ext>
                  </a:extLst>
                </a:gridCol>
                <a:gridCol w="1427375">
                  <a:extLst>
                    <a:ext uri="{9D8B030D-6E8A-4147-A177-3AD203B41FA5}">
                      <a16:colId xmlns:a16="http://schemas.microsoft.com/office/drawing/2014/main" val="20004"/>
                    </a:ext>
                  </a:extLst>
                </a:gridCol>
                <a:gridCol w="1716275">
                  <a:extLst>
                    <a:ext uri="{9D8B030D-6E8A-4147-A177-3AD203B41FA5}">
                      <a16:colId xmlns:a16="http://schemas.microsoft.com/office/drawing/2014/main" val="20005"/>
                    </a:ext>
                  </a:extLst>
                </a:gridCol>
              </a:tblGrid>
              <a:tr h="1038575">
                <a:tc>
                  <a:txBody>
                    <a:bodyPr/>
                    <a:lstStyle/>
                    <a:p>
                      <a:pPr marL="0" marR="0" lvl="0" indent="0" algn="ctr" rtl="0">
                        <a:spcBef>
                          <a:spcPts val="0"/>
                        </a:spcBef>
                        <a:buSzPct val="25000"/>
                        <a:buNone/>
                      </a:pPr>
                      <a:r>
                        <a:rPr lang="en-US" sz="1800" dirty="0"/>
                        <a:t>Method</a:t>
                      </a:r>
                    </a:p>
                  </a:txBody>
                  <a:tcPr marL="91450" marR="91450" marT="45725" marB="4572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spcBef>
                          <a:spcPts val="0"/>
                        </a:spcBef>
                        <a:buSzPct val="25000"/>
                        <a:buNone/>
                      </a:pPr>
                      <a:r>
                        <a:rPr lang="en-US" sz="1800"/>
                        <a:t>No. Contigs</a:t>
                      </a:r>
                    </a:p>
                  </a:txBody>
                  <a:tcPr marL="91450" marR="91450" marT="45725" marB="4572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spcBef>
                          <a:spcPts val="0"/>
                        </a:spcBef>
                        <a:buSzPct val="25000"/>
                        <a:buNone/>
                      </a:pPr>
                      <a:r>
                        <a:rPr lang="en-US" sz="1800"/>
                        <a:t>Longest Contig (bp)</a:t>
                      </a:r>
                    </a:p>
                  </a:txBody>
                  <a:tcPr marL="91450" marR="91450" marT="45725" marB="4572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spcBef>
                          <a:spcPts val="0"/>
                        </a:spcBef>
                        <a:buSzPct val="25000"/>
                        <a:buNone/>
                      </a:pPr>
                      <a:r>
                        <a:rPr lang="en-US" sz="1800" dirty="0"/>
                        <a:t>Median genome recovery</a:t>
                      </a:r>
                    </a:p>
                  </a:txBody>
                  <a:tcPr marL="91450" marR="91450" marT="45725" marB="4572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spcBef>
                          <a:spcPts val="0"/>
                        </a:spcBef>
                        <a:buSzPct val="25000"/>
                        <a:buNone/>
                      </a:pPr>
                      <a:r>
                        <a:rPr lang="en-US" sz="1800" dirty="0"/>
                        <a:t>Mismatches</a:t>
                      </a:r>
                    </a:p>
                    <a:p>
                      <a:pPr marL="0" marR="0" lvl="0" indent="0" algn="l" rtl="0">
                        <a:spcBef>
                          <a:spcPts val="0"/>
                        </a:spcBef>
                        <a:buSzPct val="25000"/>
                        <a:buNone/>
                      </a:pPr>
                      <a:r>
                        <a:rPr lang="en-US" sz="1800" dirty="0"/>
                        <a:t>(Per</a:t>
                      </a:r>
                      <a:r>
                        <a:rPr lang="en-US" sz="1800" baseline="0" dirty="0"/>
                        <a:t> 1Mbp</a:t>
                      </a:r>
                      <a:r>
                        <a:rPr lang="en-US" sz="1800" dirty="0"/>
                        <a:t>)</a:t>
                      </a:r>
                    </a:p>
                  </a:txBody>
                  <a:tcPr marL="91450" marR="91450" marT="45725" marB="4572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rtl="0">
                        <a:spcBef>
                          <a:spcPts val="0"/>
                        </a:spcBef>
                        <a:buSzPct val="25000"/>
                        <a:buNone/>
                      </a:pPr>
                      <a:r>
                        <a:rPr lang="en-US" sz="1800" dirty="0" err="1"/>
                        <a:t>Misassemblies</a:t>
                      </a:r>
                      <a:endParaRPr lang="en-US" sz="1800" dirty="0"/>
                    </a:p>
                    <a:p>
                      <a:pPr marL="0" marR="0" lvl="0" indent="0" algn="l" rtl="0">
                        <a:spcBef>
                          <a:spcPts val="0"/>
                        </a:spcBef>
                        <a:buSzPct val="25000"/>
                        <a:buNone/>
                      </a:pPr>
                      <a:r>
                        <a:rPr lang="en-US" sz="1800" dirty="0"/>
                        <a:t>(Per</a:t>
                      </a:r>
                      <a:r>
                        <a:rPr lang="en-US" sz="1800" baseline="0" dirty="0"/>
                        <a:t> 1Mbp)</a:t>
                      </a:r>
                      <a:endParaRPr lang="en-US" sz="1800" dirty="0"/>
                    </a:p>
                  </a:txBody>
                  <a:tcPr marL="91450" marR="91450" marT="45725" marB="45725"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596025">
                <a:tc>
                  <a:txBody>
                    <a:bodyPr/>
                    <a:lstStyle/>
                    <a:p>
                      <a:pPr marL="0" lvl="0" indent="0" algn="ctr" rtl="0">
                        <a:lnSpc>
                          <a:spcPct val="115000"/>
                        </a:lnSpc>
                        <a:spcBef>
                          <a:spcPts val="0"/>
                        </a:spcBef>
                        <a:buNone/>
                      </a:pPr>
                      <a:r>
                        <a:rPr lang="en-US" sz="1800">
                          <a:latin typeface="Consolas"/>
                          <a:ea typeface="Consolas"/>
                          <a:cs typeface="Consolas"/>
                          <a:sym typeface="Consolas"/>
                        </a:rPr>
                        <a:t>  </a:t>
                      </a:r>
                      <a:r>
                        <a:rPr lang="en-US" sz="1800">
                          <a:solidFill>
                            <a:schemeClr val="dk1"/>
                          </a:solidFill>
                          <a:latin typeface="Consolas"/>
                          <a:ea typeface="Consolas"/>
                          <a:cs typeface="Consolas"/>
                          <a:sym typeface="Consolas"/>
                        </a:rPr>
                        <a:t>MetaCompass</a:t>
                      </a: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lgn="r" rtl="0">
                        <a:spcBef>
                          <a:spcPts val="0"/>
                        </a:spcBef>
                        <a:buNone/>
                      </a:pPr>
                      <a:r>
                        <a:rPr lang="en-US" sz="1800" b="1" dirty="0">
                          <a:solidFill>
                            <a:schemeClr val="dk1"/>
                          </a:solidFill>
                          <a:latin typeface="Consolas"/>
                          <a:ea typeface="Consolas"/>
                          <a:cs typeface="Consolas"/>
                          <a:sym typeface="Consolas"/>
                        </a:rPr>
                        <a:t>18,766</a:t>
                      </a: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lgn="r" rtl="0">
                        <a:spcBef>
                          <a:spcPts val="0"/>
                        </a:spcBef>
                        <a:buNone/>
                      </a:pPr>
                      <a:r>
                        <a:rPr lang="en-US" sz="1800" b="1" dirty="0">
                          <a:solidFill>
                            <a:schemeClr val="dk1"/>
                          </a:solidFill>
                          <a:latin typeface="Consolas"/>
                          <a:ea typeface="Consolas"/>
                          <a:cs typeface="Consolas"/>
                          <a:sym typeface="Consolas"/>
                        </a:rPr>
                        <a:t>7,057,109</a:t>
                      </a: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lgn="r" rtl="0">
                        <a:spcBef>
                          <a:spcPts val="0"/>
                        </a:spcBef>
                        <a:buNone/>
                      </a:pPr>
                      <a:r>
                        <a:rPr lang="en-US" sz="1800" b="1" dirty="0">
                          <a:latin typeface="Consolas"/>
                          <a:ea typeface="Consolas"/>
                          <a:cs typeface="Consolas"/>
                          <a:sym typeface="Consolas"/>
                        </a:rPr>
                        <a:t>100%</a:t>
                      </a: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lgn="r" rtl="0">
                        <a:spcBef>
                          <a:spcPts val="0"/>
                        </a:spcBef>
                        <a:buNone/>
                      </a:pPr>
                      <a:r>
                        <a:rPr lang="en-US" sz="1800" b="1" dirty="0">
                          <a:latin typeface="Consolas"/>
                          <a:ea typeface="Consolas"/>
                          <a:cs typeface="Consolas"/>
                          <a:sym typeface="Consolas"/>
                        </a:rPr>
                        <a:t>61.9</a:t>
                      </a: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lgn="r" rtl="0">
                        <a:spcBef>
                          <a:spcPts val="0"/>
                        </a:spcBef>
                        <a:buNone/>
                      </a:pPr>
                      <a:r>
                        <a:rPr lang="en-US" sz="1800" b="1" dirty="0">
                          <a:latin typeface="Consolas"/>
                          <a:ea typeface="Consolas"/>
                          <a:cs typeface="Consolas"/>
                          <a:sym typeface="Consolas"/>
                        </a:rPr>
                        <a:t>1.9</a:t>
                      </a: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649350">
                <a:tc>
                  <a:txBody>
                    <a:bodyPr/>
                    <a:lstStyle/>
                    <a:p>
                      <a:pPr marL="0" lvl="0" indent="0" algn="ctr" rtl="0">
                        <a:lnSpc>
                          <a:spcPct val="115000"/>
                        </a:lnSpc>
                        <a:spcBef>
                          <a:spcPts val="0"/>
                        </a:spcBef>
                        <a:buNone/>
                      </a:pPr>
                      <a:r>
                        <a:rPr lang="en-US" sz="1800">
                          <a:solidFill>
                            <a:schemeClr val="dk1"/>
                          </a:solidFill>
                          <a:latin typeface="Consolas"/>
                          <a:ea typeface="Consolas"/>
                          <a:cs typeface="Consolas"/>
                          <a:sym typeface="Consolas"/>
                        </a:rPr>
                        <a:t>IDBA-UD</a:t>
                      </a: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lgn="r" rtl="0">
                        <a:spcBef>
                          <a:spcPts val="0"/>
                        </a:spcBef>
                        <a:buNone/>
                      </a:pPr>
                      <a:r>
                        <a:rPr lang="en-US" sz="1800">
                          <a:solidFill>
                            <a:schemeClr val="dk1"/>
                          </a:solidFill>
                          <a:latin typeface="Consolas"/>
                          <a:ea typeface="Consolas"/>
                          <a:cs typeface="Consolas"/>
                          <a:sym typeface="Consolas"/>
                        </a:rPr>
                        <a:t>22,355</a:t>
                      </a: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lgn="r" rtl="0">
                        <a:spcBef>
                          <a:spcPts val="0"/>
                        </a:spcBef>
                        <a:buNone/>
                      </a:pPr>
                      <a:r>
                        <a:rPr lang="en-US" sz="1800">
                          <a:solidFill>
                            <a:schemeClr val="dk1"/>
                          </a:solidFill>
                          <a:latin typeface="Consolas"/>
                          <a:ea typeface="Consolas"/>
                          <a:cs typeface="Consolas"/>
                          <a:sym typeface="Consolas"/>
                        </a:rPr>
                        <a:t>991,792</a:t>
                      </a: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lgn="r" rtl="0">
                        <a:spcBef>
                          <a:spcPts val="0"/>
                        </a:spcBef>
                        <a:buNone/>
                      </a:pPr>
                      <a:r>
                        <a:rPr lang="en-US" sz="1800">
                          <a:latin typeface="Consolas"/>
                          <a:ea typeface="Consolas"/>
                          <a:cs typeface="Consolas"/>
                          <a:sym typeface="Consolas"/>
                        </a:rPr>
                        <a:t>98%</a:t>
                      </a: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lgn="r" rtl="0">
                        <a:spcBef>
                          <a:spcPts val="0"/>
                        </a:spcBef>
                        <a:buNone/>
                      </a:pPr>
                      <a:r>
                        <a:rPr lang="en-US" sz="1800">
                          <a:latin typeface="Consolas"/>
                          <a:ea typeface="Consolas"/>
                          <a:cs typeface="Consolas"/>
                          <a:sym typeface="Consolas"/>
                        </a:rPr>
                        <a:t>98.6</a:t>
                      </a: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lgn="r" rtl="0">
                        <a:spcBef>
                          <a:spcPts val="0"/>
                        </a:spcBef>
                        <a:buNone/>
                      </a:pPr>
                      <a:r>
                        <a:rPr lang="en-US" sz="1800">
                          <a:latin typeface="Consolas"/>
                          <a:ea typeface="Consolas"/>
                          <a:cs typeface="Consolas"/>
                          <a:sym typeface="Consolas"/>
                        </a:rPr>
                        <a:t>6.3</a:t>
                      </a: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649350">
                <a:tc>
                  <a:txBody>
                    <a:bodyPr/>
                    <a:lstStyle/>
                    <a:p>
                      <a:pPr marL="0" lvl="0" indent="0" algn="ctr" rtl="0">
                        <a:lnSpc>
                          <a:spcPct val="115000"/>
                        </a:lnSpc>
                        <a:spcBef>
                          <a:spcPts val="0"/>
                        </a:spcBef>
                        <a:buNone/>
                      </a:pPr>
                      <a:r>
                        <a:rPr lang="en-US" sz="1800">
                          <a:solidFill>
                            <a:schemeClr val="dk1"/>
                          </a:solidFill>
                          <a:latin typeface="Consolas"/>
                          <a:ea typeface="Consolas"/>
                          <a:cs typeface="Consolas"/>
                          <a:sym typeface="Consolas"/>
                        </a:rPr>
                        <a:t>MEGAHIT</a:t>
                      </a: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lgn="r" rtl="0">
                        <a:spcBef>
                          <a:spcPts val="0"/>
                        </a:spcBef>
                        <a:buNone/>
                      </a:pPr>
                      <a:r>
                        <a:rPr lang="en-US" sz="1800">
                          <a:solidFill>
                            <a:schemeClr val="dk1"/>
                          </a:solidFill>
                          <a:latin typeface="Consolas"/>
                          <a:ea typeface="Consolas"/>
                          <a:cs typeface="Consolas"/>
                          <a:sym typeface="Consolas"/>
                        </a:rPr>
                        <a:t>35,351</a:t>
                      </a: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lgn="r" rtl="0">
                        <a:spcBef>
                          <a:spcPts val="0"/>
                        </a:spcBef>
                        <a:buNone/>
                      </a:pPr>
                      <a:r>
                        <a:rPr lang="en-US" sz="1800">
                          <a:solidFill>
                            <a:schemeClr val="dk1"/>
                          </a:solidFill>
                          <a:latin typeface="Consolas"/>
                          <a:ea typeface="Consolas"/>
                          <a:cs typeface="Consolas"/>
                          <a:sym typeface="Consolas"/>
                        </a:rPr>
                        <a:t>1,151,857</a:t>
                      </a: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lgn="r" rtl="0">
                        <a:spcBef>
                          <a:spcPts val="0"/>
                        </a:spcBef>
                        <a:buNone/>
                      </a:pPr>
                      <a:r>
                        <a:rPr lang="en-US" sz="1800">
                          <a:latin typeface="Consolas"/>
                          <a:ea typeface="Consolas"/>
                          <a:cs typeface="Consolas"/>
                          <a:sym typeface="Consolas"/>
                        </a:rPr>
                        <a:t>99%</a:t>
                      </a: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lgn="r" rtl="0">
                        <a:spcBef>
                          <a:spcPts val="0"/>
                        </a:spcBef>
                        <a:buNone/>
                      </a:pPr>
                      <a:r>
                        <a:rPr lang="en-US" sz="1800" dirty="0">
                          <a:latin typeface="Consolas"/>
                          <a:ea typeface="Consolas"/>
                          <a:cs typeface="Consolas"/>
                          <a:sym typeface="Consolas"/>
                        </a:rPr>
                        <a:t>66.5</a:t>
                      </a: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lgn="r" rtl="0">
                        <a:spcBef>
                          <a:spcPts val="0"/>
                        </a:spcBef>
                        <a:buNone/>
                      </a:pPr>
                      <a:r>
                        <a:rPr lang="en-US" sz="1800">
                          <a:latin typeface="Consolas"/>
                          <a:ea typeface="Consolas"/>
                          <a:cs typeface="Consolas"/>
                          <a:sym typeface="Consolas"/>
                        </a:rPr>
                        <a:t>2.5</a:t>
                      </a: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649350">
                <a:tc>
                  <a:txBody>
                    <a:bodyPr/>
                    <a:lstStyle/>
                    <a:p>
                      <a:pPr marL="0" lvl="0" indent="0" algn="ctr" rtl="0">
                        <a:lnSpc>
                          <a:spcPct val="115000"/>
                        </a:lnSpc>
                        <a:spcBef>
                          <a:spcPts val="0"/>
                        </a:spcBef>
                        <a:buNone/>
                      </a:pPr>
                      <a:r>
                        <a:rPr lang="en-US" sz="1800">
                          <a:solidFill>
                            <a:schemeClr val="dk1"/>
                          </a:solidFill>
                          <a:latin typeface="Consolas"/>
                          <a:ea typeface="Consolas"/>
                          <a:cs typeface="Consolas"/>
                          <a:sym typeface="Consolas"/>
                        </a:rPr>
                        <a:t>metaSPAdes</a:t>
                      </a: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lgn="r" rtl="0">
                        <a:spcBef>
                          <a:spcPts val="0"/>
                        </a:spcBef>
                        <a:buNone/>
                      </a:pPr>
                      <a:r>
                        <a:rPr lang="en-US" sz="1800">
                          <a:solidFill>
                            <a:schemeClr val="dk1"/>
                          </a:solidFill>
                          <a:latin typeface="Consolas"/>
                          <a:ea typeface="Consolas"/>
                          <a:cs typeface="Consolas"/>
                          <a:sym typeface="Consolas"/>
                        </a:rPr>
                        <a:t>21,424</a:t>
                      </a: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lgn="r" rtl="0">
                        <a:spcBef>
                          <a:spcPts val="0"/>
                        </a:spcBef>
                        <a:buNone/>
                      </a:pPr>
                      <a:r>
                        <a:rPr lang="en-US" sz="1800">
                          <a:solidFill>
                            <a:schemeClr val="dk1"/>
                          </a:solidFill>
                          <a:latin typeface="Consolas"/>
                          <a:ea typeface="Consolas"/>
                          <a:cs typeface="Consolas"/>
                          <a:sym typeface="Consolas"/>
                        </a:rPr>
                        <a:t>1,438,235</a:t>
                      </a: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lgn="r" rtl="0">
                        <a:spcBef>
                          <a:spcPts val="0"/>
                        </a:spcBef>
                        <a:buNone/>
                      </a:pPr>
                      <a:r>
                        <a:rPr lang="en-US" sz="1800">
                          <a:latin typeface="Consolas"/>
                          <a:ea typeface="Consolas"/>
                          <a:cs typeface="Consolas"/>
                          <a:sym typeface="Consolas"/>
                        </a:rPr>
                        <a:t>99%</a:t>
                      </a: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lgn="r" rtl="0">
                        <a:spcBef>
                          <a:spcPts val="0"/>
                        </a:spcBef>
                        <a:buNone/>
                      </a:pPr>
                      <a:r>
                        <a:rPr lang="en-US" sz="1800" dirty="0">
                          <a:latin typeface="Consolas"/>
                          <a:ea typeface="Consolas"/>
                          <a:cs typeface="Consolas"/>
                          <a:sym typeface="Consolas"/>
                        </a:rPr>
                        <a:t>97.1</a:t>
                      </a: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lvl="0" algn="r" rtl="0">
                        <a:spcBef>
                          <a:spcPts val="0"/>
                        </a:spcBef>
                        <a:buNone/>
                      </a:pPr>
                      <a:r>
                        <a:rPr lang="en-US" sz="1800" dirty="0">
                          <a:latin typeface="Consolas"/>
                          <a:ea typeface="Consolas"/>
                          <a:cs typeface="Consolas"/>
                          <a:sym typeface="Consolas"/>
                        </a:rPr>
                        <a:t>2.3</a:t>
                      </a: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3" name="Slide Number Placeholder 2"/>
          <p:cNvSpPr>
            <a:spLocks noGrp="1"/>
          </p:cNvSpPr>
          <p:nvPr>
            <p:ph type="sldNum" idx="12"/>
          </p:nvPr>
        </p:nvSpPr>
        <p:spPr/>
        <p:txBody>
          <a:bodyPr/>
          <a:lstStyle/>
          <a:p>
            <a:pPr>
              <a:buSzPct val="25000"/>
            </a:pPr>
            <a:fld id="{00000000-1234-1234-1234-123412341234}" type="slidenum">
              <a:rPr lang="en-US" b="1">
                <a:solidFill>
                  <a:schemeClr val="dk1"/>
                </a:solidFill>
                <a:latin typeface="Calibri"/>
                <a:ea typeface="Calibri"/>
                <a:cs typeface="Calibri"/>
                <a:sym typeface="Calibri"/>
              </a:rPr>
              <a:pPr>
                <a:buSzPct val="25000"/>
              </a:pPr>
              <a:t>103</a:t>
            </a:fld>
            <a:endParaRPr lang="en-US" b="1">
              <a:solidFill>
                <a:schemeClr val="dk1"/>
              </a:solidFill>
              <a:latin typeface="Calibri"/>
              <a:ea typeface="Calibri"/>
              <a:cs typeface="Calibri"/>
              <a:sym typeface="Calibri"/>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cstate="print">
            <a:extLst>
              <a:ext uri="{28A0092B-C50C-407E-A947-70E740481C1C}">
                <a14:useLocalDpi xmlns:a14="http://schemas.microsoft.com/office/drawing/2010/main" val="0"/>
              </a:ext>
            </a:extLst>
          </a:blip>
          <a:stretch>
            <a:fillRect/>
          </a:stretch>
        </p:blipFill>
        <p:spPr>
          <a:xfrm>
            <a:off x="1678898" y="344774"/>
            <a:ext cx="8349521" cy="6513226"/>
          </a:xfrm>
          <a:prstGeom prst="rect">
            <a:avLst/>
          </a:prstGeom>
        </p:spPr>
      </p:pic>
    </p:spTree>
    <p:extLst>
      <p:ext uri="{BB962C8B-B14F-4D97-AF65-F5344CB8AC3E}">
        <p14:creationId xmlns:p14="http://schemas.microsoft.com/office/powerpoint/2010/main" val="226601358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a:extLst>
              <a:ext uri="{28A0092B-C50C-407E-A947-70E740481C1C}">
                <a14:useLocalDpi xmlns:a14="http://schemas.microsoft.com/office/drawing/2010/main" val="0"/>
              </a:ext>
            </a:extLst>
          </a:blip>
          <a:stretch>
            <a:fillRect/>
          </a:stretch>
        </p:blipFill>
        <p:spPr>
          <a:xfrm>
            <a:off x="1004342" y="389745"/>
            <a:ext cx="10004581" cy="6249008"/>
          </a:xfrm>
          <a:prstGeom prst="rect">
            <a:avLst/>
          </a:prstGeom>
        </p:spPr>
      </p:pic>
    </p:spTree>
    <p:extLst>
      <p:ext uri="{BB962C8B-B14F-4D97-AF65-F5344CB8AC3E}">
        <p14:creationId xmlns:p14="http://schemas.microsoft.com/office/powerpoint/2010/main" val="276208709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cstate="print">
            <a:extLst>
              <a:ext uri="{28A0092B-C50C-407E-A947-70E740481C1C}">
                <a14:useLocalDpi xmlns:a14="http://schemas.microsoft.com/office/drawing/2010/main" val="0"/>
              </a:ext>
            </a:extLst>
          </a:blip>
          <a:stretch>
            <a:fillRect/>
          </a:stretch>
        </p:blipFill>
        <p:spPr>
          <a:xfrm>
            <a:off x="1768839" y="284812"/>
            <a:ext cx="8267695" cy="6453266"/>
          </a:xfrm>
          <a:prstGeom prst="rect">
            <a:avLst/>
          </a:prstGeom>
        </p:spPr>
      </p:pic>
    </p:spTree>
    <p:extLst>
      <p:ext uri="{BB962C8B-B14F-4D97-AF65-F5344CB8AC3E}">
        <p14:creationId xmlns:p14="http://schemas.microsoft.com/office/powerpoint/2010/main" val="32669906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Shape 229"/>
          <p:cNvSpPr txBox="1">
            <a:spLocks noGrp="1"/>
          </p:cNvSpPr>
          <p:nvPr>
            <p:ph type="title"/>
          </p:nvPr>
        </p:nvSpPr>
        <p:spPr>
          <a:xfrm>
            <a:off x="957943" y="125729"/>
            <a:ext cx="8229600" cy="767400"/>
          </a:xfrm>
          <a:prstGeom prst="rect">
            <a:avLst/>
          </a:prstGeom>
        </p:spPr>
        <p:txBody>
          <a:bodyPr vert="horz" lIns="91425" tIns="91425" rIns="91425" bIns="91425" rtlCol="0" anchor="ctr" anchorCtr="0">
            <a:noAutofit/>
          </a:bodyPr>
          <a:lstStyle/>
          <a:p>
            <a:pPr>
              <a:spcBef>
                <a:spcPts val="0"/>
              </a:spcBef>
            </a:pPr>
            <a:r>
              <a:rPr lang="en-US" dirty="0" err="1"/>
              <a:t>MetaCompass</a:t>
            </a:r>
            <a:r>
              <a:rPr lang="en-US" dirty="0"/>
              <a:t> tutorial</a:t>
            </a:r>
          </a:p>
        </p:txBody>
      </p:sp>
      <p:sp>
        <p:nvSpPr>
          <p:cNvPr id="230" name="Shape 230"/>
          <p:cNvSpPr txBox="1">
            <a:spLocks noGrp="1"/>
          </p:cNvSpPr>
          <p:nvPr>
            <p:ph type="body" idx="1"/>
          </p:nvPr>
        </p:nvSpPr>
        <p:spPr>
          <a:xfrm>
            <a:off x="957943" y="677965"/>
            <a:ext cx="10465961" cy="5344883"/>
          </a:xfrm>
          <a:prstGeom prst="rect">
            <a:avLst/>
          </a:prstGeom>
        </p:spPr>
        <p:txBody>
          <a:bodyPr vert="horz" lIns="91425" tIns="91425" rIns="91425" bIns="91425" rtlCol="0" anchor="t" anchorCtr="0">
            <a:noAutofit/>
          </a:bodyPr>
          <a:lstStyle/>
          <a:p>
            <a:pPr marL="0" indent="-69850">
              <a:lnSpc>
                <a:spcPct val="115000"/>
              </a:lnSpc>
              <a:spcBef>
                <a:spcPts val="0"/>
              </a:spcBef>
              <a:spcAft>
                <a:spcPts val="1200"/>
              </a:spcAft>
              <a:buClr>
                <a:schemeClr val="dk1"/>
              </a:buClr>
              <a:buSzPct val="91666"/>
              <a:buNone/>
            </a:pPr>
            <a:endParaRPr lang="en-US" sz="1400" dirty="0">
              <a:solidFill>
                <a:srgbClr val="24292E"/>
              </a:solidFill>
              <a:latin typeface="Arial"/>
              <a:ea typeface="Arial"/>
              <a:cs typeface="Arial"/>
              <a:sym typeface="Arial"/>
            </a:endParaRPr>
          </a:p>
          <a:p>
            <a:pPr marL="0" indent="-69850">
              <a:lnSpc>
                <a:spcPct val="115000"/>
              </a:lnSpc>
              <a:spcBef>
                <a:spcPts val="0"/>
              </a:spcBef>
              <a:spcAft>
                <a:spcPts val="1200"/>
              </a:spcAft>
              <a:buClr>
                <a:schemeClr val="dk1"/>
              </a:buClr>
              <a:buSzPct val="91666"/>
              <a:buNone/>
            </a:pPr>
            <a:r>
              <a:rPr lang="en-US" sz="1400" b="1" dirty="0">
                <a:solidFill>
                  <a:srgbClr val="24292E"/>
                </a:solidFill>
                <a:latin typeface="Arial"/>
                <a:ea typeface="Arial"/>
                <a:cs typeface="Arial"/>
                <a:sym typeface="Arial"/>
              </a:rPr>
              <a:t>-- I have a set of metagenomic reads and want to perform reference-guided assembly.</a:t>
            </a:r>
          </a:p>
          <a:p>
            <a:pPr marL="152400" marR="152400" indent="-69850">
              <a:lnSpc>
                <a:spcPct val="145000"/>
              </a:lnSpc>
              <a:spcBef>
                <a:spcPts val="0"/>
              </a:spcBef>
              <a:spcAft>
                <a:spcPts val="1200"/>
              </a:spcAft>
              <a:buClr>
                <a:schemeClr val="dk1"/>
              </a:buClr>
              <a:buSzPct val="110000"/>
              <a:buNone/>
            </a:pPr>
            <a:r>
              <a:rPr lang="en-US" sz="1400" dirty="0">
                <a:solidFill>
                  <a:srgbClr val="24292E"/>
                </a:solidFill>
                <a:highlight>
                  <a:srgbClr val="F6F8FA"/>
                </a:highlight>
                <a:latin typeface="Consolas"/>
                <a:ea typeface="Consolas"/>
                <a:cs typeface="Consolas"/>
                <a:sym typeface="Consolas"/>
              </a:rPr>
              <a:t>python </a:t>
            </a:r>
            <a:r>
              <a:rPr lang="en-US" sz="1400" dirty="0" err="1">
                <a:solidFill>
                  <a:srgbClr val="24292E"/>
                </a:solidFill>
                <a:highlight>
                  <a:srgbClr val="F6F8FA"/>
                </a:highlight>
                <a:latin typeface="Consolas"/>
                <a:ea typeface="Consolas"/>
                <a:cs typeface="Consolas"/>
                <a:sym typeface="Consolas"/>
              </a:rPr>
              <a:t>go_metacompass.py</a:t>
            </a:r>
            <a:r>
              <a:rPr lang="en-US" sz="1400" dirty="0">
                <a:solidFill>
                  <a:srgbClr val="24292E"/>
                </a:solidFill>
                <a:highlight>
                  <a:srgbClr val="F6F8FA"/>
                </a:highlight>
                <a:latin typeface="Consolas"/>
                <a:ea typeface="Consolas"/>
                <a:cs typeface="Consolas"/>
                <a:sym typeface="Consolas"/>
              </a:rPr>
              <a:t> -P [read1.fq,read2.fq] -l [max read length]-o [</a:t>
            </a:r>
            <a:r>
              <a:rPr lang="en-US" sz="1400" dirty="0" err="1">
                <a:solidFill>
                  <a:srgbClr val="24292E"/>
                </a:solidFill>
                <a:highlight>
                  <a:srgbClr val="F6F8FA"/>
                </a:highlight>
                <a:latin typeface="Consolas"/>
                <a:ea typeface="Consolas"/>
                <a:cs typeface="Consolas"/>
                <a:sym typeface="Consolas"/>
              </a:rPr>
              <a:t>output_folder</a:t>
            </a:r>
            <a:r>
              <a:rPr lang="en-US" sz="1400" dirty="0">
                <a:solidFill>
                  <a:srgbClr val="24292E"/>
                </a:solidFill>
                <a:highlight>
                  <a:srgbClr val="F6F8FA"/>
                </a:highlight>
                <a:latin typeface="Consolas"/>
                <a:ea typeface="Consolas"/>
                <a:cs typeface="Consolas"/>
                <a:sym typeface="Consolas"/>
              </a:rPr>
              <a:t>] -t [</a:t>
            </a:r>
            <a:r>
              <a:rPr lang="en-US" sz="1400" dirty="0" err="1">
                <a:solidFill>
                  <a:srgbClr val="24292E"/>
                </a:solidFill>
                <a:highlight>
                  <a:srgbClr val="F6F8FA"/>
                </a:highlight>
                <a:latin typeface="Consolas"/>
                <a:ea typeface="Consolas"/>
                <a:cs typeface="Consolas"/>
                <a:sym typeface="Consolas"/>
              </a:rPr>
              <a:t>ncpu</a:t>
            </a:r>
            <a:r>
              <a:rPr lang="en-US" sz="1400" dirty="0">
                <a:solidFill>
                  <a:srgbClr val="24292E"/>
                </a:solidFill>
                <a:highlight>
                  <a:srgbClr val="F6F8FA"/>
                </a:highlight>
                <a:latin typeface="Consolas"/>
                <a:ea typeface="Consolas"/>
                <a:cs typeface="Consolas"/>
                <a:sym typeface="Consolas"/>
              </a:rPr>
              <a:t>]</a:t>
            </a:r>
            <a:br>
              <a:rPr lang="en-US" sz="1400" dirty="0">
                <a:solidFill>
                  <a:srgbClr val="24292E"/>
                </a:solidFill>
                <a:highlight>
                  <a:srgbClr val="F6F8FA"/>
                </a:highlight>
                <a:latin typeface="Consolas"/>
                <a:ea typeface="Consolas"/>
                <a:cs typeface="Consolas"/>
                <a:sym typeface="Consolas"/>
              </a:rPr>
            </a:br>
            <a:endParaRPr lang="en-US" sz="1400" dirty="0">
              <a:solidFill>
                <a:srgbClr val="24292E"/>
              </a:solidFill>
              <a:highlight>
                <a:srgbClr val="F6F8FA"/>
              </a:highlight>
              <a:latin typeface="Consolas"/>
              <a:ea typeface="Consolas"/>
              <a:cs typeface="Consolas"/>
              <a:sym typeface="Consolas"/>
            </a:endParaRPr>
          </a:p>
          <a:p>
            <a:pPr marL="0" indent="-69850">
              <a:lnSpc>
                <a:spcPct val="115000"/>
              </a:lnSpc>
              <a:spcBef>
                <a:spcPts val="0"/>
              </a:spcBef>
              <a:spcAft>
                <a:spcPts val="1200"/>
              </a:spcAft>
              <a:buClr>
                <a:schemeClr val="dk1"/>
              </a:buClr>
              <a:buSzPct val="91666"/>
              <a:buNone/>
            </a:pPr>
            <a:r>
              <a:rPr lang="en-US" sz="1400" b="1" dirty="0">
                <a:solidFill>
                  <a:srgbClr val="24292E"/>
                </a:solidFill>
                <a:latin typeface="Arial"/>
                <a:ea typeface="Arial"/>
                <a:cs typeface="Arial"/>
                <a:sym typeface="Arial"/>
              </a:rPr>
              <a:t>-- I know the reference genomes and have a set of metagenomic reads</a:t>
            </a:r>
          </a:p>
          <a:p>
            <a:pPr marL="152400" marR="152400" indent="-69850">
              <a:lnSpc>
                <a:spcPct val="145000"/>
              </a:lnSpc>
              <a:spcBef>
                <a:spcPts val="0"/>
              </a:spcBef>
              <a:spcAft>
                <a:spcPts val="1200"/>
              </a:spcAft>
              <a:buClr>
                <a:schemeClr val="dk1"/>
              </a:buClr>
              <a:buSzPct val="110000"/>
              <a:buNone/>
            </a:pPr>
            <a:r>
              <a:rPr lang="en-US" sz="1400" dirty="0">
                <a:solidFill>
                  <a:srgbClr val="24292E"/>
                </a:solidFill>
                <a:highlight>
                  <a:srgbClr val="F6F8FA"/>
                </a:highlight>
                <a:latin typeface="Consolas"/>
                <a:ea typeface="Consolas"/>
                <a:cs typeface="Consolas"/>
                <a:sym typeface="Consolas"/>
              </a:rPr>
              <a:t>python </a:t>
            </a:r>
            <a:r>
              <a:rPr lang="en-US" sz="1400" dirty="0" err="1">
                <a:solidFill>
                  <a:srgbClr val="24292E"/>
                </a:solidFill>
                <a:highlight>
                  <a:srgbClr val="F6F8FA"/>
                </a:highlight>
                <a:latin typeface="Consolas"/>
                <a:ea typeface="Consolas"/>
                <a:cs typeface="Consolas"/>
                <a:sym typeface="Consolas"/>
              </a:rPr>
              <a:t>go_metacompass.py</a:t>
            </a:r>
            <a:r>
              <a:rPr lang="en-US" sz="1400" dirty="0">
                <a:solidFill>
                  <a:srgbClr val="24292E"/>
                </a:solidFill>
                <a:highlight>
                  <a:srgbClr val="F6F8FA"/>
                </a:highlight>
                <a:latin typeface="Consolas"/>
                <a:ea typeface="Consolas"/>
                <a:cs typeface="Consolas"/>
                <a:sym typeface="Consolas"/>
              </a:rPr>
              <a:t> -r [</a:t>
            </a:r>
            <a:r>
              <a:rPr lang="en-US" sz="1400" dirty="0" err="1">
                <a:solidFill>
                  <a:srgbClr val="24292E"/>
                </a:solidFill>
                <a:highlight>
                  <a:srgbClr val="F6F8FA"/>
                </a:highlight>
                <a:latin typeface="Consolas"/>
                <a:ea typeface="Consolas"/>
                <a:cs typeface="Consolas"/>
                <a:sym typeface="Consolas"/>
              </a:rPr>
              <a:t>references.fasta</a:t>
            </a:r>
            <a:r>
              <a:rPr lang="en-US" sz="1400" dirty="0">
                <a:solidFill>
                  <a:srgbClr val="24292E"/>
                </a:solidFill>
                <a:highlight>
                  <a:srgbClr val="F6F8FA"/>
                </a:highlight>
                <a:latin typeface="Consolas"/>
                <a:ea typeface="Consolas"/>
                <a:cs typeface="Consolas"/>
                <a:sym typeface="Consolas"/>
              </a:rPr>
              <a:t>] -P [read1.fq,read2.fq] -o [</a:t>
            </a:r>
            <a:r>
              <a:rPr lang="en-US" sz="1400" dirty="0" err="1">
                <a:solidFill>
                  <a:srgbClr val="24292E"/>
                </a:solidFill>
                <a:highlight>
                  <a:srgbClr val="F6F8FA"/>
                </a:highlight>
                <a:latin typeface="Consolas"/>
                <a:ea typeface="Consolas"/>
                <a:cs typeface="Consolas"/>
                <a:sym typeface="Consolas"/>
              </a:rPr>
              <a:t>output_folder</a:t>
            </a:r>
            <a:r>
              <a:rPr lang="en-US" sz="1400" dirty="0">
                <a:solidFill>
                  <a:srgbClr val="24292E"/>
                </a:solidFill>
                <a:highlight>
                  <a:srgbClr val="F6F8FA"/>
                </a:highlight>
                <a:latin typeface="Consolas"/>
                <a:ea typeface="Consolas"/>
                <a:cs typeface="Consolas"/>
                <a:sym typeface="Consolas"/>
              </a:rPr>
              <a:t>] -t [</a:t>
            </a:r>
            <a:r>
              <a:rPr lang="en-US" sz="1400" dirty="0" err="1">
                <a:solidFill>
                  <a:srgbClr val="24292E"/>
                </a:solidFill>
                <a:highlight>
                  <a:srgbClr val="F6F8FA"/>
                </a:highlight>
                <a:latin typeface="Consolas"/>
                <a:ea typeface="Consolas"/>
                <a:cs typeface="Consolas"/>
                <a:sym typeface="Consolas"/>
              </a:rPr>
              <a:t>ncpu</a:t>
            </a:r>
            <a:r>
              <a:rPr lang="en-US" sz="1400" dirty="0">
                <a:solidFill>
                  <a:srgbClr val="24292E"/>
                </a:solidFill>
                <a:highlight>
                  <a:srgbClr val="F6F8FA"/>
                </a:highlight>
                <a:latin typeface="Consolas"/>
                <a:ea typeface="Consolas"/>
                <a:cs typeface="Consolas"/>
                <a:sym typeface="Consolas"/>
              </a:rPr>
              <a:t>]</a:t>
            </a:r>
          </a:p>
          <a:p>
            <a:pPr marL="0" marR="38100" indent="-69850">
              <a:spcBef>
                <a:spcPts val="1800"/>
              </a:spcBef>
              <a:spcAft>
                <a:spcPts val="1200"/>
              </a:spcAft>
              <a:buClr>
                <a:schemeClr val="dk1"/>
              </a:buClr>
              <a:buSzPct val="47826"/>
              <a:buNone/>
            </a:pPr>
            <a:r>
              <a:rPr lang="en-US" sz="2300" b="1" dirty="0">
                <a:solidFill>
                  <a:srgbClr val="24292E"/>
                </a:solidFill>
                <a:latin typeface="Arial"/>
                <a:ea typeface="Arial"/>
                <a:cs typeface="Arial"/>
                <a:sym typeface="Arial"/>
              </a:rPr>
              <a:t>  Output directory:</a:t>
            </a:r>
          </a:p>
          <a:p>
            <a:pPr marL="152400" marR="152400" indent="0">
              <a:lnSpc>
                <a:spcPct val="145000"/>
              </a:lnSpc>
              <a:spcBef>
                <a:spcPts val="0"/>
              </a:spcBef>
              <a:spcAft>
                <a:spcPts val="1200"/>
              </a:spcAft>
              <a:buNone/>
            </a:pPr>
            <a:r>
              <a:rPr lang="en-US" sz="1800" dirty="0">
                <a:solidFill>
                  <a:srgbClr val="24292E"/>
                </a:solidFill>
                <a:highlight>
                  <a:srgbClr val="F6F8FA"/>
                </a:highlight>
                <a:latin typeface="Consolas"/>
                <a:ea typeface="Consolas"/>
                <a:cs typeface="Consolas"/>
                <a:sym typeface="Consolas"/>
              </a:rPr>
              <a:t> Assembled </a:t>
            </a:r>
            <a:r>
              <a:rPr lang="en-US" sz="1800" dirty="0" err="1">
                <a:solidFill>
                  <a:srgbClr val="24292E"/>
                </a:solidFill>
                <a:highlight>
                  <a:srgbClr val="F6F8FA"/>
                </a:highlight>
                <a:latin typeface="Consolas"/>
                <a:ea typeface="Consolas"/>
                <a:cs typeface="Consolas"/>
                <a:sym typeface="Consolas"/>
              </a:rPr>
              <a:t>contigs</a:t>
            </a:r>
            <a:r>
              <a:rPr lang="en-US" sz="1800" dirty="0">
                <a:solidFill>
                  <a:srgbClr val="24292E"/>
                </a:solidFill>
                <a:highlight>
                  <a:srgbClr val="F6F8FA"/>
                </a:highlight>
                <a:latin typeface="Consolas"/>
                <a:ea typeface="Consolas"/>
                <a:cs typeface="Consolas"/>
                <a:sym typeface="Consolas"/>
              </a:rPr>
              <a:t>:</a:t>
            </a:r>
            <a:br>
              <a:rPr lang="en-US" sz="1800" dirty="0">
                <a:solidFill>
                  <a:srgbClr val="24292E"/>
                </a:solidFill>
                <a:highlight>
                  <a:srgbClr val="F6F8FA"/>
                </a:highlight>
                <a:latin typeface="Consolas"/>
                <a:ea typeface="Consolas"/>
                <a:cs typeface="Consolas"/>
                <a:sym typeface="Consolas"/>
              </a:rPr>
            </a:br>
            <a:r>
              <a:rPr lang="en-US" sz="1800" dirty="0">
                <a:solidFill>
                  <a:srgbClr val="24292E"/>
                </a:solidFill>
                <a:highlight>
                  <a:srgbClr val="F6F8FA"/>
                </a:highlight>
                <a:latin typeface="Consolas"/>
                <a:ea typeface="Consolas"/>
                <a:cs typeface="Consolas"/>
                <a:sym typeface="Consolas"/>
              </a:rPr>
              <a:t>            </a:t>
            </a:r>
            <a:r>
              <a:rPr lang="en-US" sz="1800" dirty="0" err="1">
                <a:solidFill>
                  <a:srgbClr val="24292E"/>
                </a:solidFill>
                <a:highlight>
                  <a:srgbClr val="F6F8FA"/>
                </a:highlight>
                <a:latin typeface="Consolas"/>
                <a:ea typeface="Consolas"/>
                <a:cs typeface="Consolas"/>
                <a:sym typeface="Consolas"/>
              </a:rPr>
              <a:t>metacompass_output</a:t>
            </a:r>
            <a:r>
              <a:rPr lang="en-US" sz="1800" dirty="0">
                <a:solidFill>
                  <a:srgbClr val="24292E"/>
                </a:solidFill>
                <a:highlight>
                  <a:srgbClr val="F6F8FA"/>
                </a:highlight>
                <a:latin typeface="Consolas"/>
                <a:ea typeface="Consolas"/>
                <a:cs typeface="Consolas"/>
                <a:sym typeface="Consolas"/>
              </a:rPr>
              <a:t>/</a:t>
            </a:r>
            <a:r>
              <a:rPr lang="en-US" sz="1800" dirty="0" err="1">
                <a:solidFill>
                  <a:srgbClr val="24292E"/>
                </a:solidFill>
                <a:highlight>
                  <a:srgbClr val="F6F8FA"/>
                </a:highlight>
                <a:latin typeface="Consolas"/>
                <a:ea typeface="Consolas"/>
                <a:cs typeface="Consolas"/>
                <a:sym typeface="Consolas"/>
              </a:rPr>
              <a:t>metacompass.final.ctf.fa</a:t>
            </a:r>
            <a:br>
              <a:rPr lang="en-US" sz="1800" dirty="0">
                <a:solidFill>
                  <a:srgbClr val="24292E"/>
                </a:solidFill>
                <a:highlight>
                  <a:srgbClr val="F6F8FA"/>
                </a:highlight>
                <a:latin typeface="Consolas"/>
                <a:ea typeface="Consolas"/>
                <a:cs typeface="Consolas"/>
                <a:sym typeface="Consolas"/>
              </a:rPr>
            </a:br>
            <a:r>
              <a:rPr lang="en-US" sz="1800" dirty="0">
                <a:solidFill>
                  <a:srgbClr val="24292E"/>
                </a:solidFill>
                <a:highlight>
                  <a:srgbClr val="F6F8FA"/>
                </a:highlight>
                <a:latin typeface="Consolas"/>
                <a:ea typeface="Consolas"/>
                <a:cs typeface="Consolas"/>
                <a:sym typeface="Consolas"/>
              </a:rPr>
              <a:t>  </a:t>
            </a:r>
            <a:br>
              <a:rPr lang="en-US" sz="1800" dirty="0">
                <a:solidFill>
                  <a:srgbClr val="24292E"/>
                </a:solidFill>
                <a:highlight>
                  <a:srgbClr val="F6F8FA"/>
                </a:highlight>
                <a:latin typeface="Consolas"/>
                <a:ea typeface="Consolas"/>
                <a:cs typeface="Consolas"/>
                <a:sym typeface="Consolas"/>
              </a:rPr>
            </a:br>
            <a:r>
              <a:rPr lang="en-US" sz="1800" dirty="0">
                <a:solidFill>
                  <a:srgbClr val="24292E"/>
                </a:solidFill>
                <a:highlight>
                  <a:srgbClr val="F6F8FA"/>
                </a:highlight>
                <a:latin typeface="Consolas"/>
                <a:ea typeface="Consolas"/>
                <a:cs typeface="Consolas"/>
                <a:sym typeface="Consolas"/>
              </a:rPr>
              <a:t>  Selected Reference genomes:</a:t>
            </a:r>
            <a:br>
              <a:rPr lang="en-US" sz="1800" dirty="0">
                <a:solidFill>
                  <a:srgbClr val="24292E"/>
                </a:solidFill>
                <a:highlight>
                  <a:srgbClr val="F6F8FA"/>
                </a:highlight>
                <a:latin typeface="Consolas"/>
                <a:ea typeface="Consolas"/>
                <a:cs typeface="Consolas"/>
                <a:sym typeface="Consolas"/>
              </a:rPr>
            </a:br>
            <a:r>
              <a:rPr lang="en-US" sz="1800" dirty="0">
                <a:solidFill>
                  <a:srgbClr val="24292E"/>
                </a:solidFill>
                <a:highlight>
                  <a:srgbClr val="F6F8FA"/>
                </a:highlight>
                <a:latin typeface="Consolas"/>
                <a:ea typeface="Consolas"/>
                <a:cs typeface="Consolas"/>
                <a:sym typeface="Consolas"/>
              </a:rPr>
              <a:t>            </a:t>
            </a:r>
            <a:r>
              <a:rPr lang="en-US" sz="1800" dirty="0" err="1">
                <a:solidFill>
                  <a:srgbClr val="24292E"/>
                </a:solidFill>
                <a:highlight>
                  <a:srgbClr val="F6F8FA"/>
                </a:highlight>
                <a:latin typeface="Consolas"/>
                <a:ea typeface="Consolas"/>
                <a:cs typeface="Consolas"/>
                <a:sym typeface="Consolas"/>
              </a:rPr>
              <a:t>metacompass_output</a:t>
            </a:r>
            <a:r>
              <a:rPr lang="en-US" sz="1800" dirty="0">
                <a:solidFill>
                  <a:srgbClr val="24292E"/>
                </a:solidFill>
                <a:highlight>
                  <a:srgbClr val="F6F8FA"/>
                </a:highlight>
                <a:latin typeface="Consolas"/>
                <a:ea typeface="Consolas"/>
                <a:cs typeface="Consolas"/>
                <a:sym typeface="Consolas"/>
              </a:rPr>
              <a:t>/</a:t>
            </a:r>
            <a:r>
              <a:rPr lang="en-US" sz="1800" dirty="0" err="1">
                <a:solidFill>
                  <a:srgbClr val="24292E"/>
                </a:solidFill>
                <a:highlight>
                  <a:srgbClr val="F6F8FA"/>
                </a:highlight>
                <a:latin typeface="Consolas"/>
                <a:ea typeface="Consolas"/>
                <a:cs typeface="Consolas"/>
                <a:sym typeface="Consolas"/>
              </a:rPr>
              <a:t>metacompass.recruited.fa</a:t>
            </a:r>
            <a:endParaRPr lang="en-US" sz="1800" dirty="0">
              <a:solidFill>
                <a:srgbClr val="24292E"/>
              </a:solidFill>
              <a:highlight>
                <a:srgbClr val="F6F8FA"/>
              </a:highlight>
              <a:latin typeface="Consolas"/>
              <a:ea typeface="Consolas"/>
              <a:cs typeface="Consolas"/>
              <a:sym typeface="Consolas"/>
            </a:endParaRP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028D92-FE82-8149-8911-6D7E92AA0E6F}"/>
              </a:ext>
            </a:extLst>
          </p:cNvPr>
          <p:cNvSpPr>
            <a:spLocks noGrp="1"/>
          </p:cNvSpPr>
          <p:nvPr>
            <p:ph type="title"/>
          </p:nvPr>
        </p:nvSpPr>
        <p:spPr/>
        <p:txBody>
          <a:bodyPr/>
          <a:lstStyle/>
          <a:p>
            <a:r>
              <a:rPr lang="en-US" dirty="0"/>
              <a:t>Docker details</a:t>
            </a:r>
          </a:p>
        </p:txBody>
      </p:sp>
      <p:sp>
        <p:nvSpPr>
          <p:cNvPr id="3" name="Content Placeholder 2">
            <a:extLst>
              <a:ext uri="{FF2B5EF4-FFF2-40B4-BE49-F238E27FC236}">
                <a16:creationId xmlns:a16="http://schemas.microsoft.com/office/drawing/2014/main" id="{22B03D18-E35F-6546-8B81-59FB33732696}"/>
              </a:ext>
            </a:extLst>
          </p:cNvPr>
          <p:cNvSpPr>
            <a:spLocks noGrp="1"/>
          </p:cNvSpPr>
          <p:nvPr>
            <p:ph idx="1"/>
          </p:nvPr>
        </p:nvSpPr>
        <p:spPr/>
        <p:txBody>
          <a:bodyPr>
            <a:normAutofit fontScale="70000" lnSpcReduction="20000"/>
          </a:bodyPr>
          <a:lstStyle/>
          <a:p>
            <a:r>
              <a:rPr lang="en-US" dirty="0"/>
              <a:t>Where do I save my output?</a:t>
            </a:r>
          </a:p>
          <a:p>
            <a:pPr marL="0" indent="0">
              <a:buNone/>
            </a:pPr>
            <a:br>
              <a:rPr lang="en-US" dirty="0">
                <a:solidFill>
                  <a:srgbClr val="FF0000"/>
                </a:solidFill>
              </a:rPr>
            </a:br>
            <a:r>
              <a:rPr lang="en-US" dirty="0">
                <a:solidFill>
                  <a:srgbClr val="FF0000"/>
                </a:solidFill>
              </a:rPr>
              <a:t>/output</a:t>
            </a:r>
          </a:p>
          <a:p>
            <a:endParaRPr lang="en-US" dirty="0"/>
          </a:p>
          <a:p>
            <a:r>
              <a:rPr lang="en-US" dirty="0"/>
              <a:t>How do I exit the container?</a:t>
            </a:r>
          </a:p>
          <a:p>
            <a:pPr marL="0" indent="0">
              <a:buNone/>
            </a:pPr>
            <a:br>
              <a:rPr lang="en-US" dirty="0"/>
            </a:br>
            <a:r>
              <a:rPr lang="en-US" dirty="0">
                <a:solidFill>
                  <a:srgbClr val="FF0000"/>
                </a:solidFill>
              </a:rPr>
              <a:t>exit</a:t>
            </a:r>
          </a:p>
          <a:p>
            <a:pPr marL="0" indent="0">
              <a:buNone/>
            </a:pPr>
            <a:endParaRPr lang="en-US" dirty="0"/>
          </a:p>
          <a:p>
            <a:r>
              <a:rPr lang="en-US" dirty="0"/>
              <a:t>How do I access my output after exiting the container?</a:t>
            </a:r>
          </a:p>
          <a:p>
            <a:pPr marL="0" indent="0">
              <a:buNone/>
            </a:pPr>
            <a:br>
              <a:rPr lang="en-US" dirty="0">
                <a:solidFill>
                  <a:srgbClr val="FF0000"/>
                </a:solidFill>
              </a:rPr>
            </a:br>
            <a:r>
              <a:rPr lang="en-US" dirty="0">
                <a:solidFill>
                  <a:srgbClr val="FF0000"/>
                </a:solidFill>
              </a:rPr>
              <a:t>cd /home/stamps19/</a:t>
            </a:r>
            <a:r>
              <a:rPr lang="en-US" dirty="0" err="1">
                <a:solidFill>
                  <a:srgbClr val="FF0000"/>
                </a:solidFill>
              </a:rPr>
              <a:t>chiron</a:t>
            </a:r>
            <a:r>
              <a:rPr lang="en-US" dirty="0">
                <a:solidFill>
                  <a:srgbClr val="FF0000"/>
                </a:solidFill>
              </a:rPr>
              <a:t>/</a:t>
            </a:r>
            <a:r>
              <a:rPr lang="en-US" dirty="0" err="1">
                <a:solidFill>
                  <a:srgbClr val="FF0000"/>
                </a:solidFill>
              </a:rPr>
              <a:t>metacompass</a:t>
            </a:r>
            <a:endParaRPr lang="en-US" dirty="0">
              <a:solidFill>
                <a:srgbClr val="FF0000"/>
              </a:solidFill>
            </a:endParaRPr>
          </a:p>
          <a:p>
            <a:pPr marL="0" indent="0">
              <a:buNone/>
            </a:pPr>
            <a:br>
              <a:rPr lang="en-US" dirty="0"/>
            </a:br>
            <a:br>
              <a:rPr lang="en-US" dirty="0"/>
            </a:br>
            <a:endParaRPr lang="en-US" dirty="0"/>
          </a:p>
        </p:txBody>
      </p:sp>
    </p:spTree>
    <p:extLst>
      <p:ext uri="{BB962C8B-B14F-4D97-AF65-F5344CB8AC3E}">
        <p14:creationId xmlns:p14="http://schemas.microsoft.com/office/powerpoint/2010/main" val="341229246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4572000"/>
            <a:ext cx="7058307" cy="1964266"/>
          </a:xfrm>
          <a:prstGeom prst="rect">
            <a:avLst/>
          </a:prstGeom>
          <a:solidFill>
            <a:srgbClr val="5940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8556965-1D1D-5245-A9CC-02665ECD2D0C}"/>
              </a:ext>
            </a:extLst>
          </p:cNvPr>
          <p:cNvSpPr>
            <a:spLocks noGrp="1"/>
          </p:cNvSpPr>
          <p:nvPr>
            <p:ph type="title"/>
          </p:nvPr>
        </p:nvSpPr>
        <p:spPr>
          <a:xfrm>
            <a:off x="524256" y="4767072"/>
            <a:ext cx="6594189" cy="1625210"/>
          </a:xfrm>
        </p:spPr>
        <p:txBody>
          <a:bodyPr>
            <a:normAutofit/>
          </a:bodyPr>
          <a:lstStyle/>
          <a:p>
            <a:pPr algn="r"/>
            <a:r>
              <a:rPr lang="en-US" dirty="0">
                <a:solidFill>
                  <a:srgbClr val="FFFFFF"/>
                </a:solidFill>
              </a:rPr>
              <a:t>Warming up: </a:t>
            </a:r>
            <a:br>
              <a:rPr lang="en-US" dirty="0">
                <a:solidFill>
                  <a:srgbClr val="FFFFFF"/>
                </a:solidFill>
              </a:rPr>
            </a:br>
            <a:r>
              <a:rPr lang="en-US" i="1">
                <a:solidFill>
                  <a:srgbClr val="FFFFFF"/>
                </a:solidFill>
              </a:rPr>
              <a:t>Carsonella</a:t>
            </a:r>
            <a:r>
              <a:rPr lang="en-US" i="1" dirty="0">
                <a:solidFill>
                  <a:srgbClr val="FFFFFF"/>
                </a:solidFill>
              </a:rPr>
              <a:t> </a:t>
            </a:r>
            <a:r>
              <a:rPr lang="en-US" i="1">
                <a:solidFill>
                  <a:srgbClr val="FFFFFF"/>
                </a:solidFill>
              </a:rPr>
              <a:t>ruddii</a:t>
            </a:r>
            <a:endParaRPr lang="en-US" i="1" dirty="0">
              <a:solidFill>
                <a:srgbClr val="FFFFFF"/>
              </a:solidFill>
            </a:endParaRPr>
          </a:p>
        </p:txBody>
      </p:sp>
      <p:pic>
        <p:nvPicPr>
          <p:cNvPr id="8" name="Picture 7" descr="A insect on a wooden table&#10;&#10;Description automatically generated">
            <a:extLst>
              <a:ext uri="{FF2B5EF4-FFF2-40B4-BE49-F238E27FC236}">
                <a16:creationId xmlns:a16="http://schemas.microsoft.com/office/drawing/2014/main" id="{CA30189C-9153-564D-9E34-6D61F77044FB}"/>
              </a:ext>
            </a:extLst>
          </p:cNvPr>
          <p:cNvPicPr>
            <a:picLocks noChangeAspect="1"/>
          </p:cNvPicPr>
          <p:nvPr/>
        </p:nvPicPr>
        <p:blipFill rotWithShape="1">
          <a:blip r:embed="rId2">
            <a:extLst>
              <a:ext uri="{28A0092B-C50C-407E-A947-70E740481C1C}">
                <a14:useLocalDpi xmlns:a14="http://schemas.microsoft.com/office/drawing/2010/main" val="0"/>
              </a:ext>
            </a:extLst>
          </a:blip>
          <a:srcRect t="18836" r="1" b="22972"/>
          <a:stretch/>
        </p:blipFill>
        <p:spPr>
          <a:xfrm>
            <a:off x="327547" y="321733"/>
            <a:ext cx="7058306" cy="4107392"/>
          </a:xfrm>
          <a:prstGeom prst="rect">
            <a:avLst/>
          </a:prstGeom>
        </p:spPr>
      </p:pic>
      <p:sp>
        <p:nvSpPr>
          <p:cNvPr id="19" name="Rectangle 18">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321732"/>
            <a:ext cx="4335613" cy="621453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6057332D-AE96-8F45-AB7A-DB58A44AB04A}"/>
              </a:ext>
            </a:extLst>
          </p:cNvPr>
          <p:cNvSpPr>
            <a:spLocks noGrp="1"/>
          </p:cNvSpPr>
          <p:nvPr>
            <p:ph idx="1"/>
          </p:nvPr>
        </p:nvSpPr>
        <p:spPr>
          <a:xfrm>
            <a:off x="8029319" y="917725"/>
            <a:ext cx="3424739" cy="4852362"/>
          </a:xfrm>
        </p:spPr>
        <p:txBody>
          <a:bodyPr anchor="ctr">
            <a:normAutofit/>
          </a:bodyPr>
          <a:lstStyle/>
          <a:p>
            <a:r>
              <a:rPr lang="en-US" dirty="0">
                <a:solidFill>
                  <a:srgbClr val="FFFFFF"/>
                </a:solidFill>
              </a:rPr>
              <a:t>Obligate endosymbiotic Gamma protobacteria</a:t>
            </a:r>
          </a:p>
          <a:p>
            <a:endParaRPr lang="en-US" dirty="0">
              <a:solidFill>
                <a:srgbClr val="FFFFFF"/>
              </a:solidFill>
            </a:endParaRPr>
          </a:p>
          <a:p>
            <a:r>
              <a:rPr lang="en-US" dirty="0">
                <a:solidFill>
                  <a:srgbClr val="FFFFFF"/>
                </a:solidFill>
              </a:rPr>
              <a:t>Present in all species of phloem sap-feeding insects known as psyllids</a:t>
            </a:r>
          </a:p>
          <a:p>
            <a:pPr marL="0" indent="0">
              <a:buNone/>
            </a:pPr>
            <a:endParaRPr lang="en-US" dirty="0">
              <a:solidFill>
                <a:srgbClr val="FFFFFF"/>
              </a:solidFill>
            </a:endParaRPr>
          </a:p>
        </p:txBody>
      </p:sp>
    </p:spTree>
    <p:extLst>
      <p:ext uri="{BB962C8B-B14F-4D97-AF65-F5344CB8AC3E}">
        <p14:creationId xmlns:p14="http://schemas.microsoft.com/office/powerpoint/2010/main" val="21893910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9CDC8DA-47CE-4DB1-9305-D58656C49483}"/>
              </a:ext>
            </a:extLst>
          </p:cNvPr>
          <p:cNvSpPr>
            <a:spLocks noGrp="1"/>
          </p:cNvSpPr>
          <p:nvPr>
            <p:ph type="title"/>
          </p:nvPr>
        </p:nvSpPr>
        <p:spPr>
          <a:xfrm>
            <a:off x="838200" y="365125"/>
            <a:ext cx="10919346" cy="1325563"/>
          </a:xfrm>
        </p:spPr>
        <p:txBody>
          <a:bodyPr/>
          <a:lstStyle/>
          <a:p>
            <a:r>
              <a:rPr lang="en-US" dirty="0"/>
              <a:t>Example 1: AAAAAAAAAAAA (no unique 3-mer)</a:t>
            </a:r>
          </a:p>
        </p:txBody>
      </p:sp>
      <p:sp>
        <p:nvSpPr>
          <p:cNvPr id="5" name="Content Placeholder 4">
            <a:extLst>
              <a:ext uri="{FF2B5EF4-FFF2-40B4-BE49-F238E27FC236}">
                <a16:creationId xmlns:a16="http://schemas.microsoft.com/office/drawing/2014/main" id="{2E6B6A51-822C-437D-A6EE-E3FA22C626AD}"/>
              </a:ext>
            </a:extLst>
          </p:cNvPr>
          <p:cNvSpPr>
            <a:spLocks noGrp="1"/>
          </p:cNvSpPr>
          <p:nvPr>
            <p:ph idx="1"/>
          </p:nvPr>
        </p:nvSpPr>
        <p:spPr/>
        <p:txBody>
          <a:bodyPr/>
          <a:lstStyle/>
          <a:p>
            <a:r>
              <a:rPr lang="en-US" dirty="0"/>
              <a:t>4bp reads:</a:t>
            </a:r>
          </a:p>
          <a:p>
            <a:pPr lvl="1"/>
            <a:r>
              <a:rPr lang="en-US" dirty="0"/>
              <a:t>(1) AAAA, (2) AAAA, (3) AAAA, (4) AAAA, (5) AAAA, (6) AAAA, (7) AAAA, (8) AAAA, (9) AAAA</a:t>
            </a:r>
          </a:p>
          <a:p>
            <a:r>
              <a:rPr lang="en-US" dirty="0"/>
              <a:t>3-mers:</a:t>
            </a:r>
          </a:p>
          <a:p>
            <a:pPr lvl="1"/>
            <a:r>
              <a:rPr lang="en-US" dirty="0"/>
              <a:t>AAA</a:t>
            </a:r>
          </a:p>
          <a:p>
            <a:r>
              <a:rPr lang="en-US" dirty="0"/>
              <a:t>Overlaps:</a:t>
            </a:r>
          </a:p>
          <a:p>
            <a:pPr lvl="1"/>
            <a:r>
              <a:rPr lang="en-US" dirty="0"/>
              <a:t>(1)-&gt;(2),(1)-&gt;(3),(1)-&gt;(4),(1)-&gt;(5),(1)-&gt;(6),(1)-&gt;(7),(1)-&gt;8,(1)-&gt;(9)</a:t>
            </a:r>
          </a:p>
          <a:p>
            <a:pPr lvl="1"/>
            <a:r>
              <a:rPr lang="en-US" dirty="0"/>
              <a:t>(2)-&gt;(1),(2)-&gt;(3),(2)-&gt;(4),(2)-&gt;(5),(2)-&gt;(6),(2)-&gt;(7),(2)-&gt;8,(2)-&gt;(9)</a:t>
            </a:r>
          </a:p>
          <a:p>
            <a:pPr lvl="1"/>
            <a:r>
              <a:rPr lang="en-US" dirty="0"/>
              <a:t>….</a:t>
            </a:r>
          </a:p>
          <a:p>
            <a:pPr lvl="1"/>
            <a:r>
              <a:rPr lang="en-US" dirty="0"/>
              <a:t>(9)-&gt;(1),(9)-&gt;(2),(9)-&gt;(3),(9)-&gt;(4),(9)-&gt;(5),(9)-&gt;(6),(9)-&gt;(7),(9)-&gt;(8)</a:t>
            </a:r>
          </a:p>
        </p:txBody>
      </p:sp>
    </p:spTree>
    <p:extLst>
      <p:ext uri="{BB962C8B-B14F-4D97-AF65-F5344CB8AC3E}">
        <p14:creationId xmlns:p14="http://schemas.microsoft.com/office/powerpoint/2010/main" val="355484562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Shape 221"/>
          <p:cNvSpPr txBox="1">
            <a:spLocks noGrp="1"/>
          </p:cNvSpPr>
          <p:nvPr>
            <p:ph type="title"/>
          </p:nvPr>
        </p:nvSpPr>
        <p:spPr>
          <a:xfrm>
            <a:off x="391886" y="209323"/>
            <a:ext cx="8229600" cy="1143000"/>
          </a:xfrm>
          <a:prstGeom prst="rect">
            <a:avLst/>
          </a:prstGeom>
          <a:noFill/>
          <a:ln>
            <a:noFill/>
          </a:ln>
        </p:spPr>
        <p:txBody>
          <a:bodyPr vert="horz" lIns="91425" tIns="45700" rIns="91425" bIns="45700" rtlCol="0" anchor="ctr" anchorCtr="0">
            <a:noAutofit/>
          </a:bodyPr>
          <a:lstStyle/>
          <a:p>
            <a:pPr lvl="0">
              <a:buSzPct val="25000"/>
            </a:pPr>
            <a:r>
              <a:rPr lang="en-US" dirty="0"/>
              <a:t>Your turn!</a:t>
            </a:r>
          </a:p>
        </p:txBody>
      </p:sp>
      <p:sp>
        <p:nvSpPr>
          <p:cNvPr id="222" name="Shape 222"/>
          <p:cNvSpPr txBox="1">
            <a:spLocks noGrp="1"/>
          </p:cNvSpPr>
          <p:nvPr>
            <p:ph type="body" idx="1"/>
          </p:nvPr>
        </p:nvSpPr>
        <p:spPr>
          <a:xfrm>
            <a:off x="174171" y="1094014"/>
            <a:ext cx="11691257" cy="4564294"/>
          </a:xfrm>
          <a:prstGeom prst="rect">
            <a:avLst/>
          </a:prstGeom>
          <a:noFill/>
          <a:ln>
            <a:noFill/>
          </a:ln>
        </p:spPr>
        <p:txBody>
          <a:bodyPr vert="horz" lIns="91425" tIns="45700" rIns="91425" bIns="45700" rtlCol="0" anchor="t" anchorCtr="0">
            <a:noAutofit/>
          </a:bodyPr>
          <a:lstStyle/>
          <a:p>
            <a:pPr marL="0" indent="0" eaLnBrk="0" hangingPunct="0">
              <a:buNone/>
            </a:pPr>
            <a:endParaRPr lang="en-US" b="1" dirty="0"/>
          </a:p>
          <a:p>
            <a:pPr eaLnBrk="0" hangingPunct="0"/>
            <a:r>
              <a:rPr lang="en-US" sz="2400" b="1" dirty="0">
                <a:latin typeface="Courier New" panose="02070309020205020404" pitchFamily="49" charset="0"/>
                <a:cs typeface="Courier New" panose="02070309020205020404" pitchFamily="49" charset="0"/>
                <a:hlinkClick r:id="rId3"/>
              </a:rPr>
              <a:t>https://gitlab.com/treangen/stamps2019/README.md#part2</a:t>
            </a:r>
            <a:endParaRPr lang="en-US" sz="2400" b="1" dirty="0">
              <a:latin typeface="Courier New" panose="02070309020205020404" pitchFamily="49" charset="0"/>
              <a:cs typeface="Courier New" panose="02070309020205020404" pitchFamily="49" charset="0"/>
            </a:endParaRPr>
          </a:p>
          <a:p>
            <a:pPr eaLnBrk="0" hangingPunct="0"/>
            <a:endParaRPr lang="en-US" sz="2400" b="1" dirty="0">
              <a:latin typeface="Courier New" panose="02070309020205020404" pitchFamily="49" charset="0"/>
              <a:cs typeface="Courier New" panose="02070309020205020404" pitchFamily="49" charset="0"/>
            </a:endParaRPr>
          </a:p>
          <a:p>
            <a:pPr eaLnBrk="0" hangingPunct="0"/>
            <a:endParaRPr lang="en-US" dirty="0"/>
          </a:p>
          <a:p>
            <a:pPr marL="203200" indent="0">
              <a:buNone/>
            </a:pPr>
            <a:endParaRPr lang="en-US" sz="2400" dirty="0"/>
          </a:p>
        </p:txBody>
      </p:sp>
    </p:spTree>
    <p:extLst>
      <p:ext uri="{BB962C8B-B14F-4D97-AF65-F5344CB8AC3E}">
        <p14:creationId xmlns:p14="http://schemas.microsoft.com/office/powerpoint/2010/main" val="200071882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271848" y="111211"/>
            <a:ext cx="11479427" cy="6924973"/>
          </a:xfrm>
          <a:prstGeom prst="rect">
            <a:avLst/>
          </a:prstGeom>
          <a:noFill/>
        </p:spPr>
        <p:txBody>
          <a:bodyPr wrap="square" rtlCol="0">
            <a:spAutoFit/>
          </a:bodyPr>
          <a:lstStyle/>
          <a:p>
            <a:r>
              <a:rPr lang="en-US" sz="1200" dirty="0">
                <a:solidFill>
                  <a:schemeClr val="bg1">
                    <a:lumMod val="85000"/>
                  </a:schemeClr>
                </a:solidFill>
                <a:latin typeface="Courier" charset="0"/>
                <a:ea typeface="Courier" charset="0"/>
                <a:cs typeface="Courier" charset="0"/>
              </a:rPr>
              <a:t>AGCAGCCCGTAGGCTACCCGGGAATGGGGGTATACCAATATACGATCGACTGACTAGGCTATTTTTAAACGATCGATCGATTAAGGCTATTG----------GCAGCCAGTGGGAAGGGAGG</a:t>
            </a:r>
          </a:p>
          <a:p>
            <a:r>
              <a:rPr lang="en-US" sz="1200" dirty="0">
                <a:solidFill>
                  <a:schemeClr val="bg1">
                    <a:lumMod val="85000"/>
                  </a:schemeClr>
                </a:solidFill>
                <a:latin typeface="Courier" charset="0"/>
                <a:ea typeface="Courier" charset="0"/>
                <a:cs typeface="Courier" charset="0"/>
              </a:rPr>
              <a:t>AGCAGCCCGTAGGCTACCCGGGAATGGGGGTATACCAATATACGATCGACTGACTAGGCTATTTTTAAACGATCGATCGATTAAGGCTATTG----------GCAGCCAGTGGGAAGGGAGG</a:t>
            </a:r>
          </a:p>
          <a:p>
            <a:r>
              <a:rPr lang="en-US" sz="1200" dirty="0">
                <a:solidFill>
                  <a:schemeClr val="bg1">
                    <a:lumMod val="85000"/>
                  </a:schemeClr>
                </a:solidFill>
                <a:latin typeface="Courier" charset="0"/>
                <a:ea typeface="Courier" charset="0"/>
                <a:cs typeface="Courier" charset="0"/>
              </a:rPr>
              <a:t>AGCAGCCCGTAGGCTACCCGGGAATGGGGGTATACCAATATACGATCGACTGACTAGGCTATTTTTAAACGATCGATCGATTAAGGCTATTG----------GCAGCCAGTGGGAAGGGAGG</a:t>
            </a:r>
          </a:p>
          <a:p>
            <a:r>
              <a:rPr lang="en-US" sz="1200" dirty="0">
                <a:solidFill>
                  <a:schemeClr val="bg1">
                    <a:lumMod val="85000"/>
                  </a:schemeClr>
                </a:solidFill>
                <a:latin typeface="Courier" charset="0"/>
                <a:ea typeface="Courier" charset="0"/>
                <a:cs typeface="Courier" charset="0"/>
              </a:rPr>
              <a:t>AGCAGCCCGTAGGCTACCCGGGAATGGGGGTATACCAATATACGATCGACTGACTAGGCTATTTTTAAACGATCGATCGATTAAGGCTATTG----------GCAGCCAGTGGGAAGGGAGG</a:t>
            </a:r>
          </a:p>
          <a:p>
            <a:r>
              <a:rPr lang="en-US" sz="1200" dirty="0">
                <a:solidFill>
                  <a:schemeClr val="bg1">
                    <a:lumMod val="85000"/>
                  </a:schemeClr>
                </a:solidFill>
                <a:latin typeface="Courier" charset="0"/>
                <a:ea typeface="Courier" charset="0"/>
                <a:cs typeface="Courier" charset="0"/>
              </a:rPr>
              <a:t>AGCAGCCCGTAGGCTACCCGGGAATGGGGGTATACCAATATACGATCGACTGACTAGGCTATTTTTAAACGATCGATCGATTAAGGCTATTG----------GCAGCCAGTGGGAAGGGAGG</a:t>
            </a:r>
          </a:p>
          <a:p>
            <a:r>
              <a:rPr lang="en-US" sz="1200" dirty="0">
                <a:solidFill>
                  <a:schemeClr val="bg1">
                    <a:lumMod val="85000"/>
                  </a:schemeClr>
                </a:solidFill>
                <a:latin typeface="Courier" charset="0"/>
                <a:ea typeface="Courier" charset="0"/>
                <a:cs typeface="Courier" charset="0"/>
              </a:rPr>
              <a:t>AGCAGCCCGTAGGCTACCCGGGAATGGGGGTATACCAATATACGATCGACTGACTAGGCTATTTTTAAACGATCGATCGATTAAGGCTATTG----------GCAGCCAGTGGGAAGGGAGG</a:t>
            </a:r>
          </a:p>
          <a:p>
            <a:r>
              <a:rPr lang="en-US" sz="1200" dirty="0">
                <a:solidFill>
                  <a:schemeClr val="bg1">
                    <a:lumMod val="85000"/>
                  </a:schemeClr>
                </a:solidFill>
                <a:latin typeface="Courier" charset="0"/>
                <a:ea typeface="Courier" charset="0"/>
                <a:cs typeface="Courier" charset="0"/>
              </a:rPr>
              <a:t>AGCAGCCCGTAGGCTACCCGGGAATGGGGGTATACCAATATACGATCGACTGACTAGGCTATTTTTAAACGATCGATCGATTAAGGCTATTG----------GCAGCCAGTGGGAAGGGAGG</a:t>
            </a:r>
          </a:p>
          <a:p>
            <a:r>
              <a:rPr lang="en-US" sz="1200" dirty="0">
                <a:solidFill>
                  <a:schemeClr val="bg1">
                    <a:lumMod val="85000"/>
                  </a:schemeClr>
                </a:solidFill>
                <a:latin typeface="Courier" charset="0"/>
                <a:ea typeface="Courier" charset="0"/>
                <a:cs typeface="Courier" charset="0"/>
              </a:rPr>
              <a:t>AGCAGCCCGTAGGCTACCCGGGAATGGGGGTATACCAATATACGATCGACTGACTAGGCTATTTTTAAACGATCGATCGATTAAGGCTATTG----------GCAGCCAGTGGGAAGGGAGG</a:t>
            </a:r>
          </a:p>
          <a:p>
            <a:r>
              <a:rPr lang="en-US" sz="1200" dirty="0">
                <a:solidFill>
                  <a:schemeClr val="bg1">
                    <a:lumMod val="85000"/>
                  </a:schemeClr>
                </a:solidFill>
                <a:latin typeface="Courier" charset="0"/>
                <a:ea typeface="Courier" charset="0"/>
                <a:cs typeface="Courier" charset="0"/>
              </a:rPr>
              <a:t>AGCAGCCCGTAGGCTACCCGGGAATGGGGGTATACCAATATACGATCGACTGACTAGGCTATTTTTAAACGATCGATCGATTAAGGCTATTG----------GCAGCCAGTGGGAAGGGAGG</a:t>
            </a:r>
          </a:p>
          <a:p>
            <a:r>
              <a:rPr lang="en-US" sz="1200" dirty="0">
                <a:solidFill>
                  <a:schemeClr val="bg1">
                    <a:lumMod val="85000"/>
                  </a:schemeClr>
                </a:solidFill>
                <a:latin typeface="Courier" charset="0"/>
                <a:ea typeface="Courier" charset="0"/>
                <a:cs typeface="Courier" charset="0"/>
              </a:rPr>
              <a:t>AGCAGCCCGTAGGCTACCCGGGAATGGGGGTATACCAATATACGATCGACTGACTAGGCTATTTTTAAACGATCGATCGATTAAGGCTATTG----------GCAGCCAGTGGGAAGGGAGG</a:t>
            </a:r>
          </a:p>
          <a:p>
            <a:r>
              <a:rPr lang="en-US" sz="1200" dirty="0">
                <a:solidFill>
                  <a:schemeClr val="bg1">
                    <a:lumMod val="85000"/>
                  </a:schemeClr>
                </a:solidFill>
                <a:latin typeface="Courier" charset="0"/>
                <a:ea typeface="Courier" charset="0"/>
                <a:cs typeface="Courier" charset="0"/>
              </a:rPr>
              <a:t>AGCAGCCCGTAGGCTACCCGGGAATGGGGGTATACCAATATACGATCGACTGACTAGGCTATTTTTAAACGATCGATCGATTAAGGCTATTG----------GCAGCCAGTGGGAAGGGAGG</a:t>
            </a:r>
          </a:p>
          <a:p>
            <a:r>
              <a:rPr lang="en-US" sz="1200" dirty="0">
                <a:solidFill>
                  <a:schemeClr val="bg1">
                    <a:lumMod val="85000"/>
                  </a:schemeClr>
                </a:solidFill>
                <a:latin typeface="Courier" charset="0"/>
                <a:ea typeface="Courier" charset="0"/>
                <a:cs typeface="Courier" charset="0"/>
              </a:rPr>
              <a:t>AGCAGCCCGTAGGCTACCCGGGAATGGGGGTATACCAATATACGATCGACTGACTAGGCTATTTTTAAACGATCGATCGATTAAGGCTATTG----------GCAGCCAGTGGGAAGGGAGG</a:t>
            </a:r>
          </a:p>
          <a:p>
            <a:r>
              <a:rPr lang="en-US" sz="1200" dirty="0">
                <a:solidFill>
                  <a:schemeClr val="bg1">
                    <a:lumMod val="85000"/>
                  </a:schemeClr>
                </a:solidFill>
                <a:latin typeface="Courier" charset="0"/>
                <a:ea typeface="Courier" charset="0"/>
                <a:cs typeface="Courier" charset="0"/>
              </a:rPr>
              <a:t>AGCAGCCCGTAGGCTACCCGGGAATGGGGGTATACCAATATACGATCGACTGACTAGGCTATTTTTAAACGATCGATCGATTAAGGCTATTG----------GCAGCCAGTGGGAAGGGAGG</a:t>
            </a:r>
          </a:p>
          <a:p>
            <a:r>
              <a:rPr lang="en-US" sz="1200" dirty="0">
                <a:solidFill>
                  <a:schemeClr val="bg1">
                    <a:lumMod val="85000"/>
                  </a:schemeClr>
                </a:solidFill>
                <a:latin typeface="Courier" charset="0"/>
                <a:ea typeface="Courier" charset="0"/>
                <a:cs typeface="Courier" charset="0"/>
              </a:rPr>
              <a:t>AGCAGCCCGTAGGCTACCCGGGAATGGGGGTATACCAATATACGATCGACTGACTAGGCTATTTTTAAACGATCGATCGATTAAGGCTATTG----------GCAGCCAGTGGGAAGGGAGG</a:t>
            </a:r>
          </a:p>
          <a:p>
            <a:r>
              <a:rPr lang="en-US" sz="1200" dirty="0">
                <a:solidFill>
                  <a:schemeClr val="bg1">
                    <a:lumMod val="85000"/>
                  </a:schemeClr>
                </a:solidFill>
                <a:latin typeface="Courier" charset="0"/>
                <a:ea typeface="Courier" charset="0"/>
                <a:cs typeface="Courier" charset="0"/>
              </a:rPr>
              <a:t>AGCAGCCCGTAGGCTACCCGGGAATGGGGGTATACCAATATACGATCGACTGACTAGGCTATTTTTAAACGATCGATCGATTAAGGCTATTG----------GCAGCCAGTGGGAAGGGAGG</a:t>
            </a:r>
          </a:p>
          <a:p>
            <a:r>
              <a:rPr lang="en-US" sz="1200" dirty="0">
                <a:solidFill>
                  <a:schemeClr val="bg1">
                    <a:lumMod val="85000"/>
                  </a:schemeClr>
                </a:solidFill>
                <a:latin typeface="Courier" charset="0"/>
                <a:ea typeface="Courier" charset="0"/>
                <a:cs typeface="Courier" charset="0"/>
              </a:rPr>
              <a:t>AGCAGCCCGTAGGCTACCCGGGAATGGGGGTATACCAATATACGATCGACTGACTAGGCTATTTTTAAACGATCGATCGATTAAGGCTATTG----------GCAGCCAGTGGGAAGGGAGG</a:t>
            </a:r>
          </a:p>
          <a:p>
            <a:r>
              <a:rPr lang="en-US" sz="1200" dirty="0">
                <a:solidFill>
                  <a:schemeClr val="bg1">
                    <a:lumMod val="85000"/>
                  </a:schemeClr>
                </a:solidFill>
                <a:latin typeface="Courier" charset="0"/>
                <a:ea typeface="Courier" charset="0"/>
                <a:cs typeface="Courier" charset="0"/>
              </a:rPr>
              <a:t>AGCAGCCCGTAGGCTACCCGGGAATGGGGGTATACCAATATACGATCGACTGACTAGGCTATTTTTAAACGATCGATCGATTAAGGCTATTG----------GCAGCCAGTGGGAAGGGAGG</a:t>
            </a:r>
          </a:p>
          <a:p>
            <a:r>
              <a:rPr lang="en-US" sz="1200" dirty="0">
                <a:solidFill>
                  <a:schemeClr val="bg1">
                    <a:lumMod val="85000"/>
                  </a:schemeClr>
                </a:solidFill>
                <a:latin typeface="Courier" charset="0"/>
                <a:ea typeface="Courier" charset="0"/>
                <a:cs typeface="Courier" charset="0"/>
              </a:rPr>
              <a:t>AGCAGCCCGTAGGCTACCCGGGAATGGGGGTATACCAATATACGATCGACTGACTAGGCTATTTTTAAACGATCGATCGATTAAGGCTATTG----------GCAGCCAGTGGGAAGGGAGG</a:t>
            </a:r>
          </a:p>
          <a:p>
            <a:r>
              <a:rPr lang="en-US" sz="1200" dirty="0">
                <a:solidFill>
                  <a:schemeClr val="bg1">
                    <a:lumMod val="85000"/>
                  </a:schemeClr>
                </a:solidFill>
                <a:latin typeface="Courier" charset="0"/>
                <a:ea typeface="Courier" charset="0"/>
                <a:cs typeface="Courier" charset="0"/>
              </a:rPr>
              <a:t>AGCAGCCCGTAGGCTACCCGGGAATGGGGGTATACCAATATACGATCGACTGACTAGGCTATTTTTAAACGATCGATCGATTAAGGCTATTG----------GCAGCCAGTGGGAAGGGAGG</a:t>
            </a:r>
          </a:p>
          <a:p>
            <a:r>
              <a:rPr lang="en-US" sz="1200" dirty="0">
                <a:solidFill>
                  <a:schemeClr val="bg1">
                    <a:lumMod val="85000"/>
                  </a:schemeClr>
                </a:solidFill>
                <a:latin typeface="Courier" charset="0"/>
                <a:ea typeface="Courier" charset="0"/>
                <a:cs typeface="Courier" charset="0"/>
              </a:rPr>
              <a:t>AGCAGCCCGTAGGCTACCCGGGAATGGGGGTATACCAATATACGATCGACTGACTAGGCTATTTTTAAACGATCGATCGATTAAGGCTATTG----------GCAGCCAGTGGGAAGGGAGG</a:t>
            </a:r>
          </a:p>
          <a:p>
            <a:r>
              <a:rPr lang="en-US" sz="1200" dirty="0">
                <a:solidFill>
                  <a:schemeClr val="bg1">
                    <a:lumMod val="85000"/>
                  </a:schemeClr>
                </a:solidFill>
                <a:latin typeface="Courier" charset="0"/>
                <a:ea typeface="Courier" charset="0"/>
                <a:cs typeface="Courier" charset="0"/>
              </a:rPr>
              <a:t>AGCAGCCCGTAGGCTACCCGGGAATGGGGGTATACCAATATACGATCGACTGACTAGGCTATTTTTAAACGATCGATCGATTAAGGCTATTG----------GCAGCCAGTGGGAAGGGAGG</a:t>
            </a:r>
          </a:p>
          <a:p>
            <a:r>
              <a:rPr lang="en-US" sz="1200" dirty="0">
                <a:solidFill>
                  <a:schemeClr val="bg1">
                    <a:lumMod val="85000"/>
                  </a:schemeClr>
                </a:solidFill>
                <a:latin typeface="Courier" charset="0"/>
                <a:ea typeface="Courier" charset="0"/>
                <a:cs typeface="Courier" charset="0"/>
              </a:rPr>
              <a:t>AGCAGCCCGTAGGCTACCCGGGAATGGGGGTATACCAATATACGATCGACTGACTAGGCTATTTTTAAACGATCGATCGATTAAGGCTATTG----------GCAGCCAGTGGGAAGGGAGG</a:t>
            </a:r>
          </a:p>
          <a:p>
            <a:r>
              <a:rPr lang="en-US" sz="1200" dirty="0">
                <a:solidFill>
                  <a:schemeClr val="bg1">
                    <a:lumMod val="85000"/>
                  </a:schemeClr>
                </a:solidFill>
                <a:latin typeface="Courier" charset="0"/>
                <a:ea typeface="Courier" charset="0"/>
                <a:cs typeface="Courier" charset="0"/>
              </a:rPr>
              <a:t>AGCAGCCCGTAGGCTACCCGGGAATGGGGGTATACCAATATACGATCGACTGACTAGGCTATTTTTAAACGATCGATCGATTAAGGCTATTG----------GCAGCCAGTGGGAAGGGAGG</a:t>
            </a:r>
          </a:p>
          <a:p>
            <a:r>
              <a:rPr lang="en-US" sz="1200" dirty="0">
                <a:solidFill>
                  <a:schemeClr val="bg1">
                    <a:lumMod val="85000"/>
                  </a:schemeClr>
                </a:solidFill>
                <a:latin typeface="Courier" charset="0"/>
                <a:ea typeface="Courier" charset="0"/>
                <a:cs typeface="Courier" charset="0"/>
              </a:rPr>
              <a:t>AGCAGCCCGTAGGCTACCCGGGAATGGGGGTATACCAATATACGATCGACTGACTAGGCTATTTTTAAACGATCGATCGATTAAGGCTATTG----------GCAGCCAGTGGGAAGGGAGG</a:t>
            </a:r>
          </a:p>
          <a:p>
            <a:r>
              <a:rPr lang="en-US" sz="1200" dirty="0">
                <a:solidFill>
                  <a:schemeClr val="bg1">
                    <a:lumMod val="85000"/>
                  </a:schemeClr>
                </a:solidFill>
                <a:latin typeface="Courier" charset="0"/>
                <a:ea typeface="Courier" charset="0"/>
                <a:cs typeface="Courier" charset="0"/>
              </a:rPr>
              <a:t>AGCAGCCCGTAGGCTACCCGGGAATGGGGGTATACCAATATACGATCGACTGACTAGGCTATTTTTAAACGATCGATCGATTAAGGCTATTG----------GCAGCCAGTGGGAAGGGAGG</a:t>
            </a:r>
          </a:p>
          <a:p>
            <a:r>
              <a:rPr lang="en-US" sz="1200" dirty="0">
                <a:solidFill>
                  <a:schemeClr val="bg1">
                    <a:lumMod val="85000"/>
                  </a:schemeClr>
                </a:solidFill>
                <a:latin typeface="Courier" charset="0"/>
                <a:ea typeface="Courier" charset="0"/>
                <a:cs typeface="Courier" charset="0"/>
              </a:rPr>
              <a:t>AGCAGCCCGTAGGCTACCCGGGAATGGGGGTATACCAATATACGATCGACTGACTAGGCTATTTTTAAACGATCGATCGATTAAGGCTATTG----------GCAGCCAGTGGGAAGGGAGG</a:t>
            </a:r>
          </a:p>
          <a:p>
            <a:r>
              <a:rPr lang="en-US" sz="1200" dirty="0">
                <a:solidFill>
                  <a:schemeClr val="bg1">
                    <a:lumMod val="85000"/>
                  </a:schemeClr>
                </a:solidFill>
                <a:latin typeface="Courier" charset="0"/>
                <a:ea typeface="Courier" charset="0"/>
                <a:cs typeface="Courier" charset="0"/>
              </a:rPr>
              <a:t>AGCAGCCCGTAGGCTACCCGGGAATGGGGGTATACCAATATACGATCGACTGACTAGGCTATTTTTAAACGATCGATCGATTAAGGCTATTG----------GCAGCCAGTGGGAAGGGAGG</a:t>
            </a:r>
          </a:p>
          <a:p>
            <a:r>
              <a:rPr lang="en-US" sz="1200" dirty="0">
                <a:solidFill>
                  <a:schemeClr val="bg1">
                    <a:lumMod val="85000"/>
                  </a:schemeClr>
                </a:solidFill>
                <a:latin typeface="Courier" charset="0"/>
                <a:ea typeface="Courier" charset="0"/>
                <a:cs typeface="Courier" charset="0"/>
              </a:rPr>
              <a:t>AGCAGCCCGTAGGCTACCCGGGAATGGGGGTATACCAATATACGATCGACTGACTAGGCTATTTTTAAACGATCGATCGATTAAGGCTATTG----------GCAGCCAGTGGGAAGGGAGG</a:t>
            </a:r>
          </a:p>
          <a:p>
            <a:r>
              <a:rPr lang="en-US" sz="1200" dirty="0">
                <a:solidFill>
                  <a:schemeClr val="bg1">
                    <a:lumMod val="85000"/>
                  </a:schemeClr>
                </a:solidFill>
                <a:latin typeface="Courier" charset="0"/>
                <a:ea typeface="Courier" charset="0"/>
                <a:cs typeface="Courier" charset="0"/>
              </a:rPr>
              <a:t>AGCAGCCCGTAGGCTACCCGGGAATGGGGGTATACCAATATACGATCGACTGACTAGGCTATTTTTAAACGATCGATCGATTAAGGCTATTG----------GCAGCCAGTGGGAAGGGAGG</a:t>
            </a:r>
          </a:p>
          <a:p>
            <a:r>
              <a:rPr lang="en-US" sz="1200" dirty="0">
                <a:solidFill>
                  <a:schemeClr val="bg1">
                    <a:lumMod val="85000"/>
                  </a:schemeClr>
                </a:solidFill>
                <a:latin typeface="Courier" charset="0"/>
                <a:ea typeface="Courier" charset="0"/>
                <a:cs typeface="Courier" charset="0"/>
              </a:rPr>
              <a:t>AGCAGCCCGTAGGCTACCCGGGAATGGGGGTATACCAATATACGATCGACTGACTAGGCTATTTTTAAACGATCGATCGATTAAGGCTATTG----------GCAGCCAGTGGGAAGGGAGG</a:t>
            </a:r>
          </a:p>
          <a:p>
            <a:r>
              <a:rPr lang="en-US" sz="1200" dirty="0">
                <a:solidFill>
                  <a:schemeClr val="bg1">
                    <a:lumMod val="85000"/>
                  </a:schemeClr>
                </a:solidFill>
                <a:latin typeface="Courier" charset="0"/>
                <a:ea typeface="Courier" charset="0"/>
                <a:cs typeface="Courier" charset="0"/>
              </a:rPr>
              <a:t>AGCAGCCCGTAGGCTACCCGGGAATGGGGGTATACCAATATACGATCGACTGACTAGGCTATTTTTAAACGATCGATCGATTAAGGCTATTG----------GCAGCCAGTGGGAAGGGAGG</a:t>
            </a:r>
          </a:p>
          <a:p>
            <a:r>
              <a:rPr lang="en-US" sz="1200" dirty="0">
                <a:solidFill>
                  <a:schemeClr val="bg1">
                    <a:lumMod val="85000"/>
                  </a:schemeClr>
                </a:solidFill>
                <a:latin typeface="Courier" charset="0"/>
                <a:ea typeface="Courier" charset="0"/>
                <a:cs typeface="Courier" charset="0"/>
              </a:rPr>
              <a:t>AGCAGCCCGTAGGCTACCCGGGAATGGGGGTATACCAATATACGATCGACTGACTAGGCTATTTTTAAACGATCGATCGATTAAGGCTATTG----------GCAGCCAGTGGGAAGGGAGG</a:t>
            </a:r>
          </a:p>
          <a:p>
            <a:r>
              <a:rPr lang="en-US" sz="1200" dirty="0">
                <a:solidFill>
                  <a:schemeClr val="bg1">
                    <a:lumMod val="85000"/>
                  </a:schemeClr>
                </a:solidFill>
                <a:latin typeface="Courier" charset="0"/>
                <a:ea typeface="Courier" charset="0"/>
                <a:cs typeface="Courier" charset="0"/>
              </a:rPr>
              <a:t>AGCAGCCCGTAGGCTACCCGGGAATGGGGGTATACCAATATACGATCGACTGACTAGGCTATTTTTAAACGATCGATCGATTAAGGCTATTG----------GCAGCCAGTGGGAAGGGAGG</a:t>
            </a:r>
          </a:p>
          <a:p>
            <a:r>
              <a:rPr lang="en-US" sz="1200" dirty="0">
                <a:solidFill>
                  <a:schemeClr val="bg1">
                    <a:lumMod val="85000"/>
                  </a:schemeClr>
                </a:solidFill>
                <a:latin typeface="Courier" charset="0"/>
                <a:ea typeface="Courier" charset="0"/>
                <a:cs typeface="Courier" charset="0"/>
              </a:rPr>
              <a:t>AGCAGCCCGTAGGCTACCCGGGAATGGGGGTATACCAATATACGATCGACTGACTAGGCTATTTTTAAACGATCGATCGATTAAGGCTATTG----------GCAGCCAGTGGGAAGGGAGG</a:t>
            </a:r>
          </a:p>
          <a:p>
            <a:r>
              <a:rPr lang="en-US" sz="1200" dirty="0">
                <a:solidFill>
                  <a:schemeClr val="bg1">
                    <a:lumMod val="85000"/>
                  </a:schemeClr>
                </a:solidFill>
                <a:latin typeface="Courier" charset="0"/>
                <a:ea typeface="Courier" charset="0"/>
                <a:cs typeface="Courier" charset="0"/>
              </a:rPr>
              <a:t>AGCAGCCCGTAGGCTACCCGGGAATGGGGGTATACCAATATACGATCGACTGACTAGGCTATTTTTAAACGATCGATCGATTAAGGCTATTG----------GCAGCCAGTGGGAAGGGAGG</a:t>
            </a:r>
          </a:p>
          <a:p>
            <a:r>
              <a:rPr lang="en-US" sz="1200" dirty="0">
                <a:solidFill>
                  <a:schemeClr val="bg1">
                    <a:lumMod val="85000"/>
                  </a:schemeClr>
                </a:solidFill>
                <a:latin typeface="Courier" charset="0"/>
                <a:ea typeface="Courier" charset="0"/>
                <a:cs typeface="Courier" charset="0"/>
              </a:rPr>
              <a:t>AGCAGCCCGTAGGCTACCCGGGAATGGGGGTATACCAATATACGATCGACTGACTAGGCTATTTTTAAACGATCGATCGATTAAGGCTATTGCCCGGTGGGCGCAGCCAGTGGGAAGGGAGG</a:t>
            </a:r>
          </a:p>
          <a:p>
            <a:endParaRPr lang="en-US" sz="1200" dirty="0">
              <a:solidFill>
                <a:schemeClr val="bg1">
                  <a:lumMod val="85000"/>
                </a:schemeClr>
              </a:solidFill>
              <a:latin typeface="Courier" charset="0"/>
              <a:ea typeface="Courier" charset="0"/>
              <a:cs typeface="Courier" charset="0"/>
            </a:endParaRPr>
          </a:p>
        </p:txBody>
      </p:sp>
      <p:sp>
        <p:nvSpPr>
          <p:cNvPr id="4" name="Title 3"/>
          <p:cNvSpPr>
            <a:spLocks noGrp="1"/>
          </p:cNvSpPr>
          <p:nvPr>
            <p:ph type="title"/>
          </p:nvPr>
        </p:nvSpPr>
        <p:spPr>
          <a:xfrm>
            <a:off x="655320" y="2631125"/>
            <a:ext cx="8098536" cy="2397443"/>
          </a:xfrm>
        </p:spPr>
        <p:txBody>
          <a:bodyPr vert="horz" lIns="91440" tIns="45720" rIns="91440" bIns="45720" rtlCol="0" anchor="t">
            <a:normAutofit/>
          </a:bodyPr>
          <a:lstStyle/>
          <a:p>
            <a:r>
              <a:rPr lang="en-US" sz="7200" dirty="0"/>
              <a:t>Strain-level analyses</a:t>
            </a:r>
            <a:endParaRPr lang="en-US" sz="7200" b="1" dirty="0"/>
          </a:p>
        </p:txBody>
      </p:sp>
      <p:sp>
        <p:nvSpPr>
          <p:cNvPr id="5" name="Text Placeholder 4"/>
          <p:cNvSpPr>
            <a:spLocks noGrp="1"/>
          </p:cNvSpPr>
          <p:nvPr>
            <p:ph type="body" idx="1"/>
          </p:nvPr>
        </p:nvSpPr>
        <p:spPr>
          <a:xfrm>
            <a:off x="655320" y="487681"/>
            <a:ext cx="4983480" cy="1499975"/>
          </a:xfrm>
        </p:spPr>
        <p:txBody>
          <a:bodyPr vert="horz" lIns="91440" tIns="45720" rIns="91440" bIns="45720" rtlCol="0" anchor="b">
            <a:normAutofit/>
          </a:bodyPr>
          <a:lstStyle/>
          <a:p>
            <a:r>
              <a:rPr lang="en-US" b="1" dirty="0">
                <a:solidFill>
                  <a:schemeClr val="tx1"/>
                </a:solidFill>
              </a:rPr>
              <a:t>Part II</a:t>
            </a:r>
          </a:p>
        </p:txBody>
      </p:sp>
      <p:sp>
        <p:nvSpPr>
          <p:cNvPr id="6" name="Slide Number Placeholder 5"/>
          <p:cNvSpPr>
            <a:spLocks noGrp="1"/>
          </p:cNvSpPr>
          <p:nvPr>
            <p:ph type="sldNum" sz="quarter" idx="12"/>
          </p:nvPr>
        </p:nvSpPr>
        <p:spPr/>
        <p:txBody>
          <a:bodyPr/>
          <a:lstStyle/>
          <a:p>
            <a:fld id="{C2ED1A69-EEC3-714E-BE04-EB2F756A31B9}" type="slidenum">
              <a:rPr lang="en-US" smtClean="0"/>
              <a:t>111</a:t>
            </a:fld>
            <a:endParaRPr lang="en-US"/>
          </a:p>
        </p:txBody>
      </p:sp>
    </p:spTree>
    <p:extLst>
      <p:ext uri="{BB962C8B-B14F-4D97-AF65-F5344CB8AC3E}">
        <p14:creationId xmlns:p14="http://schemas.microsoft.com/office/powerpoint/2010/main" val="174526333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Content Placeholder 7"/>
          <p:cNvPicPr>
            <a:picLocks noChangeAspect="1"/>
          </p:cNvPicPr>
          <p:nvPr/>
        </p:nvPicPr>
        <p:blipFill rotWithShape="1">
          <a:blip r:embed="rId3">
            <a:extLst>
              <a:ext uri="{28A0092B-C50C-407E-A947-70E740481C1C}">
                <a14:useLocalDpi xmlns:a14="http://schemas.microsoft.com/office/drawing/2010/main" val="0"/>
              </a:ext>
            </a:extLst>
          </a:blip>
          <a:srcRect l="19075" t="6642" r="14568" b="24202"/>
          <a:stretch/>
        </p:blipFill>
        <p:spPr>
          <a:xfrm>
            <a:off x="3220995" y="835775"/>
            <a:ext cx="6685005" cy="4374292"/>
          </a:xfrm>
          <a:prstGeom prst="rect">
            <a:avLst/>
          </a:prstGeom>
        </p:spPr>
      </p:pic>
      <p:pic>
        <p:nvPicPr>
          <p:cNvPr id="23" name="Picture 22"/>
          <p:cNvPicPr>
            <a:picLocks noChangeAspect="1"/>
          </p:cNvPicPr>
          <p:nvPr/>
        </p:nvPicPr>
        <p:blipFill rotWithShape="1">
          <a:blip r:embed="rId4">
            <a:extLst>
              <a:ext uri="{28A0092B-C50C-407E-A947-70E740481C1C}">
                <a14:useLocalDpi xmlns:a14="http://schemas.microsoft.com/office/drawing/2010/main" val="0"/>
              </a:ext>
            </a:extLst>
          </a:blip>
          <a:srcRect r="48678"/>
          <a:stretch/>
        </p:blipFill>
        <p:spPr>
          <a:xfrm>
            <a:off x="7670588" y="764748"/>
            <a:ext cx="2170191" cy="4497859"/>
          </a:xfrm>
          <a:prstGeom prst="rect">
            <a:avLst/>
          </a:prstGeom>
        </p:spPr>
      </p:pic>
      <p:pic>
        <p:nvPicPr>
          <p:cNvPr id="5" name="Content Placeholder 4"/>
          <p:cNvPicPr>
            <a:picLocks noGrp="1" noChangeAspect="1"/>
          </p:cNvPicPr>
          <p:nvPr>
            <p:ph idx="1"/>
          </p:nvPr>
        </p:nvPicPr>
        <p:blipFill rotWithShape="1">
          <a:blip r:embed="rId5">
            <a:extLst>
              <a:ext uri="{28A0092B-C50C-407E-A947-70E740481C1C}">
                <a14:useLocalDpi xmlns:a14="http://schemas.microsoft.com/office/drawing/2010/main" val="0"/>
              </a:ext>
            </a:extLst>
          </a:blip>
          <a:srcRect t="13030"/>
          <a:stretch/>
        </p:blipFill>
        <p:spPr>
          <a:xfrm>
            <a:off x="680459" y="494270"/>
            <a:ext cx="9808368" cy="5686896"/>
          </a:xfrm>
        </p:spPr>
      </p:pic>
      <p:sp>
        <p:nvSpPr>
          <p:cNvPr id="2" name="Slide Number Placeholder 1"/>
          <p:cNvSpPr>
            <a:spLocks noGrp="1"/>
          </p:cNvSpPr>
          <p:nvPr>
            <p:ph type="sldNum" sz="quarter" idx="12"/>
          </p:nvPr>
        </p:nvSpPr>
        <p:spPr>
          <a:xfrm>
            <a:off x="8610600" y="6356349"/>
            <a:ext cx="2743200" cy="365125"/>
          </a:xfrm>
        </p:spPr>
        <p:txBody>
          <a:bodyPr/>
          <a:lstStyle/>
          <a:p>
            <a:fld id="{86CB4B4D-7CA3-9044-876B-883B54F8677D}" type="slidenum">
              <a:rPr lang="uk-UA" smtClean="0"/>
              <a:t>112</a:t>
            </a:fld>
            <a:endParaRPr lang="uk-UA"/>
          </a:p>
        </p:txBody>
      </p:sp>
      <p:sp>
        <p:nvSpPr>
          <p:cNvPr id="6" name="TextBox 5"/>
          <p:cNvSpPr txBox="1"/>
          <p:nvPr/>
        </p:nvSpPr>
        <p:spPr>
          <a:xfrm>
            <a:off x="6600454" y="6477669"/>
            <a:ext cx="3640420" cy="307777"/>
          </a:xfrm>
          <a:prstGeom prst="rect">
            <a:avLst/>
          </a:prstGeom>
          <a:noFill/>
        </p:spPr>
        <p:txBody>
          <a:bodyPr wrap="none" rtlCol="0">
            <a:spAutoFit/>
          </a:bodyPr>
          <a:lstStyle/>
          <a:p>
            <a:r>
              <a:rPr lang="en-US" sz="1400" dirty="0"/>
              <a:t>https://</a:t>
            </a:r>
            <a:r>
              <a:rPr lang="en-US" sz="1400" dirty="0" err="1"/>
              <a:t>en.wikipedia.org</a:t>
            </a:r>
            <a:r>
              <a:rPr lang="en-US" sz="1400" dirty="0"/>
              <a:t>/wiki/</a:t>
            </a:r>
            <a:r>
              <a:rPr lang="en-US" sz="1400" dirty="0" err="1"/>
              <a:t>DNA_sequencing</a:t>
            </a:r>
            <a:endParaRPr lang="en-US" sz="1400" dirty="0"/>
          </a:p>
        </p:txBody>
      </p:sp>
      <p:sp>
        <p:nvSpPr>
          <p:cNvPr id="12" name="TextBox 11"/>
          <p:cNvSpPr txBox="1"/>
          <p:nvPr/>
        </p:nvSpPr>
        <p:spPr>
          <a:xfrm>
            <a:off x="10103193" y="3615963"/>
            <a:ext cx="655949" cy="369332"/>
          </a:xfrm>
          <a:prstGeom prst="rect">
            <a:avLst/>
          </a:prstGeom>
          <a:noFill/>
        </p:spPr>
        <p:txBody>
          <a:bodyPr wrap="none" rtlCol="0">
            <a:spAutoFit/>
          </a:bodyPr>
          <a:lstStyle/>
          <a:p>
            <a:r>
              <a:rPr lang="en-US" dirty="0"/>
              <a:t>100K</a:t>
            </a:r>
          </a:p>
        </p:txBody>
      </p:sp>
      <p:sp>
        <p:nvSpPr>
          <p:cNvPr id="30" name="TextBox 29"/>
          <p:cNvSpPr txBox="1"/>
          <p:nvPr/>
        </p:nvSpPr>
        <p:spPr>
          <a:xfrm>
            <a:off x="9982200" y="1264509"/>
            <a:ext cx="990600" cy="646331"/>
          </a:xfrm>
          <a:prstGeom prst="rect">
            <a:avLst/>
          </a:prstGeom>
          <a:noFill/>
        </p:spPr>
        <p:txBody>
          <a:bodyPr wrap="square" rtlCol="0">
            <a:spAutoFit/>
          </a:bodyPr>
          <a:lstStyle/>
          <a:p>
            <a:r>
              <a:rPr lang="en-US" dirty="0"/>
              <a:t>100M	</a:t>
            </a:r>
          </a:p>
        </p:txBody>
      </p:sp>
      <p:sp>
        <p:nvSpPr>
          <p:cNvPr id="31" name="TextBox 30"/>
          <p:cNvSpPr txBox="1"/>
          <p:nvPr/>
        </p:nvSpPr>
        <p:spPr>
          <a:xfrm>
            <a:off x="10096500" y="2086023"/>
            <a:ext cx="761999" cy="369332"/>
          </a:xfrm>
          <a:prstGeom prst="rect">
            <a:avLst/>
          </a:prstGeom>
          <a:noFill/>
        </p:spPr>
        <p:txBody>
          <a:bodyPr wrap="square" rtlCol="0">
            <a:spAutoFit/>
          </a:bodyPr>
          <a:lstStyle/>
          <a:p>
            <a:r>
              <a:rPr lang="en-US"/>
              <a:t>10M</a:t>
            </a:r>
            <a:endParaRPr lang="en-US" dirty="0"/>
          </a:p>
        </p:txBody>
      </p:sp>
      <p:sp>
        <p:nvSpPr>
          <p:cNvPr id="32" name="TextBox 31"/>
          <p:cNvSpPr txBox="1"/>
          <p:nvPr/>
        </p:nvSpPr>
        <p:spPr>
          <a:xfrm>
            <a:off x="10203078" y="2856723"/>
            <a:ext cx="761999" cy="369332"/>
          </a:xfrm>
          <a:prstGeom prst="rect">
            <a:avLst/>
          </a:prstGeom>
          <a:noFill/>
        </p:spPr>
        <p:txBody>
          <a:bodyPr wrap="square" rtlCol="0">
            <a:spAutoFit/>
          </a:bodyPr>
          <a:lstStyle/>
          <a:p>
            <a:r>
              <a:rPr lang="en-US" dirty="0"/>
              <a:t>1M</a:t>
            </a:r>
          </a:p>
        </p:txBody>
      </p:sp>
      <p:sp>
        <p:nvSpPr>
          <p:cNvPr id="33" name="TextBox 32"/>
          <p:cNvSpPr txBox="1"/>
          <p:nvPr/>
        </p:nvSpPr>
        <p:spPr>
          <a:xfrm>
            <a:off x="10203078" y="4386663"/>
            <a:ext cx="538930" cy="369332"/>
          </a:xfrm>
          <a:prstGeom prst="rect">
            <a:avLst/>
          </a:prstGeom>
          <a:noFill/>
        </p:spPr>
        <p:txBody>
          <a:bodyPr wrap="none" rtlCol="0">
            <a:spAutoFit/>
          </a:bodyPr>
          <a:lstStyle/>
          <a:p>
            <a:r>
              <a:rPr lang="en-US" dirty="0"/>
              <a:t>10K</a:t>
            </a:r>
          </a:p>
        </p:txBody>
      </p:sp>
      <p:sp>
        <p:nvSpPr>
          <p:cNvPr id="13" name="TextBox 12"/>
          <p:cNvSpPr txBox="1"/>
          <p:nvPr/>
        </p:nvSpPr>
        <p:spPr>
          <a:xfrm rot="16200000">
            <a:off x="-2100496" y="2642456"/>
            <a:ext cx="5931247" cy="646331"/>
          </a:xfrm>
          <a:prstGeom prst="rect">
            <a:avLst/>
          </a:prstGeom>
          <a:noFill/>
        </p:spPr>
        <p:txBody>
          <a:bodyPr wrap="square" rtlCol="0">
            <a:spAutoFit/>
          </a:bodyPr>
          <a:lstStyle/>
          <a:p>
            <a:pPr algn="ctr"/>
            <a:r>
              <a:rPr lang="en-US" dirty="0"/>
              <a:t>Cost to sequence human genome </a:t>
            </a:r>
          </a:p>
          <a:p>
            <a:pPr algn="ctr"/>
            <a:r>
              <a:rPr lang="en-US" dirty="0"/>
              <a:t>(USD) -- log scale</a:t>
            </a:r>
          </a:p>
        </p:txBody>
      </p:sp>
      <p:sp>
        <p:nvSpPr>
          <p:cNvPr id="35" name="TextBox 34"/>
          <p:cNvSpPr txBox="1"/>
          <p:nvPr/>
        </p:nvSpPr>
        <p:spPr>
          <a:xfrm rot="5400000">
            <a:off x="8936005" y="2672057"/>
            <a:ext cx="4040659" cy="369332"/>
          </a:xfrm>
          <a:prstGeom prst="rect">
            <a:avLst/>
          </a:prstGeom>
          <a:noFill/>
        </p:spPr>
        <p:txBody>
          <a:bodyPr wrap="square" rtlCol="0">
            <a:spAutoFit/>
          </a:bodyPr>
          <a:lstStyle/>
          <a:p>
            <a:r>
              <a:rPr lang="en-US" dirty="0"/>
              <a:t># of sequences in databases -- log scale</a:t>
            </a:r>
          </a:p>
        </p:txBody>
      </p:sp>
      <p:cxnSp>
        <p:nvCxnSpPr>
          <p:cNvPr id="16" name="Straight Connector 15"/>
          <p:cNvCxnSpPr/>
          <p:nvPr/>
        </p:nvCxnSpPr>
        <p:spPr>
          <a:xfrm flipV="1">
            <a:off x="9576486" y="395416"/>
            <a:ext cx="329514" cy="869093"/>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8610600" y="111025"/>
            <a:ext cx="3201298" cy="369332"/>
          </a:xfrm>
          <a:prstGeom prst="rect">
            <a:avLst/>
          </a:prstGeom>
          <a:noFill/>
        </p:spPr>
        <p:txBody>
          <a:bodyPr wrap="square" rtlCol="0">
            <a:spAutoFit/>
          </a:bodyPr>
          <a:lstStyle/>
          <a:p>
            <a:r>
              <a:rPr lang="en-US" dirty="0"/>
              <a:t>Metagenomic haystack</a:t>
            </a:r>
          </a:p>
        </p:txBody>
      </p:sp>
      <p:sp>
        <p:nvSpPr>
          <p:cNvPr id="46" name="TextBox 45"/>
          <p:cNvSpPr txBox="1"/>
          <p:nvPr/>
        </p:nvSpPr>
        <p:spPr>
          <a:xfrm>
            <a:off x="10230981" y="700044"/>
            <a:ext cx="990600" cy="646331"/>
          </a:xfrm>
          <a:prstGeom prst="rect">
            <a:avLst/>
          </a:prstGeom>
          <a:noFill/>
        </p:spPr>
        <p:txBody>
          <a:bodyPr wrap="square" rtlCol="0">
            <a:spAutoFit/>
          </a:bodyPr>
          <a:lstStyle/>
          <a:p>
            <a:r>
              <a:rPr lang="en-US"/>
              <a:t>1B</a:t>
            </a:r>
            <a:r>
              <a:rPr lang="en-US" dirty="0"/>
              <a:t>	</a:t>
            </a:r>
          </a:p>
        </p:txBody>
      </p:sp>
      <p:sp>
        <p:nvSpPr>
          <p:cNvPr id="24" name="TextBox 23"/>
          <p:cNvSpPr txBox="1"/>
          <p:nvPr/>
        </p:nvSpPr>
        <p:spPr>
          <a:xfrm>
            <a:off x="5501589" y="6067527"/>
            <a:ext cx="2026508" cy="369332"/>
          </a:xfrm>
          <a:prstGeom prst="rect">
            <a:avLst/>
          </a:prstGeom>
          <a:noFill/>
        </p:spPr>
        <p:txBody>
          <a:bodyPr wrap="square" rtlCol="0">
            <a:spAutoFit/>
          </a:bodyPr>
          <a:lstStyle/>
          <a:p>
            <a:r>
              <a:rPr lang="en-US"/>
              <a:t>Year</a:t>
            </a:r>
          </a:p>
        </p:txBody>
      </p:sp>
    </p:spTree>
    <p:extLst>
      <p:ext uri="{BB962C8B-B14F-4D97-AF65-F5344CB8AC3E}">
        <p14:creationId xmlns:p14="http://schemas.microsoft.com/office/powerpoint/2010/main" val="130745343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1981200" y="209550"/>
            <a:ext cx="8458200" cy="742901"/>
          </a:xfrm>
        </p:spPr>
        <p:txBody>
          <a:bodyPr/>
          <a:lstStyle/>
          <a:p>
            <a:r>
              <a:rPr lang="en-US" sz="3600" dirty="0"/>
              <a:t>Documents of evolutionary history</a:t>
            </a:r>
          </a:p>
        </p:txBody>
      </p:sp>
      <p:sp>
        <p:nvSpPr>
          <p:cNvPr id="9" name="8 Marcador de contenido"/>
          <p:cNvSpPr>
            <a:spLocks noGrp="1"/>
          </p:cNvSpPr>
          <p:nvPr>
            <p:ph sz="half" idx="1"/>
          </p:nvPr>
        </p:nvSpPr>
        <p:spPr>
          <a:xfrm>
            <a:off x="420130" y="1752601"/>
            <a:ext cx="5599670" cy="4525963"/>
          </a:xfrm>
        </p:spPr>
        <p:txBody>
          <a:bodyPr>
            <a:normAutofit/>
          </a:bodyPr>
          <a:lstStyle/>
          <a:p>
            <a:r>
              <a:rPr lang="en-US" dirty="0">
                <a:solidFill>
                  <a:schemeClr val="tx1"/>
                </a:solidFill>
              </a:rPr>
              <a:t>The </a:t>
            </a:r>
            <a:r>
              <a:rPr lang="en-US" b="1" dirty="0">
                <a:solidFill>
                  <a:schemeClr val="tx1"/>
                </a:solidFill>
              </a:rPr>
              <a:t>genome</a:t>
            </a:r>
            <a:r>
              <a:rPr lang="en-US" dirty="0">
                <a:solidFill>
                  <a:schemeClr val="tx1"/>
                </a:solidFill>
              </a:rPr>
              <a:t> of an organism contains its hereditary information and is encoded in its DNA.</a:t>
            </a:r>
          </a:p>
          <a:p>
            <a:endParaRPr lang="en-US" dirty="0"/>
          </a:p>
          <a:p>
            <a:r>
              <a:rPr lang="en-US" dirty="0">
                <a:solidFill>
                  <a:schemeClr val="tx1"/>
                </a:solidFill>
              </a:rPr>
              <a:t>My research has focused on tracking evolution, one nucleotide at a time.</a:t>
            </a:r>
          </a:p>
          <a:p>
            <a:endParaRPr lang="en-US" dirty="0"/>
          </a:p>
          <a:p>
            <a:r>
              <a:rPr lang="en-US" dirty="0"/>
              <a:t>How?</a:t>
            </a:r>
            <a:endParaRPr lang="en-US" dirty="0">
              <a:solidFill>
                <a:schemeClr val="tx1"/>
              </a:solidFill>
            </a:endParaRPr>
          </a:p>
          <a:p>
            <a:endParaRPr lang="en-US" dirty="0">
              <a:solidFill>
                <a:schemeClr val="tx1"/>
              </a:solidFill>
            </a:endParaRPr>
          </a:p>
          <a:p>
            <a:endParaRPr lang="en-US" dirty="0">
              <a:solidFill>
                <a:schemeClr val="tx1"/>
              </a:solidFill>
            </a:endParaRPr>
          </a:p>
          <a:p>
            <a:endParaRPr lang="en-US" dirty="0">
              <a:solidFill>
                <a:schemeClr val="tx1"/>
              </a:solidFill>
            </a:endParaRPr>
          </a:p>
          <a:p>
            <a:endParaRPr lang="en-US" dirty="0">
              <a:solidFill>
                <a:schemeClr val="tx1"/>
              </a:solidFill>
            </a:endParaRPr>
          </a:p>
          <a:p>
            <a:endParaRPr lang="en-US" dirty="0">
              <a:solidFill>
                <a:schemeClr val="tx1"/>
              </a:solidFill>
            </a:endParaRPr>
          </a:p>
          <a:p>
            <a:pPr>
              <a:buNone/>
            </a:pPr>
            <a:endParaRPr lang="en-US" dirty="0">
              <a:solidFill>
                <a:schemeClr val="tx1"/>
              </a:solidFill>
            </a:endParaRPr>
          </a:p>
        </p:txBody>
      </p:sp>
      <p:pic>
        <p:nvPicPr>
          <p:cNvPr id="5" name="4 Marcador de contenido" descr="dna2.gif"/>
          <p:cNvPicPr>
            <a:picLocks noGrp="1" noChangeAspect="1"/>
          </p:cNvPicPr>
          <p:nvPr>
            <p:ph sz="half" idx="2"/>
          </p:nvPr>
        </p:nvPicPr>
        <p:blipFill>
          <a:blip r:embed="rId2"/>
          <a:stretch>
            <a:fillRect/>
          </a:stretch>
        </p:blipFill>
        <p:spPr>
          <a:xfrm>
            <a:off x="6491766" y="792538"/>
            <a:ext cx="4270969" cy="4929247"/>
          </a:xfrm>
        </p:spPr>
      </p:pic>
      <p:sp>
        <p:nvSpPr>
          <p:cNvPr id="3" name="Rectangle 2"/>
          <p:cNvSpPr/>
          <p:nvPr/>
        </p:nvSpPr>
        <p:spPr>
          <a:xfrm>
            <a:off x="6355492" y="5981607"/>
            <a:ext cx="5836508" cy="646331"/>
          </a:xfrm>
          <a:prstGeom prst="rect">
            <a:avLst/>
          </a:prstGeom>
        </p:spPr>
        <p:txBody>
          <a:bodyPr wrap="square">
            <a:spAutoFit/>
          </a:bodyPr>
          <a:lstStyle/>
          <a:p>
            <a:r>
              <a:rPr lang="en-US" dirty="0" err="1"/>
              <a:t>Zuckerandl</a:t>
            </a:r>
            <a:r>
              <a:rPr lang="en-US" dirty="0"/>
              <a:t> and Pauling, “Documents of Evolutionary History” 1965.</a:t>
            </a:r>
          </a:p>
        </p:txBody>
      </p:sp>
      <p:sp>
        <p:nvSpPr>
          <p:cNvPr id="4" name="Slide Number Placeholder 3"/>
          <p:cNvSpPr>
            <a:spLocks noGrp="1"/>
          </p:cNvSpPr>
          <p:nvPr>
            <p:ph type="sldNum" sz="quarter" idx="12"/>
          </p:nvPr>
        </p:nvSpPr>
        <p:spPr/>
        <p:txBody>
          <a:bodyPr/>
          <a:lstStyle/>
          <a:p>
            <a:fld id="{C2ED1A69-EEC3-714E-BE04-EB2F756A31B9}" type="slidenum">
              <a:rPr lang="en-US" smtClean="0"/>
              <a:t>113</a:t>
            </a:fld>
            <a:endParaRPr lang="en-US"/>
          </a:p>
        </p:txBody>
      </p:sp>
    </p:spTree>
    <p:extLst>
      <p:ext uri="{BB962C8B-B14F-4D97-AF65-F5344CB8AC3E}">
        <p14:creationId xmlns:p14="http://schemas.microsoft.com/office/powerpoint/2010/main" val="188579538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Title 1">
            <a:extLst>
              <a:ext uri="{FF2B5EF4-FFF2-40B4-BE49-F238E27FC236}">
                <a16:creationId xmlns:a16="http://schemas.microsoft.com/office/drawing/2014/main" id="{8B655AE2-9EE7-4107-B959-5C14F61B06FD}"/>
              </a:ext>
            </a:extLst>
          </p:cNvPr>
          <p:cNvSpPr>
            <a:spLocks noGrp="1"/>
          </p:cNvSpPr>
          <p:nvPr>
            <p:ph type="title"/>
          </p:nvPr>
        </p:nvSpPr>
        <p:spPr/>
        <p:txBody>
          <a:bodyPr/>
          <a:lstStyle/>
          <a:p>
            <a:pPr eaLnBrk="1" hangingPunct="1"/>
            <a:r>
              <a:rPr lang="en-US" altLang="en-US" dirty="0"/>
              <a:t>How to detect </a:t>
            </a:r>
            <a:r>
              <a:rPr lang="en-US" altLang="en-US" dirty="0">
                <a:ea typeface="Mangal"/>
              </a:rPr>
              <a:t>strains from metagenomes</a:t>
            </a:r>
            <a:r>
              <a:rPr lang="en-US" altLang="en-US" dirty="0"/>
              <a:t> ?</a:t>
            </a:r>
          </a:p>
        </p:txBody>
      </p:sp>
      <p:sp>
        <p:nvSpPr>
          <p:cNvPr id="3" name="Content Placeholder 2">
            <a:extLst>
              <a:ext uri="{FF2B5EF4-FFF2-40B4-BE49-F238E27FC236}">
                <a16:creationId xmlns:a16="http://schemas.microsoft.com/office/drawing/2014/main" id="{1AF4A988-9A13-4DA8-9D49-9913E17A6057}"/>
              </a:ext>
            </a:extLst>
          </p:cNvPr>
          <p:cNvSpPr>
            <a:spLocks noGrp="1"/>
          </p:cNvSpPr>
          <p:nvPr>
            <p:ph idx="1"/>
          </p:nvPr>
        </p:nvSpPr>
        <p:spPr>
          <a:xfrm>
            <a:off x="838200" y="1548039"/>
            <a:ext cx="10515600" cy="4351338"/>
          </a:xfrm>
        </p:spPr>
        <p:txBody>
          <a:bodyPr rtlCol="0">
            <a:normAutofit fontScale="85000" lnSpcReduction="20000"/>
          </a:bodyPr>
          <a:lstStyle/>
          <a:p>
            <a:pPr>
              <a:buFont typeface="Arial"/>
              <a:buChar char="•"/>
              <a:defRPr/>
            </a:pPr>
            <a:endParaRPr lang="en-US" dirty="0"/>
          </a:p>
          <a:p>
            <a:pPr>
              <a:buFont typeface="Arial"/>
              <a:buChar char="•"/>
              <a:defRPr/>
            </a:pPr>
            <a:r>
              <a:rPr lang="en-US" b="1" dirty="0"/>
              <a:t>Known microbe/virus/pathogen in </a:t>
            </a:r>
            <a:r>
              <a:rPr lang="en-US" b="1" dirty="0" err="1"/>
              <a:t>compex</a:t>
            </a:r>
            <a:r>
              <a:rPr lang="en-US" b="1" dirty="0"/>
              <a:t> sample</a:t>
            </a:r>
          </a:p>
          <a:p>
            <a:pPr lvl="1">
              <a:buFont typeface="Arial"/>
              <a:buChar char="–"/>
              <a:defRPr/>
            </a:pPr>
            <a:r>
              <a:rPr lang="en-US" dirty="0"/>
              <a:t>Gene expression array cards (TLDA)</a:t>
            </a:r>
          </a:p>
          <a:p>
            <a:pPr lvl="1">
              <a:buFont typeface="Arial"/>
              <a:buChar char="–"/>
              <a:defRPr/>
            </a:pPr>
            <a:r>
              <a:rPr lang="en-US" dirty="0"/>
              <a:t>PCR-based, targeted</a:t>
            </a:r>
          </a:p>
          <a:p>
            <a:pPr lvl="1">
              <a:buFont typeface="Arial"/>
              <a:buChar char="–"/>
              <a:defRPr/>
            </a:pPr>
            <a:r>
              <a:rPr lang="en-US" dirty="0"/>
              <a:t>Computational approaches</a:t>
            </a:r>
          </a:p>
          <a:p>
            <a:pPr lvl="2">
              <a:buFont typeface="Arial"/>
              <a:buChar char="•"/>
              <a:defRPr/>
            </a:pPr>
            <a:r>
              <a:rPr lang="en-US" dirty="0"/>
              <a:t>Signature based</a:t>
            </a:r>
          </a:p>
          <a:p>
            <a:pPr lvl="2">
              <a:buFont typeface="Arial"/>
              <a:buChar char="•"/>
              <a:defRPr/>
            </a:pPr>
            <a:r>
              <a:rPr lang="en-US" b="1" dirty="0"/>
              <a:t>Marker based (</a:t>
            </a:r>
            <a:r>
              <a:rPr lang="en-US" b="1" dirty="0" err="1"/>
              <a:t>MetaCompass</a:t>
            </a:r>
            <a:r>
              <a:rPr lang="en-US" b="1" dirty="0"/>
              <a:t>)</a:t>
            </a:r>
          </a:p>
          <a:p>
            <a:pPr lvl="2">
              <a:buFont typeface="Arial"/>
              <a:buChar char="•"/>
              <a:defRPr/>
            </a:pPr>
            <a:r>
              <a:rPr lang="en-US" b="1" dirty="0"/>
              <a:t>K-</a:t>
            </a:r>
            <a:r>
              <a:rPr lang="en-US" b="1" dirty="0" err="1"/>
              <a:t>mer</a:t>
            </a:r>
            <a:r>
              <a:rPr lang="en-US" b="1" dirty="0"/>
              <a:t> based (more about this tomorrow!)</a:t>
            </a:r>
          </a:p>
          <a:p>
            <a:pPr lvl="2">
              <a:buFont typeface="Arial"/>
              <a:buChar char="•"/>
              <a:defRPr/>
            </a:pPr>
            <a:r>
              <a:rPr lang="en-US" dirty="0"/>
              <a:t>Phylogenetic placement</a:t>
            </a:r>
          </a:p>
          <a:p>
            <a:pPr lvl="2">
              <a:buFont typeface="Arial"/>
              <a:buChar char="•"/>
              <a:defRPr/>
            </a:pPr>
            <a:endParaRPr lang="en-US" dirty="0"/>
          </a:p>
          <a:p>
            <a:pPr>
              <a:buFont typeface="Arial"/>
              <a:buChar char="•"/>
              <a:defRPr/>
            </a:pPr>
            <a:r>
              <a:rPr lang="en-US" b="1" dirty="0"/>
              <a:t>Interesting genome discovery/unknown (pathogen) in sample</a:t>
            </a:r>
          </a:p>
          <a:p>
            <a:pPr lvl="1">
              <a:buFont typeface="Arial"/>
              <a:buChar char="–"/>
              <a:defRPr/>
            </a:pPr>
            <a:r>
              <a:rPr lang="en-US" dirty="0"/>
              <a:t>DB might be helpful, likely not</a:t>
            </a:r>
          </a:p>
          <a:p>
            <a:pPr lvl="1">
              <a:buFont typeface="Arial"/>
              <a:buChar char="–"/>
              <a:defRPr/>
            </a:pPr>
            <a:r>
              <a:rPr lang="en-US" dirty="0"/>
              <a:t>Approaches:</a:t>
            </a:r>
          </a:p>
          <a:p>
            <a:pPr lvl="2">
              <a:buFont typeface="Arial"/>
              <a:buChar char="•"/>
              <a:defRPr/>
            </a:pPr>
            <a:r>
              <a:rPr lang="en-US" dirty="0"/>
              <a:t>Profile HMM for distant homology detection</a:t>
            </a:r>
          </a:p>
          <a:p>
            <a:pPr lvl="2">
              <a:buFont typeface="Arial"/>
              <a:buChar char="•"/>
              <a:defRPr/>
            </a:pPr>
            <a:r>
              <a:rPr lang="en-US" b="1" dirty="0"/>
              <a:t>Assembly -&gt; Annotation -&gt; Systems based approach</a:t>
            </a:r>
          </a:p>
        </p:txBody>
      </p:sp>
    </p:spTree>
    <p:extLst>
      <p:ext uri="{BB962C8B-B14F-4D97-AF65-F5344CB8AC3E}">
        <p14:creationId xmlns:p14="http://schemas.microsoft.com/office/powerpoint/2010/main" val="355317641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208574-16BA-4DF1-A102-D03EB466A2F1}"/>
              </a:ext>
            </a:extLst>
          </p:cNvPr>
          <p:cNvSpPr>
            <a:spLocks noGrp="1"/>
          </p:cNvSpPr>
          <p:nvPr>
            <p:ph type="title"/>
          </p:nvPr>
        </p:nvSpPr>
        <p:spPr/>
        <p:txBody>
          <a:bodyPr rtlCol="0">
            <a:normAutofit/>
          </a:bodyPr>
          <a:lstStyle/>
          <a:p>
            <a:pPr>
              <a:defRPr/>
            </a:pPr>
            <a:r>
              <a:rPr lang="en-US" dirty="0"/>
              <a:t>Should strain detection methods operate on:</a:t>
            </a:r>
          </a:p>
        </p:txBody>
      </p:sp>
      <p:sp>
        <p:nvSpPr>
          <p:cNvPr id="3" name="Content Placeholder 2">
            <a:extLst>
              <a:ext uri="{FF2B5EF4-FFF2-40B4-BE49-F238E27FC236}">
                <a16:creationId xmlns:a16="http://schemas.microsoft.com/office/drawing/2014/main" id="{16470E22-0C6E-4B32-9DD5-4EA332D118DB}"/>
              </a:ext>
            </a:extLst>
          </p:cNvPr>
          <p:cNvSpPr>
            <a:spLocks noGrp="1"/>
          </p:cNvSpPr>
          <p:nvPr>
            <p:ph idx="1"/>
          </p:nvPr>
        </p:nvSpPr>
        <p:spPr/>
        <p:txBody>
          <a:bodyPr rtlCol="0">
            <a:normAutofit/>
          </a:bodyPr>
          <a:lstStyle/>
          <a:p>
            <a:pPr marL="514350" indent="-514350">
              <a:buFont typeface="+mj-lt"/>
              <a:buAutoNum type="arabicPeriod"/>
              <a:defRPr/>
            </a:pPr>
            <a:r>
              <a:rPr lang="en-US" dirty="0"/>
              <a:t>Bags of </a:t>
            </a:r>
            <a:r>
              <a:rPr lang="en-US" dirty="0" err="1"/>
              <a:t>kmers</a:t>
            </a:r>
            <a:r>
              <a:rPr lang="en-US" dirty="0"/>
              <a:t>?</a:t>
            </a:r>
          </a:p>
          <a:p>
            <a:pPr marL="514350" indent="-514350">
              <a:buFont typeface="+mj-lt"/>
              <a:buAutoNum type="arabicPeriod"/>
              <a:defRPr/>
            </a:pPr>
            <a:r>
              <a:rPr lang="en-US" dirty="0"/>
              <a:t>Bags of genes?</a:t>
            </a:r>
          </a:p>
          <a:p>
            <a:pPr marL="514350" indent="-514350">
              <a:buFont typeface="+mj-lt"/>
              <a:buAutoNum type="arabicPeriod"/>
              <a:defRPr/>
            </a:pPr>
            <a:r>
              <a:rPr lang="en-US" dirty="0"/>
              <a:t>Bags of replicons?</a:t>
            </a:r>
          </a:p>
          <a:p>
            <a:pPr marL="514350" indent="-514350">
              <a:buFont typeface="+mj-lt"/>
              <a:buAutoNum type="arabicPeriod"/>
              <a:defRPr/>
            </a:pPr>
            <a:r>
              <a:rPr lang="en-US" dirty="0"/>
              <a:t>Signature sequences?</a:t>
            </a:r>
          </a:p>
          <a:p>
            <a:pPr>
              <a:buFont typeface="Arial"/>
              <a:buChar char="•"/>
              <a:defRPr/>
            </a:pPr>
            <a:endParaRPr lang="en-US" dirty="0"/>
          </a:p>
        </p:txBody>
      </p:sp>
    </p:spTree>
    <p:extLst>
      <p:ext uri="{BB962C8B-B14F-4D97-AF65-F5344CB8AC3E}">
        <p14:creationId xmlns:p14="http://schemas.microsoft.com/office/powerpoint/2010/main" val="360557219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B36B6-2C37-D640-B7CD-E670E7D3C584}"/>
              </a:ext>
            </a:extLst>
          </p:cNvPr>
          <p:cNvSpPr>
            <a:spLocks noGrp="1"/>
          </p:cNvSpPr>
          <p:nvPr>
            <p:ph type="title"/>
          </p:nvPr>
        </p:nvSpPr>
        <p:spPr>
          <a:xfrm>
            <a:off x="648930" y="190354"/>
            <a:ext cx="5127031" cy="1676603"/>
          </a:xfrm>
        </p:spPr>
        <p:txBody>
          <a:bodyPr vert="horz" lIns="91440" tIns="45720" rIns="91440" bIns="45720" rtlCol="0" anchor="ctr">
            <a:normAutofit fontScale="90000"/>
          </a:bodyPr>
          <a:lstStyle/>
          <a:p>
            <a:pPr>
              <a:spcBef>
                <a:spcPct val="0"/>
              </a:spcBef>
            </a:pPr>
            <a:r>
              <a:rPr lang="en-US" sz="3700" i="1" dirty="0"/>
              <a:t>Choose your own adventure</a:t>
            </a:r>
            <a:r>
              <a:rPr lang="en-US" sz="3700" dirty="0"/>
              <a:t>: </a:t>
            </a:r>
            <a:r>
              <a:rPr lang="en-US" sz="4000" dirty="0"/>
              <a:t>strain detection methods should operate on:</a:t>
            </a:r>
            <a:endParaRPr lang="en-US" sz="3700" dirty="0"/>
          </a:p>
        </p:txBody>
      </p:sp>
      <p:sp>
        <p:nvSpPr>
          <p:cNvPr id="3" name="Text Placeholder 2">
            <a:extLst>
              <a:ext uri="{FF2B5EF4-FFF2-40B4-BE49-F238E27FC236}">
                <a16:creationId xmlns:a16="http://schemas.microsoft.com/office/drawing/2014/main" id="{33B65A5C-6C82-EB41-9AE9-FC7BDD336E4A}"/>
              </a:ext>
            </a:extLst>
          </p:cNvPr>
          <p:cNvSpPr>
            <a:spLocks noGrp="1"/>
          </p:cNvSpPr>
          <p:nvPr>
            <p:ph type="body" idx="1"/>
          </p:nvPr>
        </p:nvSpPr>
        <p:spPr>
          <a:xfrm>
            <a:off x="648932" y="1866957"/>
            <a:ext cx="5127029" cy="4667955"/>
          </a:xfrm>
        </p:spPr>
        <p:txBody>
          <a:bodyPr vert="horz" lIns="91440" tIns="45720" rIns="91440" bIns="45720" rtlCol="0">
            <a:normAutofit/>
          </a:bodyPr>
          <a:lstStyle/>
          <a:p>
            <a:pPr marL="514350" indent="-514350">
              <a:buFont typeface="+mj-lt"/>
              <a:buAutoNum type="arabicPeriod"/>
              <a:defRPr/>
            </a:pPr>
            <a:r>
              <a:rPr lang="en-US" sz="3200" dirty="0"/>
              <a:t>Bags of </a:t>
            </a:r>
            <a:r>
              <a:rPr lang="en-US" sz="3200" dirty="0" err="1"/>
              <a:t>kmers</a:t>
            </a:r>
            <a:r>
              <a:rPr lang="en-US" sz="3200" dirty="0"/>
              <a:t>?</a:t>
            </a:r>
          </a:p>
          <a:p>
            <a:pPr marL="514350" indent="-514350">
              <a:buFont typeface="+mj-lt"/>
              <a:buAutoNum type="arabicPeriod"/>
              <a:defRPr/>
            </a:pPr>
            <a:r>
              <a:rPr lang="en-US" sz="3200" dirty="0"/>
              <a:t>Bags of genes?</a:t>
            </a:r>
          </a:p>
          <a:p>
            <a:pPr marL="514350" indent="-514350">
              <a:buFont typeface="+mj-lt"/>
              <a:buAutoNum type="arabicPeriod"/>
              <a:defRPr/>
            </a:pPr>
            <a:r>
              <a:rPr lang="en-US" sz="3200" dirty="0"/>
              <a:t>Bags of replicons?</a:t>
            </a:r>
          </a:p>
          <a:p>
            <a:pPr marL="514350" indent="-514350">
              <a:buFont typeface="+mj-lt"/>
              <a:buAutoNum type="arabicPeriod"/>
              <a:defRPr/>
            </a:pPr>
            <a:r>
              <a:rPr lang="en-US" sz="3200" dirty="0"/>
              <a:t>Signature sequences?</a:t>
            </a:r>
          </a:p>
          <a:p>
            <a:pPr marL="514350">
              <a:spcAft>
                <a:spcPts val="600"/>
              </a:spcAft>
            </a:pPr>
            <a:endParaRPr lang="en-US" sz="2000" dirty="0"/>
          </a:p>
          <a:p>
            <a:pPr marL="514350">
              <a:spcAft>
                <a:spcPts val="600"/>
              </a:spcAft>
            </a:pPr>
            <a:r>
              <a:rPr lang="en-US" dirty="0">
                <a:hlinkClick r:id="rId2"/>
              </a:rPr>
              <a:t>http://tiny.cc/stamps19</a:t>
            </a:r>
            <a:endParaRPr lang="en-US" dirty="0"/>
          </a:p>
          <a:p>
            <a:pPr marL="514350">
              <a:spcAft>
                <a:spcPts val="600"/>
              </a:spcAft>
            </a:pPr>
            <a:endParaRPr lang="en-US" sz="2000" dirty="0"/>
          </a:p>
        </p:txBody>
      </p:sp>
      <p:pic>
        <p:nvPicPr>
          <p:cNvPr id="6" name="Picture 5" descr="A close up of a black background&#10;&#10;Description automatically generated">
            <a:extLst>
              <a:ext uri="{FF2B5EF4-FFF2-40B4-BE49-F238E27FC236}">
                <a16:creationId xmlns:a16="http://schemas.microsoft.com/office/drawing/2014/main" id="{D7DE9DE2-84B1-074E-B578-87CECDB20DDD}"/>
              </a:ext>
            </a:extLst>
          </p:cNvPr>
          <p:cNvPicPr>
            <a:picLocks noChangeAspect="1"/>
          </p:cNvPicPr>
          <p:nvPr/>
        </p:nvPicPr>
        <p:blipFill rotWithShape="1">
          <a:blip r:embed="rId3">
            <a:extLst>
              <a:ext uri="{28A0092B-C50C-407E-A947-70E740481C1C}">
                <a14:useLocalDpi xmlns:a14="http://schemas.microsoft.com/office/drawing/2010/main" val="0"/>
              </a:ext>
            </a:extLst>
          </a:blip>
          <a:srcRect l="333" r="1747" b="-2"/>
          <a:stretch/>
        </p:blipFill>
        <p:spPr>
          <a:xfrm>
            <a:off x="6090613" y="640082"/>
            <a:ext cx="5461724" cy="5577837"/>
          </a:xfrm>
          <a:prstGeom prst="rect">
            <a:avLst/>
          </a:prstGeom>
          <a:effectLst/>
        </p:spPr>
      </p:pic>
    </p:spTree>
    <p:extLst>
      <p:ext uri="{BB962C8B-B14F-4D97-AF65-F5344CB8AC3E}">
        <p14:creationId xmlns:p14="http://schemas.microsoft.com/office/powerpoint/2010/main" val="303121511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11A696-21A6-E44D-859F-DAFB41B95A1F}"/>
              </a:ext>
            </a:extLst>
          </p:cNvPr>
          <p:cNvSpPr>
            <a:spLocks noGrp="1"/>
          </p:cNvSpPr>
          <p:nvPr>
            <p:ph type="title"/>
          </p:nvPr>
        </p:nvSpPr>
        <p:spPr/>
        <p:txBody>
          <a:bodyPr>
            <a:normAutofit fontScale="90000"/>
          </a:bodyPr>
          <a:lstStyle/>
          <a:p>
            <a:r>
              <a:rPr lang="en-US" dirty="0"/>
              <a:t>Survey results:</a:t>
            </a:r>
          </a:p>
        </p:txBody>
      </p:sp>
      <p:sp>
        <p:nvSpPr>
          <p:cNvPr id="3" name="Text Placeholder 2">
            <a:extLst>
              <a:ext uri="{FF2B5EF4-FFF2-40B4-BE49-F238E27FC236}">
                <a16:creationId xmlns:a16="http://schemas.microsoft.com/office/drawing/2014/main" id="{1F95C236-FF5E-9845-B739-0400F5FD27CB}"/>
              </a:ext>
            </a:extLst>
          </p:cNvPr>
          <p:cNvSpPr>
            <a:spLocks noGrp="1"/>
          </p:cNvSpPr>
          <p:nvPr>
            <p:ph type="body" idx="1"/>
          </p:nvPr>
        </p:nvSpPr>
        <p:spPr/>
        <p:txBody>
          <a:bodyPr/>
          <a:lstStyle/>
          <a:p>
            <a:r>
              <a:rPr lang="en-US" dirty="0">
                <a:hlinkClick r:id="rId2"/>
              </a:rPr>
              <a:t>https://ql.tc/axwUgB</a:t>
            </a:r>
            <a:endParaRPr lang="en-US" dirty="0"/>
          </a:p>
        </p:txBody>
      </p:sp>
    </p:spTree>
    <p:extLst>
      <p:ext uri="{BB962C8B-B14F-4D97-AF65-F5344CB8AC3E}">
        <p14:creationId xmlns:p14="http://schemas.microsoft.com/office/powerpoint/2010/main" val="10326221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Title 1"/>
          <p:cNvSpPr>
            <a:spLocks noGrp="1"/>
          </p:cNvSpPr>
          <p:nvPr>
            <p:ph type="title"/>
          </p:nvPr>
        </p:nvSpPr>
        <p:spPr/>
        <p:txBody>
          <a:bodyPr/>
          <a:lstStyle/>
          <a:p>
            <a:r>
              <a:rPr lang="en-US" altLang="x-none" dirty="0">
                <a:solidFill>
                  <a:srgbClr val="FF0000"/>
                </a:solidFill>
              </a:rPr>
              <a:t>Investigation of </a:t>
            </a:r>
            <a:r>
              <a:rPr lang="en-US" altLang="x-none" i="1" dirty="0">
                <a:solidFill>
                  <a:srgbClr val="FF0000"/>
                </a:solidFill>
              </a:rPr>
              <a:t>Anthrax </a:t>
            </a:r>
            <a:r>
              <a:rPr lang="en-US" altLang="x-none" dirty="0">
                <a:solidFill>
                  <a:srgbClr val="FF0000"/>
                </a:solidFill>
              </a:rPr>
              <a:t>on the ISS</a:t>
            </a:r>
            <a:r>
              <a:rPr lang="en-US" altLang="x-none" dirty="0"/>
              <a:t> </a:t>
            </a:r>
          </a:p>
        </p:txBody>
      </p:sp>
      <p:sp>
        <p:nvSpPr>
          <p:cNvPr id="3" name="Content Placeholder 2"/>
          <p:cNvSpPr>
            <a:spLocks noGrp="1"/>
          </p:cNvSpPr>
          <p:nvPr>
            <p:ph idx="1"/>
          </p:nvPr>
        </p:nvSpPr>
        <p:spPr>
          <a:xfrm>
            <a:off x="529281" y="1442566"/>
            <a:ext cx="6872416" cy="4351338"/>
          </a:xfrm>
        </p:spPr>
        <p:txBody>
          <a:bodyPr>
            <a:normAutofit fontScale="92500" lnSpcReduction="10000"/>
          </a:bodyPr>
          <a:lstStyle/>
          <a:p>
            <a:pPr>
              <a:defRPr/>
            </a:pPr>
            <a:endParaRPr lang="en-US" dirty="0"/>
          </a:p>
          <a:p>
            <a:pPr>
              <a:defRPr/>
            </a:pPr>
            <a:r>
              <a:rPr lang="en-US" dirty="0"/>
              <a:t>Air filters from the International Space Station sent to NBACC for analysis</a:t>
            </a:r>
          </a:p>
          <a:p>
            <a:pPr>
              <a:defRPr/>
            </a:pPr>
            <a:endParaRPr lang="en-US" dirty="0"/>
          </a:p>
          <a:p>
            <a:pPr>
              <a:defRPr/>
            </a:pPr>
            <a:r>
              <a:rPr lang="en-US" dirty="0"/>
              <a:t>Initial analysis suggested likely </a:t>
            </a:r>
            <a:r>
              <a:rPr lang="en-US" i="1" dirty="0"/>
              <a:t>Anthrax </a:t>
            </a:r>
            <a:r>
              <a:rPr lang="en-US" dirty="0"/>
              <a:t>presence</a:t>
            </a:r>
          </a:p>
          <a:p>
            <a:pPr>
              <a:defRPr/>
            </a:pPr>
            <a:endParaRPr lang="en-US" dirty="0"/>
          </a:p>
          <a:p>
            <a:pPr>
              <a:defRPr/>
            </a:pPr>
            <a:r>
              <a:rPr lang="en-US" dirty="0"/>
              <a:t>Computing a multiple sequence alignment (MSA) allowed us to detect a </a:t>
            </a:r>
            <a:r>
              <a:rPr lang="en-US" dirty="0">
                <a:solidFill>
                  <a:srgbClr val="FF0000"/>
                </a:solidFill>
              </a:rPr>
              <a:t>single-nucleotide difference and determine Anthrax was not present on the International Space Station</a:t>
            </a:r>
          </a:p>
        </p:txBody>
      </p:sp>
      <p:sp>
        <p:nvSpPr>
          <p:cNvPr id="4" name="object 3"/>
          <p:cNvSpPr/>
          <p:nvPr/>
        </p:nvSpPr>
        <p:spPr>
          <a:xfrm>
            <a:off x="7216343" y="1855701"/>
            <a:ext cx="4559645" cy="3729553"/>
          </a:xfrm>
          <a:prstGeom prst="rect">
            <a:avLst/>
          </a:prstGeom>
          <a:blipFill>
            <a:blip r:embed="rId2" cstate="print"/>
            <a:stretch>
              <a:fillRect/>
            </a:stretch>
          </a:blipFill>
        </p:spPr>
        <p:txBody>
          <a:bodyPr wrap="square" lIns="0" tIns="0" rIns="0" bIns="0" rtlCol="0"/>
          <a:lstStyle/>
          <a:p>
            <a:endParaRPr/>
          </a:p>
        </p:txBody>
      </p:sp>
      <p:sp>
        <p:nvSpPr>
          <p:cNvPr id="2" name="Slide Number Placeholder 1"/>
          <p:cNvSpPr>
            <a:spLocks noGrp="1"/>
          </p:cNvSpPr>
          <p:nvPr>
            <p:ph type="sldNum" sz="quarter" idx="12"/>
          </p:nvPr>
        </p:nvSpPr>
        <p:spPr/>
        <p:txBody>
          <a:bodyPr/>
          <a:lstStyle/>
          <a:p>
            <a:fld id="{C2ED1A69-EEC3-714E-BE04-EB2F756A31B9}" type="slidenum">
              <a:rPr lang="en-US" smtClean="0"/>
              <a:t>118</a:t>
            </a:fld>
            <a:endParaRPr lang="en-US"/>
          </a:p>
        </p:txBody>
      </p:sp>
    </p:spTree>
    <p:extLst>
      <p:ext uri="{BB962C8B-B14F-4D97-AF65-F5344CB8AC3E}">
        <p14:creationId xmlns:p14="http://schemas.microsoft.com/office/powerpoint/2010/main" val="6020356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29945" y="147464"/>
            <a:ext cx="8736228" cy="6574011"/>
          </a:xfrm>
          <a:prstGeom prst="rect">
            <a:avLst/>
          </a:prstGeom>
        </p:spPr>
      </p:pic>
      <p:sp>
        <p:nvSpPr>
          <p:cNvPr id="4" name="Slide Number Placeholder 3"/>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C2ED1A69-EEC3-714E-BE04-EB2F756A31B9}" type="slidenum">
              <a:rPr lang="en-US" smtClean="0"/>
              <a:pPr>
                <a:spcAft>
                  <a:spcPts val="600"/>
                </a:spcAft>
              </a:pPr>
              <a:t>119</a:t>
            </a:fld>
            <a:endParaRPr lang="en-US"/>
          </a:p>
        </p:txBody>
      </p:sp>
      <p:cxnSp>
        <p:nvCxnSpPr>
          <p:cNvPr id="3" name="Straight Arrow Connector 2"/>
          <p:cNvCxnSpPr/>
          <p:nvPr/>
        </p:nvCxnSpPr>
        <p:spPr>
          <a:xfrm flipH="1" flipV="1">
            <a:off x="10169611" y="1235675"/>
            <a:ext cx="1037968" cy="741406"/>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p:nvPr/>
        </p:nvCxnSpPr>
        <p:spPr>
          <a:xfrm flipH="1" flipV="1">
            <a:off x="7857868" y="3772929"/>
            <a:ext cx="38099" cy="1280984"/>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4028303" y="642551"/>
            <a:ext cx="16475" cy="902043"/>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946939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5DE7DD81-E859-40BD-91A0-1F9D453AD7DE}"/>
              </a:ext>
            </a:extLst>
          </p:cNvPr>
          <p:cNvPicPr>
            <a:picLocks noGrp="1" noChangeAspect="1"/>
          </p:cNvPicPr>
          <p:nvPr>
            <p:ph idx="1"/>
          </p:nvPr>
        </p:nvPicPr>
        <p:blipFill>
          <a:blip r:embed="rId2"/>
          <a:stretch>
            <a:fillRect/>
          </a:stretch>
        </p:blipFill>
        <p:spPr>
          <a:xfrm>
            <a:off x="1433015" y="345076"/>
            <a:ext cx="9542745" cy="6512924"/>
          </a:xfrm>
          <a:prstGeom prst="rect">
            <a:avLst/>
          </a:prstGeom>
        </p:spPr>
      </p:pic>
      <p:sp>
        <p:nvSpPr>
          <p:cNvPr id="8" name="TextBox 7">
            <a:extLst>
              <a:ext uri="{FF2B5EF4-FFF2-40B4-BE49-F238E27FC236}">
                <a16:creationId xmlns:a16="http://schemas.microsoft.com/office/drawing/2014/main" id="{55B3211F-389A-4456-BAFB-4200599FDF93}"/>
              </a:ext>
            </a:extLst>
          </p:cNvPr>
          <p:cNvSpPr txBox="1"/>
          <p:nvPr/>
        </p:nvSpPr>
        <p:spPr>
          <a:xfrm>
            <a:off x="75738" y="6455391"/>
            <a:ext cx="6298442" cy="307777"/>
          </a:xfrm>
          <a:prstGeom prst="rect">
            <a:avLst/>
          </a:prstGeom>
          <a:noFill/>
        </p:spPr>
        <p:txBody>
          <a:bodyPr wrap="square" rtlCol="0">
            <a:spAutoFit/>
          </a:bodyPr>
          <a:lstStyle/>
          <a:p>
            <a:r>
              <a:rPr lang="en-US" sz="1400" dirty="0"/>
              <a:t>Slide credits: </a:t>
            </a:r>
            <a:r>
              <a:rPr lang="en-US" sz="1400" dirty="0" err="1"/>
              <a:t>MetagenomeScope</a:t>
            </a:r>
            <a:endParaRPr lang="en-US" sz="1400" dirty="0"/>
          </a:p>
        </p:txBody>
      </p:sp>
    </p:spTree>
    <p:extLst>
      <p:ext uri="{BB962C8B-B14F-4D97-AF65-F5344CB8AC3E}">
        <p14:creationId xmlns:p14="http://schemas.microsoft.com/office/powerpoint/2010/main" val="245699479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Title 1">
            <a:extLst>
              <a:ext uri="{FF2B5EF4-FFF2-40B4-BE49-F238E27FC236}">
                <a16:creationId xmlns:a16="http://schemas.microsoft.com/office/drawing/2014/main" id="{9D417028-470F-43EA-A19B-B3CF41AE979B}"/>
              </a:ext>
            </a:extLst>
          </p:cNvPr>
          <p:cNvSpPr>
            <a:spLocks noGrp="1"/>
          </p:cNvSpPr>
          <p:nvPr>
            <p:ph type="title"/>
          </p:nvPr>
        </p:nvSpPr>
        <p:spPr>
          <a:xfrm>
            <a:off x="1981200" y="84138"/>
            <a:ext cx="8229600" cy="1143000"/>
          </a:xfrm>
        </p:spPr>
        <p:txBody>
          <a:bodyPr/>
          <a:lstStyle/>
          <a:p>
            <a:r>
              <a:rPr lang="en-US" altLang="en-US" sz="3600"/>
              <a:t>Environmental surveillance on the ISS</a:t>
            </a:r>
          </a:p>
        </p:txBody>
      </p:sp>
      <p:sp>
        <p:nvSpPr>
          <p:cNvPr id="3" name="Content Placeholder 2">
            <a:extLst>
              <a:ext uri="{FF2B5EF4-FFF2-40B4-BE49-F238E27FC236}">
                <a16:creationId xmlns:a16="http://schemas.microsoft.com/office/drawing/2014/main" id="{A8CFA057-538B-46DC-BDCB-016AAF505710}"/>
              </a:ext>
            </a:extLst>
          </p:cNvPr>
          <p:cNvSpPr>
            <a:spLocks noGrp="1"/>
          </p:cNvSpPr>
          <p:nvPr>
            <p:ph idx="1"/>
          </p:nvPr>
        </p:nvSpPr>
        <p:spPr>
          <a:xfrm>
            <a:off x="1981201" y="939801"/>
            <a:ext cx="8380413" cy="2130425"/>
          </a:xfrm>
        </p:spPr>
        <p:txBody>
          <a:bodyPr>
            <a:normAutofit/>
          </a:bodyPr>
          <a:lstStyle/>
          <a:p>
            <a:pPr>
              <a:lnSpc>
                <a:spcPct val="120000"/>
              </a:lnSpc>
              <a:buFont typeface="Arial" charset="0"/>
              <a:buChar char="•"/>
              <a:defRPr/>
            </a:pPr>
            <a:r>
              <a:rPr lang="en-US" sz="1800" dirty="0">
                <a:latin typeface="Arial" pitchFamily="34" charset="0"/>
              </a:rPr>
              <a:t>Microbial environment on the ISS is monitored continually</a:t>
            </a:r>
          </a:p>
          <a:p>
            <a:pPr lvl="1">
              <a:lnSpc>
                <a:spcPct val="120000"/>
              </a:lnSpc>
              <a:buFont typeface="Arial" charset="0"/>
              <a:buChar char="–"/>
              <a:defRPr/>
            </a:pPr>
            <a:r>
              <a:rPr lang="en-US" sz="1600" dirty="0"/>
              <a:t>Routine testing performed in space</a:t>
            </a:r>
          </a:p>
          <a:p>
            <a:pPr lvl="1">
              <a:lnSpc>
                <a:spcPct val="120000"/>
              </a:lnSpc>
              <a:buFont typeface="Arial" charset="0"/>
              <a:buChar char="–"/>
              <a:defRPr/>
            </a:pPr>
            <a:r>
              <a:rPr lang="en-US" sz="1600" dirty="0"/>
              <a:t>Sample sets sent back to Earth for more detailed analyses</a:t>
            </a:r>
          </a:p>
          <a:p>
            <a:pPr>
              <a:lnSpc>
                <a:spcPct val="120000"/>
              </a:lnSpc>
              <a:buFont typeface="Arial" charset="0"/>
              <a:buChar char="•"/>
              <a:defRPr/>
            </a:pPr>
            <a:r>
              <a:rPr lang="en-US" sz="1800" dirty="0">
                <a:latin typeface="Arial" pitchFamily="34" charset="0"/>
              </a:rPr>
              <a:t>Samples from ISS air filters in American, Japanese, and Russian modules produce bacterial growth consistent with </a:t>
            </a:r>
            <a:r>
              <a:rPr lang="en-US" sz="1800" i="1" dirty="0">
                <a:latin typeface="Arial" pitchFamily="34" charset="0"/>
              </a:rPr>
              <a:t>Bacillus spp</a:t>
            </a:r>
            <a:r>
              <a:rPr lang="en-US" sz="2200" i="1" dirty="0">
                <a:latin typeface="Arial" pitchFamily="34" charset="0"/>
              </a:rPr>
              <a:t>.</a:t>
            </a:r>
          </a:p>
          <a:p>
            <a:pPr marL="238125" lvl="1" indent="0">
              <a:lnSpc>
                <a:spcPct val="120000"/>
              </a:lnSpc>
              <a:buNone/>
              <a:defRPr/>
            </a:pPr>
            <a:endParaRPr lang="en-US" sz="1400" dirty="0"/>
          </a:p>
        </p:txBody>
      </p:sp>
      <p:pic>
        <p:nvPicPr>
          <p:cNvPr id="65539" name="Picture 12" descr="10X talk.jpg">
            <a:extLst>
              <a:ext uri="{FF2B5EF4-FFF2-40B4-BE49-F238E27FC236}">
                <a16:creationId xmlns:a16="http://schemas.microsoft.com/office/drawing/2014/main" id="{C9F5C848-A79B-49BE-9B19-AE291C1FD34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33550" y="3025776"/>
            <a:ext cx="5162550" cy="3286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ight Brace 13">
            <a:extLst>
              <a:ext uri="{FF2B5EF4-FFF2-40B4-BE49-F238E27FC236}">
                <a16:creationId xmlns:a16="http://schemas.microsoft.com/office/drawing/2014/main" id="{CACBC3D1-13F3-4F78-B5BE-718C31EAD422}"/>
              </a:ext>
            </a:extLst>
          </p:cNvPr>
          <p:cNvSpPr/>
          <p:nvPr/>
        </p:nvSpPr>
        <p:spPr>
          <a:xfrm>
            <a:off x="6215064" y="3302000"/>
            <a:ext cx="268287" cy="2890838"/>
          </a:xfrm>
          <a:prstGeom prst="rightBrace">
            <a:avLst/>
          </a:prstGeom>
          <a:ln w="19050"/>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sp>
        <p:nvSpPr>
          <p:cNvPr id="65541" name="TextBox 14">
            <a:extLst>
              <a:ext uri="{FF2B5EF4-FFF2-40B4-BE49-F238E27FC236}">
                <a16:creationId xmlns:a16="http://schemas.microsoft.com/office/drawing/2014/main" id="{0A5DB947-177E-4B6C-B576-5B67FC5017C7}"/>
              </a:ext>
            </a:extLst>
          </p:cNvPr>
          <p:cNvSpPr txBox="1">
            <a:spLocks noChangeArrowheads="1"/>
          </p:cNvSpPr>
          <p:nvPr/>
        </p:nvSpPr>
        <p:spPr bwMode="auto">
          <a:xfrm>
            <a:off x="6562725" y="4595813"/>
            <a:ext cx="2508250"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en-US" altLang="en-US" sz="1200" i="1"/>
              <a:t>Bacillus</a:t>
            </a:r>
          </a:p>
        </p:txBody>
      </p:sp>
      <p:sp>
        <p:nvSpPr>
          <p:cNvPr id="16" name="Right Brace 15">
            <a:extLst>
              <a:ext uri="{FF2B5EF4-FFF2-40B4-BE49-F238E27FC236}">
                <a16:creationId xmlns:a16="http://schemas.microsoft.com/office/drawing/2014/main" id="{1B76558B-3608-46E8-84DB-3DF15D6BD309}"/>
              </a:ext>
            </a:extLst>
          </p:cNvPr>
          <p:cNvSpPr/>
          <p:nvPr/>
        </p:nvSpPr>
        <p:spPr>
          <a:xfrm>
            <a:off x="4913314" y="4343400"/>
            <a:ext cx="268287" cy="452438"/>
          </a:xfrm>
          <a:prstGeom prst="rightBrace">
            <a:avLst/>
          </a:prstGeom>
          <a:ln w="19050"/>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sp>
        <p:nvSpPr>
          <p:cNvPr id="65543" name="TextBox 16">
            <a:extLst>
              <a:ext uri="{FF2B5EF4-FFF2-40B4-BE49-F238E27FC236}">
                <a16:creationId xmlns:a16="http://schemas.microsoft.com/office/drawing/2014/main" id="{C073EE44-9ED1-408E-ACB0-855DA74CEA25}"/>
              </a:ext>
            </a:extLst>
          </p:cNvPr>
          <p:cNvSpPr txBox="1">
            <a:spLocks noChangeArrowheads="1"/>
          </p:cNvSpPr>
          <p:nvPr/>
        </p:nvSpPr>
        <p:spPr bwMode="auto">
          <a:xfrm>
            <a:off x="5140325" y="4427539"/>
            <a:ext cx="250983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en-US" altLang="en-US" sz="1200" i="1"/>
              <a:t>Bacillus anthracis</a:t>
            </a:r>
          </a:p>
        </p:txBody>
      </p:sp>
      <p:sp>
        <p:nvSpPr>
          <p:cNvPr id="18" name="Right Brace 17">
            <a:extLst>
              <a:ext uri="{FF2B5EF4-FFF2-40B4-BE49-F238E27FC236}">
                <a16:creationId xmlns:a16="http://schemas.microsoft.com/office/drawing/2014/main" id="{95512EF4-C718-453F-B836-450EBBF4D0C2}"/>
              </a:ext>
            </a:extLst>
          </p:cNvPr>
          <p:cNvSpPr/>
          <p:nvPr/>
        </p:nvSpPr>
        <p:spPr>
          <a:xfrm>
            <a:off x="5302250" y="3546476"/>
            <a:ext cx="268288" cy="1241425"/>
          </a:xfrm>
          <a:prstGeom prst="rightBrace">
            <a:avLst/>
          </a:prstGeom>
          <a:ln w="19050"/>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sp>
        <p:nvSpPr>
          <p:cNvPr id="65545" name="TextBox 18">
            <a:extLst>
              <a:ext uri="{FF2B5EF4-FFF2-40B4-BE49-F238E27FC236}">
                <a16:creationId xmlns:a16="http://schemas.microsoft.com/office/drawing/2014/main" id="{0F6FE098-F16A-4810-84B8-B4EA677A890F}"/>
              </a:ext>
            </a:extLst>
          </p:cNvPr>
          <p:cNvSpPr txBox="1">
            <a:spLocks noChangeArrowheads="1"/>
          </p:cNvSpPr>
          <p:nvPr/>
        </p:nvSpPr>
        <p:spPr bwMode="auto">
          <a:xfrm>
            <a:off x="5603875" y="4033838"/>
            <a:ext cx="2509838"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en-US" altLang="en-US" sz="1200" i="1"/>
              <a:t>Bacillus cereus group</a:t>
            </a:r>
          </a:p>
        </p:txBody>
      </p:sp>
      <p:sp>
        <p:nvSpPr>
          <p:cNvPr id="20" name="Content Placeholder 2">
            <a:extLst>
              <a:ext uri="{FF2B5EF4-FFF2-40B4-BE49-F238E27FC236}">
                <a16:creationId xmlns:a16="http://schemas.microsoft.com/office/drawing/2014/main" id="{B20B9D5D-4682-4AC3-81FF-1DA1E81EECFB}"/>
              </a:ext>
            </a:extLst>
          </p:cNvPr>
          <p:cNvSpPr txBox="1">
            <a:spLocks/>
          </p:cNvSpPr>
          <p:nvPr/>
        </p:nvSpPr>
        <p:spPr>
          <a:xfrm>
            <a:off x="7362826" y="2900364"/>
            <a:ext cx="3095625" cy="3494087"/>
          </a:xfrm>
          <a:prstGeom prst="rect">
            <a:avLst/>
          </a:prstGeom>
        </p:spPr>
        <p:txBody>
          <a:bodyPr>
            <a:normAutofit lnSpcReduction="10000"/>
          </a:bodyPr>
          <a:lstStyle>
            <a:lvl1pPr marL="238125" indent="-238125">
              <a:spcBef>
                <a:spcPts val="600"/>
              </a:spcBef>
              <a:buFont typeface="Wingdings" pitchFamily="2" charset="2"/>
              <a:buChar char="§"/>
              <a:defRPr sz="2400" b="1" baseline="0">
                <a:latin typeface="Arial Body"/>
                <a:cs typeface="Arial" pitchFamily="34" charset="0"/>
              </a:defRPr>
            </a:lvl1pPr>
            <a:lvl2pPr marL="457200" indent="-219075">
              <a:spcBef>
                <a:spcPts val="600"/>
              </a:spcBef>
              <a:buFont typeface="Arial" pitchFamily="34" charset="0"/>
              <a:buChar char="–"/>
              <a:defRPr sz="2000" b="1" baseline="0">
                <a:latin typeface="Arial" pitchFamily="34" charset="0"/>
                <a:cs typeface="Arial" pitchFamily="34" charset="0"/>
              </a:defRPr>
            </a:lvl2pPr>
            <a:lvl3pPr marL="695325" indent="-238125">
              <a:spcBef>
                <a:spcPts val="600"/>
              </a:spcBef>
              <a:buFont typeface="Arial" pitchFamily="34" charset="0"/>
              <a:buChar char="•"/>
              <a:defRPr sz="1800" b="1" baseline="0">
                <a:latin typeface="Arial" pitchFamily="34" charset="0"/>
                <a:cs typeface="Arial" pitchFamily="34" charset="0"/>
              </a:defRPr>
            </a:lvl3pPr>
            <a:lvl4pPr marL="914400" indent="-228600">
              <a:spcBef>
                <a:spcPts val="600"/>
              </a:spcBef>
              <a:buFont typeface="Arial" pitchFamily="34" charset="0"/>
              <a:buChar char="–"/>
              <a:defRPr sz="1600" b="1">
                <a:latin typeface="Arial" pitchFamily="34" charset="0"/>
                <a:cs typeface="Arial" pitchFamily="34" charset="0"/>
              </a:defRPr>
            </a:lvl4pPr>
            <a:lvl5pPr marL="1143000" indent="-228600">
              <a:spcBef>
                <a:spcPts val="600"/>
              </a:spcBef>
              <a:buFont typeface="Arial" pitchFamily="34" charset="0"/>
              <a:buChar char="»"/>
              <a:defRPr sz="1400" b="1">
                <a:latin typeface="Arial" pitchFamily="34" charset="0"/>
                <a:cs typeface="Arial" pitchFamily="34" charset="0"/>
              </a:defRPr>
            </a:lvl5pPr>
            <a:lvl6pPr marL="914400" indent="-223838">
              <a:spcBef>
                <a:spcPts val="600"/>
              </a:spcBef>
              <a:buFont typeface="Arial" pitchFamily="34" charset="0"/>
              <a:buChar char="–"/>
              <a:defRPr lang="en-US" sz="1600" b="1" kern="1200" dirty="0" smtClean="0">
                <a:solidFill>
                  <a:schemeClr val="tx1"/>
                </a:solidFill>
                <a:latin typeface="Arial Body"/>
                <a:ea typeface="+mn-ea"/>
                <a:cs typeface="Arial" pitchFamily="34" charset="0"/>
              </a:defRPr>
            </a:lvl6pPr>
            <a:lvl8pPr marL="690563" indent="-223838">
              <a:spcBef>
                <a:spcPts val="600"/>
              </a:spcBef>
              <a:buFont typeface="Arial" pitchFamily="34" charset="0"/>
              <a:buChar char="•"/>
              <a:defRPr sz="1800" b="1">
                <a:latin typeface="Arial" pitchFamily="34" charset="0"/>
                <a:cs typeface="Arial" pitchFamily="34" charset="0"/>
              </a:defRPr>
            </a:lvl8pPr>
          </a:lstStyle>
          <a:p>
            <a:pPr>
              <a:lnSpc>
                <a:spcPct val="120000"/>
              </a:lnSpc>
              <a:defRPr/>
            </a:pPr>
            <a:r>
              <a:rPr lang="en-US" sz="1800" dirty="0">
                <a:latin typeface="Arial" pitchFamily="34" charset="0"/>
              </a:rPr>
              <a:t>Initial testing </a:t>
            </a:r>
          </a:p>
          <a:p>
            <a:pPr lvl="1">
              <a:lnSpc>
                <a:spcPct val="120000"/>
              </a:lnSpc>
              <a:defRPr/>
            </a:pPr>
            <a:r>
              <a:rPr lang="en-US" sz="1400" dirty="0"/>
              <a:t>Morphology/phenotypic testing indicates </a:t>
            </a:r>
            <a:r>
              <a:rPr lang="en-US" sz="1400" i="1" dirty="0"/>
              <a:t>Bacillus</a:t>
            </a:r>
            <a:r>
              <a:rPr lang="en-US" sz="1400" dirty="0"/>
              <a:t> isolates are part of the </a:t>
            </a:r>
            <a:r>
              <a:rPr lang="en-US" sz="1400" i="1" dirty="0"/>
              <a:t>B. cereus </a:t>
            </a:r>
            <a:r>
              <a:rPr lang="en-US" sz="1400" dirty="0"/>
              <a:t>group</a:t>
            </a:r>
          </a:p>
          <a:p>
            <a:pPr lvl="1">
              <a:lnSpc>
                <a:spcPct val="120000"/>
              </a:lnSpc>
              <a:defRPr/>
            </a:pPr>
            <a:r>
              <a:rPr lang="en-US" sz="1400" dirty="0"/>
              <a:t>16S </a:t>
            </a:r>
            <a:r>
              <a:rPr lang="en-US" sz="1400" dirty="0" err="1"/>
              <a:t>rRNA</a:t>
            </a:r>
            <a:r>
              <a:rPr lang="en-US" sz="1400" dirty="0"/>
              <a:t> and </a:t>
            </a:r>
            <a:r>
              <a:rPr lang="en-US" sz="1400" i="1" dirty="0" err="1"/>
              <a:t>gyrB</a:t>
            </a:r>
            <a:r>
              <a:rPr lang="en-US" sz="1400" dirty="0"/>
              <a:t> sequencing consistent with </a:t>
            </a:r>
            <a:r>
              <a:rPr lang="en-US" sz="1400" i="1" dirty="0"/>
              <a:t>B. </a:t>
            </a:r>
            <a:r>
              <a:rPr lang="en-US" sz="1400" i="1" dirty="0" err="1"/>
              <a:t>anthracis</a:t>
            </a:r>
            <a:r>
              <a:rPr lang="en-US" sz="1400" dirty="0"/>
              <a:t>, though PCR tests for virulence markers are negative</a:t>
            </a:r>
          </a:p>
          <a:p>
            <a:pPr lvl="1">
              <a:lnSpc>
                <a:spcPct val="120000"/>
              </a:lnSpc>
              <a:defRPr/>
            </a:pPr>
            <a:r>
              <a:rPr lang="en-US" sz="1400" dirty="0"/>
              <a:t>MLST and WGS/</a:t>
            </a:r>
            <a:r>
              <a:rPr lang="en-US" sz="1400" dirty="0" err="1"/>
              <a:t>Avg</a:t>
            </a:r>
            <a:r>
              <a:rPr lang="en-US" sz="1400" dirty="0"/>
              <a:t> Nucleotide Identity analyses also point to </a:t>
            </a:r>
            <a:r>
              <a:rPr lang="en-US" sz="1400" i="1" dirty="0"/>
              <a:t>B. </a:t>
            </a:r>
            <a:r>
              <a:rPr lang="en-US" sz="1400" i="1" dirty="0" err="1"/>
              <a:t>anthracis</a:t>
            </a:r>
            <a:endParaRPr lang="en-US" sz="1400" i="1" dirty="0"/>
          </a:p>
        </p:txBody>
      </p:sp>
    </p:spTree>
    <p:extLst>
      <p:ext uri="{BB962C8B-B14F-4D97-AF65-F5344CB8AC3E}">
        <p14:creationId xmlns:p14="http://schemas.microsoft.com/office/powerpoint/2010/main" val="281068828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Title 1">
            <a:extLst>
              <a:ext uri="{FF2B5EF4-FFF2-40B4-BE49-F238E27FC236}">
                <a16:creationId xmlns:a16="http://schemas.microsoft.com/office/drawing/2014/main" id="{DA04C5E8-5E8C-4CCF-8322-584AC23CA0F8}"/>
              </a:ext>
            </a:extLst>
          </p:cNvPr>
          <p:cNvSpPr>
            <a:spLocks noGrp="1"/>
          </p:cNvSpPr>
          <p:nvPr>
            <p:ph type="title"/>
          </p:nvPr>
        </p:nvSpPr>
        <p:spPr/>
        <p:txBody>
          <a:bodyPr/>
          <a:lstStyle/>
          <a:p>
            <a:r>
              <a:rPr lang="en-US" altLang="en-US" i="1"/>
              <a:t>B. anthracis </a:t>
            </a:r>
            <a:r>
              <a:rPr lang="en-US" altLang="en-US"/>
              <a:t>on the ISS? </a:t>
            </a:r>
          </a:p>
        </p:txBody>
      </p:sp>
      <p:pic>
        <p:nvPicPr>
          <p:cNvPr id="67586" name="Content Placeholder 5" descr="cnn_image.tif">
            <a:extLst>
              <a:ext uri="{FF2B5EF4-FFF2-40B4-BE49-F238E27FC236}">
                <a16:creationId xmlns:a16="http://schemas.microsoft.com/office/drawing/2014/main" id="{5A0DAA8F-3D38-4A5A-B56D-50706EEBF6C0}"/>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4549" r="-4549"/>
          <a:stretch>
            <a:fillRect/>
          </a:stretch>
        </p:blipFill>
        <p:spPr>
          <a:xfrm>
            <a:off x="1496786" y="1431472"/>
            <a:ext cx="8686800" cy="4675188"/>
          </a:xfrm>
        </p:spPr>
      </p:pic>
    </p:spTree>
    <p:extLst>
      <p:ext uri="{BB962C8B-B14F-4D97-AF65-F5344CB8AC3E}">
        <p14:creationId xmlns:p14="http://schemas.microsoft.com/office/powerpoint/2010/main" val="184764981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Title 1">
            <a:extLst>
              <a:ext uri="{FF2B5EF4-FFF2-40B4-BE49-F238E27FC236}">
                <a16:creationId xmlns:a16="http://schemas.microsoft.com/office/drawing/2014/main" id="{21425DC9-E273-42D1-89F0-04C08E94518C}"/>
              </a:ext>
            </a:extLst>
          </p:cNvPr>
          <p:cNvSpPr>
            <a:spLocks noGrp="1"/>
          </p:cNvSpPr>
          <p:nvPr>
            <p:ph type="title"/>
          </p:nvPr>
        </p:nvSpPr>
        <p:spPr/>
        <p:txBody>
          <a:bodyPr/>
          <a:lstStyle/>
          <a:p>
            <a:pPr eaLnBrk="1" hangingPunct="1"/>
            <a:r>
              <a:rPr lang="en-US" altLang="en-US"/>
              <a:t>Bacillus anthracis + plcR biology</a:t>
            </a:r>
          </a:p>
        </p:txBody>
      </p:sp>
      <p:sp>
        <p:nvSpPr>
          <p:cNvPr id="3" name="Content Placeholder 2">
            <a:extLst>
              <a:ext uri="{FF2B5EF4-FFF2-40B4-BE49-F238E27FC236}">
                <a16:creationId xmlns:a16="http://schemas.microsoft.com/office/drawing/2014/main" id="{4A9A9513-4309-490A-B9D9-5FF7A175E3C0}"/>
              </a:ext>
            </a:extLst>
          </p:cNvPr>
          <p:cNvSpPr>
            <a:spLocks noGrp="1"/>
          </p:cNvSpPr>
          <p:nvPr>
            <p:ph idx="1"/>
          </p:nvPr>
        </p:nvSpPr>
        <p:spPr/>
        <p:txBody>
          <a:bodyPr rtlCol="0">
            <a:normAutofit/>
          </a:bodyPr>
          <a:lstStyle/>
          <a:p>
            <a:pPr>
              <a:buFont typeface="Arial"/>
              <a:buChar char="•"/>
              <a:defRPr/>
            </a:pPr>
            <a:r>
              <a:rPr lang="en-US" dirty="0"/>
              <a:t>Can a single SNP matter?</a:t>
            </a:r>
          </a:p>
          <a:p>
            <a:pPr lvl="1">
              <a:buFont typeface="Arial"/>
              <a:buChar char="–"/>
              <a:defRPr/>
            </a:pPr>
            <a:r>
              <a:rPr lang="en-US" dirty="0"/>
              <a:t>YES!</a:t>
            </a:r>
          </a:p>
          <a:p>
            <a:pPr marL="457200" lvl="1" indent="0">
              <a:buNone/>
              <a:defRPr/>
            </a:pPr>
            <a:endParaRPr lang="en-US" dirty="0"/>
          </a:p>
          <a:p>
            <a:pPr>
              <a:buFont typeface="Arial"/>
              <a:buChar char="•"/>
              <a:defRPr/>
            </a:pPr>
            <a:r>
              <a:rPr lang="en-US" dirty="0" err="1"/>
              <a:t>plcR</a:t>
            </a:r>
            <a:r>
              <a:rPr lang="en-US" dirty="0"/>
              <a:t> expression interferes with sporulation in B. </a:t>
            </a:r>
            <a:r>
              <a:rPr lang="en-US" dirty="0" err="1"/>
              <a:t>anthracis</a:t>
            </a:r>
            <a:r>
              <a:rPr lang="en-US" dirty="0"/>
              <a:t>. </a:t>
            </a:r>
          </a:p>
          <a:p>
            <a:pPr lvl="1">
              <a:buFont typeface="Arial"/>
              <a:buChar char="–"/>
              <a:defRPr/>
            </a:pPr>
            <a:r>
              <a:rPr lang="en-US" dirty="0"/>
              <a:t>Sporulation is a critical component of the ecology of B. </a:t>
            </a:r>
            <a:r>
              <a:rPr lang="en-US" dirty="0" err="1"/>
              <a:t>anthracis</a:t>
            </a:r>
            <a:endParaRPr lang="en-US" dirty="0"/>
          </a:p>
          <a:p>
            <a:pPr lvl="1">
              <a:buFont typeface="Arial"/>
              <a:buChar char="–"/>
              <a:defRPr/>
            </a:pPr>
            <a:r>
              <a:rPr lang="en-US" dirty="0" err="1"/>
              <a:t>plcR</a:t>
            </a:r>
            <a:r>
              <a:rPr lang="en-US" dirty="0"/>
              <a:t> nonsense mutation present in all known B. </a:t>
            </a:r>
            <a:r>
              <a:rPr lang="en-US" dirty="0" err="1"/>
              <a:t>anthracis</a:t>
            </a:r>
            <a:r>
              <a:rPr lang="en-US" dirty="0"/>
              <a:t> genomes</a:t>
            </a:r>
          </a:p>
          <a:p>
            <a:pPr marL="457200" lvl="1" indent="0">
              <a:buNone/>
              <a:defRPr/>
            </a:pPr>
            <a:endParaRPr lang="en-US" dirty="0"/>
          </a:p>
        </p:txBody>
      </p:sp>
    </p:spTree>
    <p:extLst>
      <p:ext uri="{BB962C8B-B14F-4D97-AF65-F5344CB8AC3E}">
        <p14:creationId xmlns:p14="http://schemas.microsoft.com/office/powerpoint/2010/main" val="45061160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Title 1">
            <a:extLst>
              <a:ext uri="{FF2B5EF4-FFF2-40B4-BE49-F238E27FC236}">
                <a16:creationId xmlns:a16="http://schemas.microsoft.com/office/drawing/2014/main" id="{09C507F2-2984-4308-BBF0-740535260965}"/>
              </a:ext>
            </a:extLst>
          </p:cNvPr>
          <p:cNvSpPr>
            <a:spLocks noGrp="1"/>
          </p:cNvSpPr>
          <p:nvPr>
            <p:ph type="title"/>
          </p:nvPr>
        </p:nvSpPr>
        <p:spPr>
          <a:xfrm>
            <a:off x="892628" y="-103185"/>
            <a:ext cx="10515600" cy="1325563"/>
          </a:xfrm>
        </p:spPr>
        <p:txBody>
          <a:bodyPr/>
          <a:lstStyle/>
          <a:p>
            <a:r>
              <a:rPr lang="en-US" altLang="en-US" dirty="0"/>
              <a:t>Genomic analysis</a:t>
            </a:r>
          </a:p>
        </p:txBody>
      </p:sp>
      <p:sp>
        <p:nvSpPr>
          <p:cNvPr id="3" name="Content Placeholder 2">
            <a:extLst>
              <a:ext uri="{FF2B5EF4-FFF2-40B4-BE49-F238E27FC236}">
                <a16:creationId xmlns:a16="http://schemas.microsoft.com/office/drawing/2014/main" id="{21D54EB4-2395-4313-A0FA-5511B1C086D0}"/>
              </a:ext>
            </a:extLst>
          </p:cNvPr>
          <p:cNvSpPr>
            <a:spLocks noGrp="1"/>
          </p:cNvSpPr>
          <p:nvPr>
            <p:ph idx="1"/>
          </p:nvPr>
        </p:nvSpPr>
        <p:spPr>
          <a:xfrm>
            <a:off x="414528" y="1141413"/>
            <a:ext cx="5487799" cy="5408612"/>
          </a:xfrm>
        </p:spPr>
        <p:txBody>
          <a:bodyPr>
            <a:normAutofit/>
          </a:bodyPr>
          <a:lstStyle/>
          <a:p>
            <a:pPr marL="0" indent="0">
              <a:buNone/>
              <a:defRPr/>
            </a:pPr>
            <a:endParaRPr lang="en-US" sz="2000" dirty="0"/>
          </a:p>
          <a:p>
            <a:pPr>
              <a:buFont typeface="Arial" charset="0"/>
              <a:buChar char="•"/>
              <a:defRPr/>
            </a:pPr>
            <a:r>
              <a:rPr lang="en-US" sz="2000" dirty="0"/>
              <a:t>Grow US, Japanese, and Russian isolates and extract genomic DNA</a:t>
            </a:r>
          </a:p>
          <a:p>
            <a:pPr>
              <a:buFont typeface="Arial" charset="0"/>
              <a:buChar char="•"/>
              <a:defRPr/>
            </a:pPr>
            <a:r>
              <a:rPr lang="en-US" sz="2000" dirty="0"/>
              <a:t>WGS on multiple platforms </a:t>
            </a:r>
          </a:p>
          <a:p>
            <a:pPr lvl="1">
              <a:buFont typeface="Arial" charset="0"/>
              <a:buChar char="–"/>
              <a:defRPr/>
            </a:pPr>
            <a:r>
              <a:rPr lang="en-US" sz="2000" dirty="0"/>
              <a:t>Illumina</a:t>
            </a:r>
          </a:p>
          <a:p>
            <a:pPr lvl="1">
              <a:buFont typeface="Arial" charset="0"/>
              <a:buChar char="–"/>
              <a:defRPr/>
            </a:pPr>
            <a:r>
              <a:rPr lang="en-US" sz="2000" dirty="0"/>
              <a:t>Pac Bio (Oxford Nanopore)</a:t>
            </a:r>
          </a:p>
          <a:p>
            <a:pPr>
              <a:buFont typeface="Arial" charset="0"/>
              <a:buChar char="•"/>
              <a:defRPr/>
            </a:pPr>
            <a:r>
              <a:rPr lang="en-US" sz="2000" dirty="0"/>
              <a:t>All isolates are very similar</a:t>
            </a:r>
          </a:p>
          <a:p>
            <a:pPr lvl="1">
              <a:buFont typeface="Arial" charset="0"/>
              <a:buChar char="–"/>
              <a:defRPr/>
            </a:pPr>
            <a:r>
              <a:rPr lang="en-US" sz="2000" dirty="0"/>
              <a:t>&lt;20 SNP’s separate the most distant pair</a:t>
            </a:r>
          </a:p>
          <a:p>
            <a:pPr>
              <a:buFont typeface="Arial" charset="0"/>
              <a:buChar char="•"/>
              <a:defRPr/>
            </a:pPr>
            <a:r>
              <a:rPr lang="en-US" sz="2000" dirty="0"/>
              <a:t>Closest to </a:t>
            </a:r>
            <a:r>
              <a:rPr lang="en-US" sz="2000" i="1" dirty="0"/>
              <a:t>B. </a:t>
            </a:r>
            <a:r>
              <a:rPr lang="en-US" sz="2000" i="1" dirty="0" err="1"/>
              <a:t>anthracis</a:t>
            </a:r>
            <a:r>
              <a:rPr lang="en-US" sz="2000" dirty="0"/>
              <a:t> clade, but still ~50,000 SNP’s away from nearest </a:t>
            </a:r>
            <a:r>
              <a:rPr lang="en-US" sz="2000" i="1" dirty="0"/>
              <a:t>B. </a:t>
            </a:r>
            <a:r>
              <a:rPr lang="en-US" sz="2000" i="1" dirty="0" err="1"/>
              <a:t>anthracis</a:t>
            </a:r>
            <a:r>
              <a:rPr lang="en-US" sz="2000" dirty="0"/>
              <a:t> (</a:t>
            </a:r>
            <a:r>
              <a:rPr lang="en-US" sz="2000" u="sng" dirty="0"/>
              <a:t>not</a:t>
            </a:r>
            <a:r>
              <a:rPr lang="en-US" sz="2000" dirty="0"/>
              <a:t> a member)</a:t>
            </a:r>
          </a:p>
          <a:p>
            <a:pPr>
              <a:buFont typeface="Arial" charset="0"/>
              <a:buChar char="•"/>
              <a:defRPr/>
            </a:pPr>
            <a:r>
              <a:rPr lang="en-US" sz="2000" dirty="0"/>
              <a:t>No </a:t>
            </a:r>
            <a:r>
              <a:rPr lang="en-US" sz="2000" i="1" dirty="0"/>
              <a:t>B. </a:t>
            </a:r>
            <a:r>
              <a:rPr lang="en-US" sz="2000" i="1" dirty="0" err="1"/>
              <a:t>anthracis</a:t>
            </a:r>
            <a:r>
              <a:rPr lang="en-US" sz="2000" i="1" dirty="0"/>
              <a:t> </a:t>
            </a:r>
            <a:r>
              <a:rPr lang="en-US" sz="2000" dirty="0"/>
              <a:t>virulence genes</a:t>
            </a:r>
          </a:p>
          <a:p>
            <a:pPr>
              <a:buFont typeface="Arial" charset="0"/>
              <a:buChar char="•"/>
              <a:defRPr/>
            </a:pPr>
            <a:r>
              <a:rPr lang="en-US" sz="2000" dirty="0"/>
              <a:t>New species  </a:t>
            </a:r>
          </a:p>
          <a:p>
            <a:pPr lvl="1">
              <a:buFont typeface="Arial" charset="0"/>
              <a:buChar char="–"/>
              <a:defRPr/>
            </a:pPr>
            <a:r>
              <a:rPr lang="en-US" sz="2000" i="1" dirty="0"/>
              <a:t>Bacillus</a:t>
            </a:r>
            <a:r>
              <a:rPr lang="en-US" sz="2000" dirty="0"/>
              <a:t> </a:t>
            </a:r>
            <a:r>
              <a:rPr lang="en-US" sz="2000" i="1" dirty="0"/>
              <a:t>???</a:t>
            </a:r>
          </a:p>
          <a:p>
            <a:pPr>
              <a:buFont typeface="Arial" charset="0"/>
              <a:buChar char="•"/>
              <a:defRPr/>
            </a:pPr>
            <a:endParaRPr lang="en-US" sz="1800" dirty="0"/>
          </a:p>
          <a:p>
            <a:pPr lvl="1">
              <a:buFont typeface="Arial" charset="0"/>
              <a:buChar char="–"/>
              <a:defRPr/>
            </a:pPr>
            <a:endParaRPr lang="en-US" dirty="0"/>
          </a:p>
          <a:p>
            <a:pPr lvl="1">
              <a:buFont typeface="Arial" charset="0"/>
              <a:buChar char="–"/>
              <a:defRPr/>
            </a:pPr>
            <a:endParaRPr lang="en-US" dirty="0"/>
          </a:p>
        </p:txBody>
      </p:sp>
      <p:pic>
        <p:nvPicPr>
          <p:cNvPr id="68611" name="Picture 3">
            <a:extLst>
              <a:ext uri="{FF2B5EF4-FFF2-40B4-BE49-F238E27FC236}">
                <a16:creationId xmlns:a16="http://schemas.microsoft.com/office/drawing/2014/main" id="{F1101534-5A61-4CAA-BF4A-52E7EAF117F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411914" y="1141413"/>
            <a:ext cx="3133725" cy="512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ight Brace 4">
            <a:extLst>
              <a:ext uri="{FF2B5EF4-FFF2-40B4-BE49-F238E27FC236}">
                <a16:creationId xmlns:a16="http://schemas.microsoft.com/office/drawing/2014/main" id="{8BD39156-F21D-4025-BB23-D2C7CA1E1394}"/>
              </a:ext>
            </a:extLst>
          </p:cNvPr>
          <p:cNvSpPr/>
          <p:nvPr/>
        </p:nvSpPr>
        <p:spPr>
          <a:xfrm>
            <a:off x="9583739" y="1141413"/>
            <a:ext cx="276225" cy="1739900"/>
          </a:xfrm>
          <a:prstGeom prst="rightBrace">
            <a:avLst/>
          </a:prstGeom>
          <a:ln w="19050"/>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sp>
        <p:nvSpPr>
          <p:cNvPr id="6" name="Right Brace 5">
            <a:extLst>
              <a:ext uri="{FF2B5EF4-FFF2-40B4-BE49-F238E27FC236}">
                <a16:creationId xmlns:a16="http://schemas.microsoft.com/office/drawing/2014/main" id="{E8F5913B-14E5-4C22-A370-23C35D18C38D}"/>
              </a:ext>
            </a:extLst>
          </p:cNvPr>
          <p:cNvSpPr/>
          <p:nvPr/>
        </p:nvSpPr>
        <p:spPr>
          <a:xfrm>
            <a:off x="9583739" y="3324225"/>
            <a:ext cx="276225" cy="2852738"/>
          </a:xfrm>
          <a:prstGeom prst="rightBrace">
            <a:avLst/>
          </a:prstGeom>
          <a:ln w="19050"/>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sp>
        <p:nvSpPr>
          <p:cNvPr id="68614" name="TextBox 6">
            <a:extLst>
              <a:ext uri="{FF2B5EF4-FFF2-40B4-BE49-F238E27FC236}">
                <a16:creationId xmlns:a16="http://schemas.microsoft.com/office/drawing/2014/main" id="{A42CEEAC-46B6-4AFC-BAED-B00536FB5DF4}"/>
              </a:ext>
            </a:extLst>
          </p:cNvPr>
          <p:cNvSpPr txBox="1">
            <a:spLocks noChangeArrowheads="1"/>
          </p:cNvSpPr>
          <p:nvPr/>
        </p:nvSpPr>
        <p:spPr bwMode="auto">
          <a:xfrm rot="-5400000">
            <a:off x="9323389" y="4378326"/>
            <a:ext cx="1423987"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en-US" altLang="en-US" sz="1200" i="1"/>
              <a:t>B. anthracis</a:t>
            </a:r>
          </a:p>
        </p:txBody>
      </p:sp>
      <p:sp>
        <p:nvSpPr>
          <p:cNvPr id="68615" name="TextBox 7">
            <a:extLst>
              <a:ext uri="{FF2B5EF4-FFF2-40B4-BE49-F238E27FC236}">
                <a16:creationId xmlns:a16="http://schemas.microsoft.com/office/drawing/2014/main" id="{F4FA7EBE-2827-4CFF-BFE3-7F1633C31E3F}"/>
              </a:ext>
            </a:extLst>
          </p:cNvPr>
          <p:cNvSpPr txBox="1">
            <a:spLocks noChangeArrowheads="1"/>
          </p:cNvSpPr>
          <p:nvPr/>
        </p:nvSpPr>
        <p:spPr bwMode="auto">
          <a:xfrm rot="-5400000">
            <a:off x="8780463" y="1487488"/>
            <a:ext cx="2509838"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en-US" altLang="en-US" sz="1200" i="1"/>
              <a:t>B. cereus/thuringinensis</a:t>
            </a:r>
          </a:p>
        </p:txBody>
      </p:sp>
      <p:sp>
        <p:nvSpPr>
          <p:cNvPr id="9" name="Right Arrow 8">
            <a:extLst>
              <a:ext uri="{FF2B5EF4-FFF2-40B4-BE49-F238E27FC236}">
                <a16:creationId xmlns:a16="http://schemas.microsoft.com/office/drawing/2014/main" id="{10D00ACF-3FC0-4902-A27B-9BD88D793CAA}"/>
              </a:ext>
            </a:extLst>
          </p:cNvPr>
          <p:cNvSpPr>
            <a:spLocks noChangeArrowheads="1"/>
          </p:cNvSpPr>
          <p:nvPr/>
        </p:nvSpPr>
        <p:spPr bwMode="auto">
          <a:xfrm rot="10800000">
            <a:off x="9158288" y="3048001"/>
            <a:ext cx="582612" cy="157163"/>
          </a:xfrm>
          <a:prstGeom prst="rightArrow">
            <a:avLst>
              <a:gd name="adj1" fmla="val 50000"/>
              <a:gd name="adj2" fmla="val 49908"/>
            </a:avLst>
          </a:prstGeom>
          <a:gradFill rotWithShape="1">
            <a:gsLst>
              <a:gs pos="0">
                <a:srgbClr val="9BC1FF"/>
              </a:gs>
              <a:gs pos="100000">
                <a:srgbClr val="3F80CD"/>
              </a:gs>
            </a:gsLst>
            <a:lin ang="5400000"/>
          </a:gradFill>
          <a:ln w="9525">
            <a:solidFill>
              <a:srgbClr val="4A7EBB"/>
            </a:solidFill>
            <a:miter lim="800000"/>
            <a:headEnd/>
            <a:tailEnd/>
          </a:ln>
          <a:effectLst>
            <a:outerShdw blurRad="40000" dist="23000" dir="5400000" rotWithShape="0">
              <a:srgbClr val="808080">
                <a:alpha val="34999"/>
              </a:srgbClr>
            </a:outerShdw>
          </a:effec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a:endParaRPr lang="en-US" altLang="en-US">
              <a:solidFill>
                <a:srgbClr val="FFFFFF"/>
              </a:solidFill>
            </a:endParaRPr>
          </a:p>
        </p:txBody>
      </p:sp>
      <p:sp>
        <p:nvSpPr>
          <p:cNvPr id="68617" name="TextBox 9">
            <a:extLst>
              <a:ext uri="{FF2B5EF4-FFF2-40B4-BE49-F238E27FC236}">
                <a16:creationId xmlns:a16="http://schemas.microsoft.com/office/drawing/2014/main" id="{6187E053-326C-4BF3-B259-08A7C1A1B075}"/>
              </a:ext>
            </a:extLst>
          </p:cNvPr>
          <p:cNvSpPr txBox="1">
            <a:spLocks noChangeArrowheads="1"/>
          </p:cNvSpPr>
          <p:nvPr/>
        </p:nvSpPr>
        <p:spPr bwMode="auto">
          <a:xfrm>
            <a:off x="9674226" y="2928938"/>
            <a:ext cx="695325" cy="43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a:r>
              <a:rPr lang="en-US" altLang="en-US" sz="1100"/>
              <a:t>ISS isolates</a:t>
            </a:r>
          </a:p>
        </p:txBody>
      </p:sp>
    </p:spTree>
    <p:extLst>
      <p:ext uri="{BB962C8B-B14F-4D97-AF65-F5344CB8AC3E}">
        <p14:creationId xmlns:p14="http://schemas.microsoft.com/office/powerpoint/2010/main" val="4006994274"/>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FC47C-B683-4B32-B7E8-D7A1364579CD}"/>
              </a:ext>
            </a:extLst>
          </p:cNvPr>
          <p:cNvSpPr>
            <a:spLocks noGrp="1"/>
          </p:cNvSpPr>
          <p:nvPr>
            <p:ph type="title"/>
          </p:nvPr>
        </p:nvSpPr>
        <p:spPr>
          <a:xfrm>
            <a:off x="1883664" y="274639"/>
            <a:ext cx="8229600" cy="485775"/>
          </a:xfrm>
        </p:spPr>
        <p:txBody>
          <a:bodyPr rtlCol="0">
            <a:normAutofit fontScale="90000"/>
          </a:bodyPr>
          <a:lstStyle/>
          <a:p>
            <a:pPr>
              <a:defRPr/>
            </a:pPr>
            <a:r>
              <a:rPr lang="en-US" dirty="0" err="1"/>
              <a:t>plcR</a:t>
            </a:r>
            <a:r>
              <a:rPr lang="en-US" dirty="0"/>
              <a:t> nonsense mutation</a:t>
            </a:r>
          </a:p>
        </p:txBody>
      </p:sp>
      <p:pic>
        <p:nvPicPr>
          <p:cNvPr id="25602" name="Content Placeholder 3" descr="JPL.asms.parsnp-3 copy.png">
            <a:extLst>
              <a:ext uri="{FF2B5EF4-FFF2-40B4-BE49-F238E27FC236}">
                <a16:creationId xmlns:a16="http://schemas.microsoft.com/office/drawing/2014/main" id="{DBAD2CAA-BC15-41F8-A11F-6803A98A5D18}"/>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3484" r="-3484"/>
          <a:stretch>
            <a:fillRect/>
          </a:stretch>
        </p:blipFill>
        <p:spPr>
          <a:xfrm>
            <a:off x="404137" y="760414"/>
            <a:ext cx="10983191" cy="5911576"/>
          </a:xfrm>
        </p:spPr>
      </p:pic>
      <p:sp>
        <p:nvSpPr>
          <p:cNvPr id="3" name="Rectangle 2">
            <a:extLst>
              <a:ext uri="{FF2B5EF4-FFF2-40B4-BE49-F238E27FC236}">
                <a16:creationId xmlns:a16="http://schemas.microsoft.com/office/drawing/2014/main" id="{26B35862-EDEE-4FEF-9E23-5F826C7665C1}"/>
              </a:ext>
            </a:extLst>
          </p:cNvPr>
          <p:cNvSpPr/>
          <p:nvPr/>
        </p:nvSpPr>
        <p:spPr>
          <a:xfrm>
            <a:off x="2371344" y="1807464"/>
            <a:ext cx="847344" cy="789432"/>
          </a:xfrm>
          <a:prstGeom prst="rect">
            <a:avLst/>
          </a:prstGeom>
          <a:noFill/>
          <a:ln w="57150">
            <a:solidFill>
              <a:srgbClr val="FF0000"/>
            </a:solidFill>
          </a:ln>
        </p:spPr>
        <p:style>
          <a:lnRef idx="2">
            <a:schemeClr val="dk1"/>
          </a:lnRef>
          <a:fillRef idx="1">
            <a:schemeClr val="lt1"/>
          </a:fillRef>
          <a:effectRef idx="0">
            <a:schemeClr val="dk1"/>
          </a:effectRef>
          <a:fontRef idx="minor">
            <a:schemeClr val="dk1"/>
          </a:fontRef>
        </p:style>
        <p:txBody>
          <a:bodyPr anchor="ctr"/>
          <a:lstStyle/>
          <a:p>
            <a:pPr algn="ctr">
              <a:defRPr/>
            </a:pPr>
            <a:endParaRPr lang="en-US"/>
          </a:p>
        </p:txBody>
      </p:sp>
    </p:spTree>
    <p:extLst>
      <p:ext uri="{BB962C8B-B14F-4D97-AF65-F5344CB8AC3E}">
        <p14:creationId xmlns:p14="http://schemas.microsoft.com/office/powerpoint/2010/main" val="361262990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271848" y="111211"/>
            <a:ext cx="11479427" cy="7109639"/>
          </a:xfrm>
          <a:prstGeom prst="rect">
            <a:avLst/>
          </a:prstGeom>
          <a:noFill/>
        </p:spPr>
        <p:txBody>
          <a:bodyPr wrap="square" rtlCol="0">
            <a:spAutoFit/>
          </a:bodyPr>
          <a:lstStyle/>
          <a:p>
            <a:r>
              <a:rPr lang="en-US" sz="1200" dirty="0">
                <a:latin typeface="Courier" charset="0"/>
                <a:ea typeface="Courier" charset="0"/>
                <a:cs typeface="Courier" charset="0"/>
              </a:rPr>
              <a:t>AGCAGCCCGTAGGCTACCCGGGAATGGGGGTATACCAATATACGATCGACTGACTAGGCTATTTTTAAACGATCGATCGATTAAGGCTATTG----------GCAGCCAGTGGGAAGGGAGG</a:t>
            </a:r>
          </a:p>
          <a:p>
            <a:r>
              <a:rPr lang="en-US" sz="1200" dirty="0">
                <a:latin typeface="Courier" charset="0"/>
                <a:ea typeface="Courier" charset="0"/>
                <a:cs typeface="Courier" charset="0"/>
              </a:rPr>
              <a:t>AGCAGCCCGTAGGCTACCCGGGAATGGGGGTATACCAATATACGATCGACTGACTAGGCTATTTTTAAACGATCGATCGATTAAGGCTATTG----------GCAGCCAGTGGGAAGGGAGG</a:t>
            </a:r>
          </a:p>
          <a:p>
            <a:r>
              <a:rPr lang="en-US" sz="1200" dirty="0">
                <a:latin typeface="Courier" charset="0"/>
                <a:ea typeface="Courier" charset="0"/>
                <a:cs typeface="Courier" charset="0"/>
              </a:rPr>
              <a:t>AGCAGCCCGTAGGCTACCCGGGAATGGGGGTATACCAATATACGATCGACTGACTAGGCTATTTTTAAACGATCGATCGATTAAGGCTATTG----------GCAGCCAGTGGGAAGGGAGG</a:t>
            </a:r>
          </a:p>
          <a:p>
            <a:r>
              <a:rPr lang="en-US" sz="1200" dirty="0">
                <a:latin typeface="Courier" charset="0"/>
                <a:ea typeface="Courier" charset="0"/>
                <a:cs typeface="Courier" charset="0"/>
              </a:rPr>
              <a:t>AGCAGCCCGTAGGCTACCCGGGAATGGGGGTATACCAATATACGATCGACTGACTAGGCTATTTTTAAACGATCGATCGATTAAGGCTATTG----------GCAGCCAGTGGGAAGGGAGG</a:t>
            </a:r>
          </a:p>
          <a:p>
            <a:r>
              <a:rPr lang="en-US" sz="1200" dirty="0">
                <a:latin typeface="Courier" charset="0"/>
                <a:ea typeface="Courier" charset="0"/>
                <a:cs typeface="Courier" charset="0"/>
              </a:rPr>
              <a:t>AGCAGCCCGTAGGCTACCCGGGAATGGGGGTATACCAATATACGATCGACTGACTAGGCTATTTTTAAACGATCGATCGATTAAGGCTATTG----------GCAGCCAGTGGGAAGGGAGG</a:t>
            </a:r>
          </a:p>
          <a:p>
            <a:r>
              <a:rPr lang="en-US" sz="1200" dirty="0">
                <a:latin typeface="Courier" charset="0"/>
                <a:ea typeface="Courier" charset="0"/>
                <a:cs typeface="Courier" charset="0"/>
              </a:rPr>
              <a:t>AGCAGCCCGTAGGCTACCCGGGAATGGGGGTATACCAATATACGATCGACTGACTAGGCTATTTTTAAACGATCGATCGATTAAGGCTATTG----------GCAGCCAGTGGGAAGGGAGG</a:t>
            </a:r>
          </a:p>
          <a:p>
            <a:r>
              <a:rPr lang="en-US" sz="1200" dirty="0">
                <a:latin typeface="Courier" charset="0"/>
                <a:ea typeface="Courier" charset="0"/>
                <a:cs typeface="Courier" charset="0"/>
              </a:rPr>
              <a:t>AGCAGCCCGTAGGCTACCCGGGAATGGGGGTATACCAATATACGATCGACTGACTAGGCTATTTTTAAACGATCGATCGATTAAGGCTATTG----------GCAGCCAGTGGGAAGGGAGG</a:t>
            </a:r>
          </a:p>
          <a:p>
            <a:r>
              <a:rPr lang="en-US" sz="1200" dirty="0">
                <a:latin typeface="Courier" charset="0"/>
                <a:ea typeface="Courier" charset="0"/>
                <a:cs typeface="Courier" charset="0"/>
              </a:rPr>
              <a:t>AGCAGCCCGTAGGCTACCCGGGAATGGGGGTATACCAATATACGATCGACTGACTAGGCTATTTTTAAACGATCGATCGATTAAGGCTATTG----------GCAGCCAGTGGGAAGGGAGG</a:t>
            </a:r>
          </a:p>
          <a:p>
            <a:r>
              <a:rPr lang="en-US" sz="1200" dirty="0">
                <a:latin typeface="Courier" charset="0"/>
                <a:ea typeface="Courier" charset="0"/>
                <a:cs typeface="Courier" charset="0"/>
              </a:rPr>
              <a:t>AGCAGCCCGTAGGCTACCCGGGAATGGGGGTATACCAATATACGATCGACTGACTAGGCTATTTTTAAACGATCGATCGATTAAGGCTATTG----------GCAGCCAGTGGGAAGGGAGG</a:t>
            </a:r>
          </a:p>
          <a:p>
            <a:r>
              <a:rPr lang="en-US" sz="1200" dirty="0">
                <a:latin typeface="Courier" charset="0"/>
                <a:ea typeface="Courier" charset="0"/>
                <a:cs typeface="Courier" charset="0"/>
              </a:rPr>
              <a:t>AGCAGCCCGTAGGCTACCCGGGAATGGGGGTATACCAATATACGATCGACTGACTAGGCTATTTTTAAACGATCGATCGATTAAGGCTATTG----------GCAGCCAGTGGGAAGGGAGG</a:t>
            </a:r>
          </a:p>
          <a:p>
            <a:r>
              <a:rPr lang="en-US" sz="1200" dirty="0">
                <a:latin typeface="Courier" charset="0"/>
                <a:ea typeface="Courier" charset="0"/>
                <a:cs typeface="Courier" charset="0"/>
              </a:rPr>
              <a:t>AGCAGCCCGTAGGCTACCCGGGAATGGGGGTATACCAATATACGATCGACTGACTAGGCTATTTTTAAACGATCGATCGATTAAGGCTATTG----------GCAGCCAGTGGGAAGGGAGG</a:t>
            </a:r>
          </a:p>
          <a:p>
            <a:r>
              <a:rPr lang="en-US" sz="1200" dirty="0">
                <a:latin typeface="Courier" charset="0"/>
                <a:ea typeface="Courier" charset="0"/>
                <a:cs typeface="Courier" charset="0"/>
              </a:rPr>
              <a:t>AGCAGCCCGTAGGCTACCCGGGAATGGGGGTATACCAATATACGATCGACTGACTAGGCTATTTTTAAACGATCGATCGATTAAGGCTATTG----------GCAGCCAGTGGGAAGGGAGG</a:t>
            </a:r>
          </a:p>
          <a:p>
            <a:r>
              <a:rPr lang="en-US" sz="1200" dirty="0">
                <a:solidFill>
                  <a:schemeClr val="bg1">
                    <a:lumMod val="85000"/>
                  </a:schemeClr>
                </a:solidFill>
                <a:latin typeface="Courier" charset="0"/>
                <a:ea typeface="Courier" charset="0"/>
                <a:cs typeface="Courier" charset="0"/>
              </a:rPr>
              <a:t>AGCAGCCCGTAGGCTACCCGGGAATGGGGGTATACCAATATACGATCGACTGACTAGGCTATTTTTAAACGATCGATCGATTAAGGCTATTG----------</a:t>
            </a:r>
            <a:r>
              <a:rPr lang="en-US" sz="1200" dirty="0">
                <a:latin typeface="Courier" charset="0"/>
                <a:ea typeface="Courier" charset="0"/>
                <a:cs typeface="Courier" charset="0"/>
              </a:rPr>
              <a:t>GCAGCCAGTGGGAAGGGAGG</a:t>
            </a:r>
            <a:endParaRPr lang="en-US" sz="1200" dirty="0">
              <a:solidFill>
                <a:schemeClr val="bg1">
                  <a:lumMod val="85000"/>
                </a:schemeClr>
              </a:solidFill>
              <a:latin typeface="Courier" charset="0"/>
              <a:ea typeface="Courier" charset="0"/>
              <a:cs typeface="Courier" charset="0"/>
            </a:endParaRPr>
          </a:p>
          <a:p>
            <a:r>
              <a:rPr lang="en-US" sz="1200" dirty="0">
                <a:solidFill>
                  <a:schemeClr val="bg1">
                    <a:lumMod val="85000"/>
                  </a:schemeClr>
                </a:solidFill>
                <a:latin typeface="Courier" charset="0"/>
                <a:ea typeface="Courier" charset="0"/>
                <a:cs typeface="Courier" charset="0"/>
              </a:rPr>
              <a:t>AGCAGCCCGTAGGCTACCCGGGAATGGGGGTATACCAATATACGATCGACTGACTAGGCTATTTTTAAACGATCGATCGATTAAGGCTATTG----------</a:t>
            </a:r>
            <a:r>
              <a:rPr lang="en-US" sz="1200" dirty="0">
                <a:latin typeface="Courier" charset="0"/>
                <a:ea typeface="Courier" charset="0"/>
                <a:cs typeface="Courier" charset="0"/>
              </a:rPr>
              <a:t>GCAGCCAGTGGGAAGGGAGG</a:t>
            </a:r>
            <a:endParaRPr lang="en-US" sz="1200" dirty="0">
              <a:solidFill>
                <a:schemeClr val="bg1">
                  <a:lumMod val="85000"/>
                </a:schemeClr>
              </a:solidFill>
              <a:latin typeface="Courier" charset="0"/>
              <a:ea typeface="Courier" charset="0"/>
              <a:cs typeface="Courier" charset="0"/>
            </a:endParaRPr>
          </a:p>
          <a:p>
            <a:r>
              <a:rPr lang="en-US" sz="1200" dirty="0">
                <a:solidFill>
                  <a:schemeClr val="bg1">
                    <a:lumMod val="85000"/>
                  </a:schemeClr>
                </a:solidFill>
                <a:latin typeface="Courier" charset="0"/>
                <a:ea typeface="Courier" charset="0"/>
                <a:cs typeface="Courier" charset="0"/>
              </a:rPr>
              <a:t>AGCAGCCCGTAGGCTACCCGGGAATGGGGGTATACCAATATACGATCGACTGACTAGGCTATTTTTAAACGATCGATCGATTAAGGCTATTG----------</a:t>
            </a:r>
            <a:r>
              <a:rPr lang="en-US" sz="1200" dirty="0">
                <a:latin typeface="Courier" charset="0"/>
                <a:ea typeface="Courier" charset="0"/>
                <a:cs typeface="Courier" charset="0"/>
              </a:rPr>
              <a:t>GCAGCCAGTGGGAAGGGAGG</a:t>
            </a:r>
            <a:endParaRPr lang="en-US" sz="1200" dirty="0">
              <a:solidFill>
                <a:schemeClr val="bg1">
                  <a:lumMod val="85000"/>
                </a:schemeClr>
              </a:solidFill>
              <a:latin typeface="Courier" charset="0"/>
              <a:ea typeface="Courier" charset="0"/>
              <a:cs typeface="Courier" charset="0"/>
            </a:endParaRPr>
          </a:p>
          <a:p>
            <a:r>
              <a:rPr lang="en-US" sz="1200" dirty="0">
                <a:solidFill>
                  <a:schemeClr val="bg1">
                    <a:lumMod val="85000"/>
                  </a:schemeClr>
                </a:solidFill>
                <a:latin typeface="Courier" charset="0"/>
                <a:ea typeface="Courier" charset="0"/>
                <a:cs typeface="Courier" charset="0"/>
              </a:rPr>
              <a:t>AGCAGCCCGTAGGCTACCCGGGAATGGGGGTATACCAATATACGATCGACTGACTAGGCTATTTTTAAACGATCGATCGATTAAGGCTATTG----------</a:t>
            </a:r>
            <a:r>
              <a:rPr lang="en-US" sz="1200" dirty="0">
                <a:latin typeface="Courier" charset="0"/>
                <a:ea typeface="Courier" charset="0"/>
                <a:cs typeface="Courier" charset="0"/>
              </a:rPr>
              <a:t>GCAGCCAGTGGGAAGGGAGG</a:t>
            </a:r>
            <a:endParaRPr lang="en-US" sz="1200" dirty="0">
              <a:solidFill>
                <a:schemeClr val="bg1">
                  <a:lumMod val="85000"/>
                </a:schemeClr>
              </a:solidFill>
              <a:latin typeface="Courier" charset="0"/>
              <a:ea typeface="Courier" charset="0"/>
              <a:cs typeface="Courier" charset="0"/>
            </a:endParaRPr>
          </a:p>
          <a:p>
            <a:r>
              <a:rPr lang="en-US" sz="1200" dirty="0">
                <a:solidFill>
                  <a:schemeClr val="bg1">
                    <a:lumMod val="85000"/>
                  </a:schemeClr>
                </a:solidFill>
                <a:latin typeface="Courier" charset="0"/>
                <a:ea typeface="Courier" charset="0"/>
                <a:cs typeface="Courier" charset="0"/>
              </a:rPr>
              <a:t>AGCAGCCCGTAGGCTACCCGGGAATGGGGGTATACCAATATACGATCGACTGACTAGGCTATTTTTAAACGATCGATCGATTAAGGCTATTG----------</a:t>
            </a:r>
            <a:r>
              <a:rPr lang="en-US" sz="1200" dirty="0">
                <a:latin typeface="Courier" charset="0"/>
                <a:ea typeface="Courier" charset="0"/>
                <a:cs typeface="Courier" charset="0"/>
              </a:rPr>
              <a:t>GCAGCCAGTGGGAAGGGAGG</a:t>
            </a:r>
            <a:endParaRPr lang="en-US" sz="1200" dirty="0">
              <a:solidFill>
                <a:schemeClr val="bg1">
                  <a:lumMod val="85000"/>
                </a:schemeClr>
              </a:solidFill>
              <a:latin typeface="Courier" charset="0"/>
              <a:ea typeface="Courier" charset="0"/>
              <a:cs typeface="Courier" charset="0"/>
            </a:endParaRPr>
          </a:p>
          <a:p>
            <a:r>
              <a:rPr lang="en-US" sz="1200" dirty="0">
                <a:solidFill>
                  <a:schemeClr val="bg1">
                    <a:lumMod val="85000"/>
                  </a:schemeClr>
                </a:solidFill>
                <a:latin typeface="Courier" charset="0"/>
                <a:ea typeface="Courier" charset="0"/>
                <a:cs typeface="Courier" charset="0"/>
              </a:rPr>
              <a:t>AGCAGCCCGTAGGCTACCCGGGAATGGGGGTATACCAATATACGATCGACTGACTAGGCTATTTTTAAACGATCGATCGATTAAGGCTATTG----------</a:t>
            </a:r>
            <a:r>
              <a:rPr lang="en-US" sz="1200" dirty="0">
                <a:latin typeface="Courier" charset="0"/>
                <a:ea typeface="Courier" charset="0"/>
                <a:cs typeface="Courier" charset="0"/>
              </a:rPr>
              <a:t>GCAGCCAGTGGGAAGGGAGG</a:t>
            </a:r>
            <a:endParaRPr lang="en-US" sz="1200" dirty="0">
              <a:solidFill>
                <a:schemeClr val="bg1">
                  <a:lumMod val="85000"/>
                </a:schemeClr>
              </a:solidFill>
              <a:latin typeface="Courier" charset="0"/>
              <a:ea typeface="Courier" charset="0"/>
              <a:cs typeface="Courier" charset="0"/>
            </a:endParaRPr>
          </a:p>
          <a:p>
            <a:r>
              <a:rPr lang="en-US" sz="1200" dirty="0">
                <a:solidFill>
                  <a:schemeClr val="bg1">
                    <a:lumMod val="85000"/>
                  </a:schemeClr>
                </a:solidFill>
                <a:latin typeface="Courier" charset="0"/>
                <a:ea typeface="Courier" charset="0"/>
                <a:cs typeface="Courier" charset="0"/>
              </a:rPr>
              <a:t>AGCAGCCCGTAGGCTACCCGGGAATGGGGGTATACCAATATACGATCGACTGACTAGGCTATTTTTAAACGATCGATCGATTAAGGCTATTG----------</a:t>
            </a:r>
            <a:r>
              <a:rPr lang="en-US" sz="1200" dirty="0">
                <a:latin typeface="Courier" charset="0"/>
                <a:ea typeface="Courier" charset="0"/>
                <a:cs typeface="Courier" charset="0"/>
              </a:rPr>
              <a:t>GCAGCCAGTGGGAAGGGAGG</a:t>
            </a:r>
            <a:endParaRPr lang="en-US" sz="1200" dirty="0">
              <a:solidFill>
                <a:schemeClr val="bg1">
                  <a:lumMod val="85000"/>
                </a:schemeClr>
              </a:solidFill>
              <a:latin typeface="Courier" charset="0"/>
              <a:ea typeface="Courier" charset="0"/>
              <a:cs typeface="Courier" charset="0"/>
            </a:endParaRPr>
          </a:p>
          <a:p>
            <a:r>
              <a:rPr lang="en-US" sz="1200" dirty="0">
                <a:solidFill>
                  <a:schemeClr val="bg1">
                    <a:lumMod val="85000"/>
                  </a:schemeClr>
                </a:solidFill>
                <a:latin typeface="Courier" charset="0"/>
                <a:ea typeface="Courier" charset="0"/>
                <a:cs typeface="Courier" charset="0"/>
              </a:rPr>
              <a:t>AGCAGCCCGTAGGCTACCCGGGAATGGGGGTATACCAATATACGATCGACTGACTAGGCTATTTTTAAACGATCGATCGATTAAGGCTATTG----------</a:t>
            </a:r>
            <a:r>
              <a:rPr lang="en-US" sz="1200" dirty="0">
                <a:latin typeface="Courier" charset="0"/>
                <a:ea typeface="Courier" charset="0"/>
                <a:cs typeface="Courier" charset="0"/>
              </a:rPr>
              <a:t>GCAGCCAGTGGGAAGGGAGG</a:t>
            </a:r>
            <a:endParaRPr lang="en-US" sz="1200" dirty="0">
              <a:solidFill>
                <a:schemeClr val="bg1">
                  <a:lumMod val="85000"/>
                </a:schemeClr>
              </a:solidFill>
              <a:latin typeface="Courier" charset="0"/>
              <a:ea typeface="Courier" charset="0"/>
              <a:cs typeface="Courier" charset="0"/>
            </a:endParaRPr>
          </a:p>
          <a:p>
            <a:r>
              <a:rPr lang="en-US" sz="1200" dirty="0">
                <a:solidFill>
                  <a:schemeClr val="bg1">
                    <a:lumMod val="85000"/>
                  </a:schemeClr>
                </a:solidFill>
                <a:latin typeface="Courier" charset="0"/>
                <a:ea typeface="Courier" charset="0"/>
                <a:cs typeface="Courier" charset="0"/>
              </a:rPr>
              <a:t>AGCAGCCCGTAGGCTACCCGGGAATGGGGGTATACCAATATACGATCGACTGACTAGGCTATTTTTAAACGATCGATCGATTAAGGCTATTG----------</a:t>
            </a:r>
            <a:r>
              <a:rPr lang="en-US" sz="1200" dirty="0">
                <a:latin typeface="Courier" charset="0"/>
                <a:ea typeface="Courier" charset="0"/>
                <a:cs typeface="Courier" charset="0"/>
              </a:rPr>
              <a:t>GCAGCCAGTGGGAAGGGAGG</a:t>
            </a:r>
            <a:endParaRPr lang="en-US" sz="1200" dirty="0">
              <a:solidFill>
                <a:schemeClr val="bg1">
                  <a:lumMod val="85000"/>
                </a:schemeClr>
              </a:solidFill>
              <a:latin typeface="Courier" charset="0"/>
              <a:ea typeface="Courier" charset="0"/>
              <a:cs typeface="Courier" charset="0"/>
            </a:endParaRPr>
          </a:p>
          <a:p>
            <a:r>
              <a:rPr lang="en-US" sz="1200" dirty="0">
                <a:solidFill>
                  <a:schemeClr val="bg1">
                    <a:lumMod val="85000"/>
                  </a:schemeClr>
                </a:solidFill>
                <a:latin typeface="Courier" charset="0"/>
                <a:ea typeface="Courier" charset="0"/>
                <a:cs typeface="Courier" charset="0"/>
              </a:rPr>
              <a:t>AGCAGCCCGTAGGCTACCCGGGAATGGGGGTATACCAATATACGATCGACTGACTAGGCTATTTTTAAACGATCGATCGATTAAGGCTATTG----------</a:t>
            </a:r>
            <a:r>
              <a:rPr lang="en-US" sz="1200" dirty="0">
                <a:latin typeface="Courier" charset="0"/>
                <a:ea typeface="Courier" charset="0"/>
                <a:cs typeface="Courier" charset="0"/>
              </a:rPr>
              <a:t>GCAGCCAGTGGGAAGGGAGG</a:t>
            </a:r>
          </a:p>
          <a:p>
            <a:r>
              <a:rPr lang="en-US" sz="1200" dirty="0">
                <a:solidFill>
                  <a:schemeClr val="bg1">
                    <a:lumMod val="85000"/>
                  </a:schemeClr>
                </a:solidFill>
                <a:latin typeface="Courier" charset="0"/>
                <a:ea typeface="Courier" charset="0"/>
                <a:cs typeface="Courier" charset="0"/>
              </a:rPr>
              <a:t>AGCAGCCCGTAGGCTACCCGGGAATGGGGGTATACCAATATACGATCGACTGACTAGGCTATTTTTAAACGATCGATCGATTAAGGCTATTG----------</a:t>
            </a:r>
            <a:r>
              <a:rPr lang="en-US" sz="1200" dirty="0">
                <a:latin typeface="Courier" charset="0"/>
                <a:ea typeface="Courier" charset="0"/>
                <a:cs typeface="Courier" charset="0"/>
              </a:rPr>
              <a:t>GCAGCCAGTGGGAAGGGAGG</a:t>
            </a:r>
          </a:p>
          <a:p>
            <a:r>
              <a:rPr lang="en-US" sz="1200" dirty="0">
                <a:solidFill>
                  <a:schemeClr val="bg1">
                    <a:lumMod val="85000"/>
                  </a:schemeClr>
                </a:solidFill>
                <a:latin typeface="Courier" charset="0"/>
                <a:ea typeface="Courier" charset="0"/>
                <a:cs typeface="Courier" charset="0"/>
              </a:rPr>
              <a:t>AGCAGCCCGTAGGCTACCCGGGAATGGGGGTATACCAATATACGATCGACTGACTAGGCTATTTTTAAACGATCGATCGATTAAGGCTATTG----------</a:t>
            </a:r>
            <a:r>
              <a:rPr lang="en-US" sz="1200" dirty="0">
                <a:latin typeface="Courier" charset="0"/>
                <a:ea typeface="Courier" charset="0"/>
                <a:cs typeface="Courier" charset="0"/>
              </a:rPr>
              <a:t>GCAGCCAGTGGGAAGGGAGG</a:t>
            </a:r>
          </a:p>
          <a:p>
            <a:r>
              <a:rPr lang="en-US" sz="1200" dirty="0">
                <a:solidFill>
                  <a:schemeClr val="bg1">
                    <a:lumMod val="85000"/>
                  </a:schemeClr>
                </a:solidFill>
                <a:latin typeface="Courier" charset="0"/>
                <a:ea typeface="Courier" charset="0"/>
                <a:cs typeface="Courier" charset="0"/>
              </a:rPr>
              <a:t>AGCAGCCCGTAGGCTACCCGGGAATGGGGGTATACCAATATACGATCGACTGACTAGGCTATTTTTAAACGATCGATCGATTAAGGCTATTG----------</a:t>
            </a:r>
            <a:r>
              <a:rPr lang="en-US" sz="1200" dirty="0">
                <a:latin typeface="Courier" charset="0"/>
                <a:ea typeface="Courier" charset="0"/>
                <a:cs typeface="Courier" charset="0"/>
              </a:rPr>
              <a:t>GCAGCCAGTGGGAAGGGAGG</a:t>
            </a:r>
          </a:p>
          <a:p>
            <a:r>
              <a:rPr lang="en-US" sz="1200" dirty="0">
                <a:latin typeface="Courier" charset="0"/>
                <a:ea typeface="Courier" charset="0"/>
                <a:cs typeface="Courier" charset="0"/>
              </a:rPr>
              <a:t>AGCAGCCCGTAGGCTACCCGGGAATGGGGGTATACCAATATACGATCGACTGACTAGGCTATTTTTAAACGATCGATCGATTAAGGCTATTG----------GCAGCCAGTGGGAAGGGAGG</a:t>
            </a:r>
          </a:p>
          <a:p>
            <a:r>
              <a:rPr lang="en-US" sz="1200" dirty="0">
                <a:latin typeface="Courier" charset="0"/>
                <a:ea typeface="Courier" charset="0"/>
                <a:cs typeface="Courier" charset="0"/>
              </a:rPr>
              <a:t>AGCAGCCCGTAGGCTACCCGGGAATGGGGGTATACCAATATACGATCGACTGACTAGGCTATTTTTAAACGATCGATCGATTAAGGCTATTG----------GCAGCCAGTGGGAAGGGAGG</a:t>
            </a:r>
          </a:p>
          <a:p>
            <a:r>
              <a:rPr lang="en-US" sz="1200" dirty="0">
                <a:latin typeface="Courier" charset="0"/>
                <a:ea typeface="Courier" charset="0"/>
                <a:cs typeface="Courier" charset="0"/>
              </a:rPr>
              <a:t>AGCAGCCCGTAGGCTACCCGGGAATGGGGGTATACCAATATACGATCGACTGACTAGGCTATTTTTAAACGATCGATCGATTAAGGCTATTG----------GCAGCCAGTGGGAAGGGAGG</a:t>
            </a:r>
          </a:p>
          <a:p>
            <a:r>
              <a:rPr lang="en-US" sz="1200" dirty="0">
                <a:latin typeface="Courier" charset="0"/>
                <a:ea typeface="Courier" charset="0"/>
                <a:cs typeface="Courier" charset="0"/>
              </a:rPr>
              <a:t>AGCAGCCCGTAGGCTACCCGGGAATGGGGGTATACCAATATACGATCGACTGACTAGGCTATTTTTAAACGATCGATCGATTAAGGCTATTG----------GCAGCCAGTGGGAAGGGAGG</a:t>
            </a:r>
          </a:p>
          <a:p>
            <a:r>
              <a:rPr lang="en-US" sz="1200" dirty="0">
                <a:latin typeface="Courier" charset="0"/>
                <a:ea typeface="Courier" charset="0"/>
                <a:cs typeface="Courier" charset="0"/>
              </a:rPr>
              <a:t>AGCAGCCCGTAGGCTACCCGGGAATGGGGGTATACCAATATACGATCGACTGACTAGGCTATTTTTAAACGATCGATCGATTAAGGCTATTG----------GCAGCCAGTGGGAAGGGAGG</a:t>
            </a:r>
          </a:p>
          <a:p>
            <a:r>
              <a:rPr lang="en-US" sz="1200" dirty="0">
                <a:latin typeface="Courier" charset="0"/>
                <a:ea typeface="Courier" charset="0"/>
                <a:cs typeface="Courier" charset="0"/>
              </a:rPr>
              <a:t>AGCAGCCCGTAGGCTACCCGGGAATGGGGGTATACCAATATACGATCGACTGACTAGGCTATTTTTAAACGATCGATCGATTAAGGCTATTG----------GCAGCCAGTGGGAAGGGAGG</a:t>
            </a:r>
          </a:p>
          <a:p>
            <a:r>
              <a:rPr lang="en-US" sz="1200" dirty="0">
                <a:latin typeface="Courier" charset="0"/>
                <a:ea typeface="Courier" charset="0"/>
                <a:cs typeface="Courier" charset="0"/>
              </a:rPr>
              <a:t>AGCAGCCCGTAGGCTACCCGGGAATGGGGGTATACCAATATACGATCGACTGACTAGGCTATTTTTAAACGATCGATCGATTAAGGCTATTG----------GCAGCCAGTGGGAAGGGAGG</a:t>
            </a:r>
          </a:p>
          <a:p>
            <a:r>
              <a:rPr lang="en-US" sz="1200" dirty="0">
                <a:latin typeface="Courier" charset="0"/>
                <a:ea typeface="Courier" charset="0"/>
                <a:cs typeface="Courier" charset="0"/>
              </a:rPr>
              <a:t>AGCAGCCCGTAGGCTACCCGGGAATGGGGGTATACCAATATACGATCGACTGACTAGGCTATTTTTAAACGATCGATCGATTAAGGCTATTG----------GCAGCCAGTGGGAAGGGAGG</a:t>
            </a:r>
          </a:p>
          <a:p>
            <a:r>
              <a:rPr lang="en-US" sz="1200" dirty="0">
                <a:latin typeface="Courier" charset="0"/>
                <a:ea typeface="Courier" charset="0"/>
                <a:cs typeface="Courier" charset="0"/>
              </a:rPr>
              <a:t>AGCAGCCCGTAGGCTACCCGGGAATGGGGGTATACCAATATACGATCGACTGACTAGGCTATTTTTAAACGATCGATCGATTAAGGCTATTG----------GCAGCCAGTGGGAAGGGAGG</a:t>
            </a:r>
          </a:p>
          <a:p>
            <a:r>
              <a:rPr lang="en-US" sz="1200" dirty="0">
                <a:latin typeface="Courier" charset="0"/>
                <a:ea typeface="Courier" charset="0"/>
                <a:cs typeface="Courier" charset="0"/>
              </a:rPr>
              <a:t>AGCAGCCCGTAGGCTACCCGGGAATGGGGGTATACCAATATACGATCGACTGACTAGGCTATTTTTAAACGATCGATCGATTAAGGCTATTG----------GCAGCCAGTGGGAAGGGAGG</a:t>
            </a:r>
          </a:p>
          <a:p>
            <a:r>
              <a:rPr lang="en-US" sz="1200" dirty="0">
                <a:latin typeface="Courier" charset="0"/>
                <a:ea typeface="Courier" charset="0"/>
                <a:cs typeface="Courier" charset="0"/>
              </a:rPr>
              <a:t>AGCAGCCCGTAGGCTACCCGGGAATGGGGGTATACCAATATACGATCGACTGACTAGGCTATTTTTAAACGATCGATCGATTAAGGCTATTG</a:t>
            </a:r>
            <a:r>
              <a:rPr lang="en-US" sz="1200" b="1" dirty="0">
                <a:latin typeface="Courier" charset="0"/>
                <a:ea typeface="Courier" charset="0"/>
                <a:cs typeface="Courier" charset="0"/>
              </a:rPr>
              <a:t>CCCGGTGGGC</a:t>
            </a:r>
            <a:r>
              <a:rPr lang="en-US" sz="1200" dirty="0">
                <a:latin typeface="Courier" charset="0"/>
                <a:ea typeface="Courier" charset="0"/>
                <a:cs typeface="Courier" charset="0"/>
              </a:rPr>
              <a:t>GCAGCCAGTGGGAAGGGAGG</a:t>
            </a:r>
          </a:p>
          <a:p>
            <a:endParaRPr lang="en-US" sz="1200" dirty="0">
              <a:solidFill>
                <a:schemeClr val="bg1">
                  <a:lumMod val="85000"/>
                </a:schemeClr>
              </a:solidFill>
              <a:latin typeface="Courier" charset="0"/>
              <a:ea typeface="Courier" charset="0"/>
              <a:cs typeface="Courier" charset="0"/>
            </a:endParaRPr>
          </a:p>
        </p:txBody>
      </p:sp>
      <p:sp>
        <p:nvSpPr>
          <p:cNvPr id="4" name="Title 3"/>
          <p:cNvSpPr>
            <a:spLocks noGrp="1"/>
          </p:cNvSpPr>
          <p:nvPr>
            <p:ph type="title"/>
          </p:nvPr>
        </p:nvSpPr>
        <p:spPr>
          <a:xfrm>
            <a:off x="1396313" y="2578519"/>
            <a:ext cx="6709718" cy="2397443"/>
          </a:xfrm>
        </p:spPr>
        <p:txBody>
          <a:bodyPr vert="horz" lIns="91440" tIns="45720" rIns="91440" bIns="45720" rtlCol="0" anchor="t">
            <a:normAutofit fontScale="90000"/>
          </a:bodyPr>
          <a:lstStyle/>
          <a:p>
            <a:pPr algn="ctr"/>
            <a:r>
              <a:rPr lang="en-US" sz="7200" b="1" dirty="0">
                <a:solidFill>
                  <a:schemeClr val="accent2"/>
                </a:solidFill>
              </a:rPr>
              <a:t>Multiple Sequence Alignment</a:t>
            </a:r>
          </a:p>
        </p:txBody>
      </p:sp>
    </p:spTree>
    <p:extLst>
      <p:ext uri="{BB962C8B-B14F-4D97-AF65-F5344CB8AC3E}">
        <p14:creationId xmlns:p14="http://schemas.microsoft.com/office/powerpoint/2010/main" val="260022336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2"/>
          <p:cNvSpPr>
            <a:spLocks noGrp="1" noChangeArrowheads="1"/>
          </p:cNvSpPr>
          <p:nvPr>
            <p:ph type="title"/>
          </p:nvPr>
        </p:nvSpPr>
        <p:spPr>
          <a:xfrm>
            <a:off x="2209800" y="381000"/>
            <a:ext cx="8077200" cy="1143000"/>
          </a:xfrm>
        </p:spPr>
        <p:txBody>
          <a:bodyPr>
            <a:normAutofit/>
          </a:bodyPr>
          <a:lstStyle/>
          <a:p>
            <a:pPr eaLnBrk="1" hangingPunct="1"/>
            <a:r>
              <a:rPr lang="en-US" sz="3600">
                <a:latin typeface="Arial" charset="0"/>
                <a:ea typeface="ＭＳ Ｐゴシック" charset="0"/>
                <a:cs typeface="ＭＳ Ｐゴシック" charset="0"/>
              </a:rPr>
              <a:t>Multiple Sequence Alignment (MSA): </a:t>
            </a:r>
            <a:br>
              <a:rPr lang="en-US" sz="3600">
                <a:latin typeface="Arial" charset="0"/>
                <a:ea typeface="ＭＳ Ｐゴシック" charset="0"/>
                <a:cs typeface="ＭＳ Ｐゴシック" charset="0"/>
              </a:rPr>
            </a:br>
            <a:r>
              <a:rPr lang="en-US" sz="3600" i="1">
                <a:latin typeface="Arial" charset="0"/>
                <a:ea typeface="ＭＳ Ｐゴシック" charset="0"/>
                <a:cs typeface="ＭＳ Ｐゴシック" charset="0"/>
              </a:rPr>
              <a:t>another grand challenge</a:t>
            </a:r>
            <a:r>
              <a:rPr lang="en-US" sz="3600" baseline="30000">
                <a:latin typeface="Arial" charset="0"/>
                <a:ea typeface="ＭＳ Ｐゴシック" charset="0"/>
                <a:cs typeface="ＭＳ Ｐゴシック" charset="0"/>
              </a:rPr>
              <a:t>1</a:t>
            </a:r>
            <a:endParaRPr lang="en-US" sz="3600" i="1">
              <a:latin typeface="Arial" charset="0"/>
              <a:ea typeface="ＭＳ Ｐゴシック" charset="0"/>
              <a:cs typeface="ＭＳ Ｐゴシック" charset="0"/>
            </a:endParaRPr>
          </a:p>
        </p:txBody>
      </p:sp>
      <p:sp>
        <p:nvSpPr>
          <p:cNvPr id="62467" name="Text Box 3"/>
          <p:cNvSpPr txBox="1">
            <a:spLocks noChangeArrowheads="1"/>
          </p:cNvSpPr>
          <p:nvPr/>
        </p:nvSpPr>
        <p:spPr bwMode="auto">
          <a:xfrm>
            <a:off x="6096000" y="2057400"/>
            <a:ext cx="4191000" cy="16319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38100">
                <a:solidFill>
                  <a:schemeClr val="accent2"/>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91429" tIns="45714" rIns="91429" bIns="45714">
            <a:spAutoFit/>
          </a:bodyPr>
          <a:lstStyle/>
          <a:p>
            <a:pPr eaLnBrk="1" hangingPunct="1">
              <a:defRPr/>
            </a:pPr>
            <a:r>
              <a:rPr lang="en-US" sz="2000" b="1" dirty="0">
                <a:solidFill>
                  <a:schemeClr val="accent2"/>
                </a:solidFill>
                <a:latin typeface="Courier New" charset="0"/>
              </a:rPr>
              <a:t>S1 = -AGGCTATCACCTGACCTCCA</a:t>
            </a:r>
          </a:p>
          <a:p>
            <a:pPr eaLnBrk="1" hangingPunct="1">
              <a:defRPr/>
            </a:pPr>
            <a:r>
              <a:rPr lang="en-US" sz="2000" b="1" dirty="0">
                <a:solidFill>
                  <a:schemeClr val="accent2"/>
                </a:solidFill>
                <a:latin typeface="Courier New" charset="0"/>
              </a:rPr>
              <a:t>S2 = TAG-CTATCAC--GACCGC--</a:t>
            </a:r>
          </a:p>
          <a:p>
            <a:pPr eaLnBrk="1" hangingPunct="1">
              <a:defRPr/>
            </a:pPr>
            <a:r>
              <a:rPr lang="en-US" sz="2000" b="1" dirty="0">
                <a:solidFill>
                  <a:schemeClr val="accent2"/>
                </a:solidFill>
                <a:latin typeface="Courier New" charset="0"/>
              </a:rPr>
              <a:t>S3 = TAG-CT-------GACCGC--</a:t>
            </a:r>
          </a:p>
          <a:p>
            <a:pPr eaLnBrk="1" hangingPunct="1">
              <a:defRPr/>
            </a:pPr>
            <a:r>
              <a:rPr lang="en-US" sz="2000" b="1" dirty="0">
                <a:solidFill>
                  <a:schemeClr val="accent2"/>
                </a:solidFill>
                <a:latin typeface="Courier New" charset="0"/>
              </a:rPr>
              <a:t>…</a:t>
            </a:r>
          </a:p>
          <a:p>
            <a:pPr eaLnBrk="1" hangingPunct="1">
              <a:defRPr/>
            </a:pPr>
            <a:r>
              <a:rPr lang="en-US" sz="2000" b="1" dirty="0">
                <a:solidFill>
                  <a:schemeClr val="accent2"/>
                </a:solidFill>
                <a:latin typeface="Courier New" charset="0"/>
              </a:rPr>
              <a:t>Sm = -------TCAC--GACCGACA</a:t>
            </a:r>
            <a:endParaRPr lang="en-US" sz="2000" dirty="0">
              <a:solidFill>
                <a:schemeClr val="accent2"/>
              </a:solidFill>
              <a:latin typeface="Courier New" charset="0"/>
            </a:endParaRPr>
          </a:p>
        </p:txBody>
      </p:sp>
      <p:sp>
        <p:nvSpPr>
          <p:cNvPr id="62468" name="Text Box 4"/>
          <p:cNvSpPr txBox="1">
            <a:spLocks noChangeArrowheads="1"/>
          </p:cNvSpPr>
          <p:nvPr/>
        </p:nvSpPr>
        <p:spPr bwMode="auto">
          <a:xfrm>
            <a:off x="1752600" y="2057400"/>
            <a:ext cx="4038600" cy="16319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38100">
                <a:solidFill>
                  <a:schemeClr val="accent2"/>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91429" tIns="45714" rIns="91429" bIns="45714">
            <a:spAutoFit/>
          </a:bodyPr>
          <a:lstStyle/>
          <a:p>
            <a:pPr eaLnBrk="1" hangingPunct="1">
              <a:defRPr/>
            </a:pPr>
            <a:r>
              <a:rPr lang="en-US" sz="2000" b="1" dirty="0">
                <a:solidFill>
                  <a:schemeClr val="accent2"/>
                </a:solidFill>
                <a:latin typeface="Courier New" charset="0"/>
              </a:rPr>
              <a:t>S1 = AGGCTATCACCTGACCTCCA</a:t>
            </a:r>
          </a:p>
          <a:p>
            <a:pPr eaLnBrk="1" hangingPunct="1">
              <a:defRPr/>
            </a:pPr>
            <a:r>
              <a:rPr lang="en-US" sz="2000" b="1" dirty="0">
                <a:solidFill>
                  <a:schemeClr val="accent2"/>
                </a:solidFill>
                <a:latin typeface="Courier New" charset="0"/>
              </a:rPr>
              <a:t>S2 = TAGCTATCACGACCGC</a:t>
            </a:r>
          </a:p>
          <a:p>
            <a:pPr eaLnBrk="1" hangingPunct="1">
              <a:defRPr/>
            </a:pPr>
            <a:r>
              <a:rPr lang="en-US" sz="2000" b="1" dirty="0">
                <a:solidFill>
                  <a:schemeClr val="accent2"/>
                </a:solidFill>
                <a:latin typeface="Courier New" charset="0"/>
              </a:rPr>
              <a:t>S3 = TAGCTGACCGC</a:t>
            </a:r>
          </a:p>
          <a:p>
            <a:pPr eaLnBrk="1" hangingPunct="1">
              <a:defRPr/>
            </a:pPr>
            <a:r>
              <a:rPr lang="en-US" sz="2000" b="1" dirty="0">
                <a:solidFill>
                  <a:schemeClr val="accent2"/>
                </a:solidFill>
                <a:latin typeface="Courier New" charset="0"/>
              </a:rPr>
              <a:t>  …</a:t>
            </a:r>
          </a:p>
          <a:p>
            <a:pPr eaLnBrk="1" hangingPunct="1">
              <a:defRPr/>
            </a:pPr>
            <a:r>
              <a:rPr lang="en-US" sz="2000" b="1" dirty="0">
                <a:solidFill>
                  <a:schemeClr val="accent2"/>
                </a:solidFill>
                <a:latin typeface="Courier New" charset="0"/>
              </a:rPr>
              <a:t>Sm = TCACGACCGACA</a:t>
            </a:r>
            <a:endParaRPr lang="en-US" sz="2000" b="1" dirty="0">
              <a:solidFill>
                <a:srgbClr val="006699"/>
              </a:solidFill>
              <a:latin typeface="Courier New" charset="0"/>
            </a:endParaRPr>
          </a:p>
        </p:txBody>
      </p:sp>
      <p:sp>
        <p:nvSpPr>
          <p:cNvPr id="62469" name="Line 5"/>
          <p:cNvSpPr>
            <a:spLocks noChangeShapeType="1"/>
          </p:cNvSpPr>
          <p:nvPr/>
        </p:nvSpPr>
        <p:spPr bwMode="auto">
          <a:xfrm>
            <a:off x="5562600" y="3429000"/>
            <a:ext cx="533400" cy="0"/>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1429" tIns="45714" rIns="91429" bIns="45714" anchor="ctr"/>
          <a:lstStyle/>
          <a:p>
            <a:pPr>
              <a:defRPr/>
            </a:pPr>
            <a:endParaRPr lang="en-US"/>
          </a:p>
        </p:txBody>
      </p:sp>
      <p:sp>
        <p:nvSpPr>
          <p:cNvPr id="62470" name="Text Box 6"/>
          <p:cNvSpPr txBox="1">
            <a:spLocks noChangeArrowheads="1"/>
          </p:cNvSpPr>
          <p:nvPr/>
        </p:nvSpPr>
        <p:spPr bwMode="auto">
          <a:xfrm>
            <a:off x="4038600" y="4038600"/>
            <a:ext cx="4648200" cy="36932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91429" tIns="45714" rIns="91429" bIns="45714">
            <a:spAutoFit/>
          </a:bodyPr>
          <a:lstStyle/>
          <a:p>
            <a:pPr>
              <a:spcBef>
                <a:spcPct val="50000"/>
              </a:spcBef>
              <a:defRPr/>
            </a:pPr>
            <a:endParaRPr lang="en-US" b="1">
              <a:latin typeface="Times" charset="0"/>
            </a:endParaRPr>
          </a:p>
        </p:txBody>
      </p:sp>
      <p:sp>
        <p:nvSpPr>
          <p:cNvPr id="66566" name="TextBox 18"/>
          <p:cNvSpPr txBox="1">
            <a:spLocks noChangeArrowheads="1"/>
          </p:cNvSpPr>
          <p:nvPr/>
        </p:nvSpPr>
        <p:spPr bwMode="auto">
          <a:xfrm>
            <a:off x="2362201" y="4038602"/>
            <a:ext cx="7542969" cy="2062091"/>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lIns="91429" tIns="45714" rIns="91429" bIns="45714">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i="1">
                <a:solidFill>
                  <a:srgbClr val="0000FF"/>
                </a:solidFill>
              </a:rPr>
              <a:t>Novel techniques needed </a:t>
            </a:r>
            <a:r>
              <a:rPr lang="en-US">
                <a:solidFill>
                  <a:srgbClr val="0000FF"/>
                </a:solidFill>
              </a:rPr>
              <a:t>for scalability and accuracy</a:t>
            </a:r>
          </a:p>
          <a:p>
            <a:r>
              <a:rPr lang="en-US"/>
              <a:t>        </a:t>
            </a:r>
            <a:r>
              <a:rPr lang="en-US" sz="2000"/>
              <a:t>NP-hard problems and large datasets</a:t>
            </a:r>
          </a:p>
          <a:p>
            <a:r>
              <a:rPr lang="en-US" sz="2000"/>
              <a:t>          Current methods do not provide good accuracy</a:t>
            </a:r>
          </a:p>
          <a:p>
            <a:r>
              <a:rPr lang="en-US" sz="2000"/>
              <a:t>          Few methods can analyze even moderately large datasets </a:t>
            </a:r>
          </a:p>
          <a:p>
            <a:r>
              <a:rPr lang="en-US" sz="2000"/>
              <a:t> </a:t>
            </a:r>
          </a:p>
          <a:p>
            <a:r>
              <a:rPr lang="en-US" sz="2000" i="1">
                <a:solidFill>
                  <a:srgbClr val="0000FF"/>
                </a:solidFill>
              </a:rPr>
              <a:t>Many important applications besides phylogenetic estimation	</a:t>
            </a:r>
          </a:p>
        </p:txBody>
      </p:sp>
      <p:sp>
        <p:nvSpPr>
          <p:cNvPr id="66567" name="TextBox 1"/>
          <p:cNvSpPr txBox="1">
            <a:spLocks noChangeArrowheads="1"/>
          </p:cNvSpPr>
          <p:nvPr/>
        </p:nvSpPr>
        <p:spPr bwMode="auto">
          <a:xfrm>
            <a:off x="1752603" y="6324600"/>
            <a:ext cx="7305245" cy="3693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91429" tIns="45714" rIns="91429" bIns="45714">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r>
              <a:rPr lang="en-US" sz="1800" baseline="30000"/>
              <a:t>1 </a:t>
            </a:r>
            <a:r>
              <a:rPr lang="en-US" sz="1800"/>
              <a:t>Frontiers in Massive Data Analysis, National Academies Press, 2013</a:t>
            </a:r>
          </a:p>
        </p:txBody>
      </p:sp>
      <p:sp>
        <p:nvSpPr>
          <p:cNvPr id="2" name="Slide Number Placeholder 1"/>
          <p:cNvSpPr>
            <a:spLocks noGrp="1"/>
          </p:cNvSpPr>
          <p:nvPr>
            <p:ph type="sldNum" sz="quarter" idx="12"/>
          </p:nvPr>
        </p:nvSpPr>
        <p:spPr/>
        <p:txBody>
          <a:bodyPr/>
          <a:lstStyle/>
          <a:p>
            <a:fld id="{C2ED1A69-EEC3-714E-BE04-EB2F756A31B9}" type="slidenum">
              <a:rPr lang="en-US" smtClean="0"/>
              <a:t>126</a:t>
            </a:fld>
            <a:endParaRPr lang="en-US"/>
          </a:p>
        </p:txBody>
      </p:sp>
    </p:spTree>
    <p:extLst>
      <p:ext uri="{BB962C8B-B14F-4D97-AF65-F5344CB8AC3E}">
        <p14:creationId xmlns:p14="http://schemas.microsoft.com/office/powerpoint/2010/main" val="257613434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61767" y="318101"/>
            <a:ext cx="8268466" cy="4351338"/>
          </a:xfrm>
        </p:spPr>
      </p:pic>
      <p:sp>
        <p:nvSpPr>
          <p:cNvPr id="4" name="Slide Number Placeholder 3"/>
          <p:cNvSpPr>
            <a:spLocks noGrp="1"/>
          </p:cNvSpPr>
          <p:nvPr>
            <p:ph type="sldNum" sz="quarter" idx="12"/>
          </p:nvPr>
        </p:nvSpPr>
        <p:spPr/>
        <p:txBody>
          <a:bodyPr/>
          <a:lstStyle/>
          <a:p>
            <a:fld id="{C2ED1A69-EEC3-714E-BE04-EB2F756A31B9}" type="slidenum">
              <a:rPr lang="en-US" smtClean="0"/>
              <a:t>127</a:t>
            </a:fld>
            <a:endParaRPr lang="en-US"/>
          </a:p>
        </p:txBody>
      </p:sp>
      <p:sp>
        <p:nvSpPr>
          <p:cNvPr id="6" name="TextBox 5"/>
          <p:cNvSpPr txBox="1"/>
          <p:nvPr/>
        </p:nvSpPr>
        <p:spPr>
          <a:xfrm>
            <a:off x="2236574" y="4931499"/>
            <a:ext cx="6573794" cy="1015663"/>
          </a:xfrm>
          <a:prstGeom prst="rect">
            <a:avLst/>
          </a:prstGeom>
          <a:noFill/>
        </p:spPr>
        <p:txBody>
          <a:bodyPr wrap="square" rtlCol="0">
            <a:spAutoFit/>
          </a:bodyPr>
          <a:lstStyle/>
          <a:p>
            <a:pPr marL="285750" indent="-285750">
              <a:buFont typeface="Arial" charset="0"/>
              <a:buChar char="•"/>
            </a:pPr>
            <a:r>
              <a:rPr lang="en-US" sz="2000" dirty="0"/>
              <a:t>Replace a character </a:t>
            </a:r>
          </a:p>
          <a:p>
            <a:pPr marL="285750" indent="-285750">
              <a:buFont typeface="Arial" charset="0"/>
              <a:buChar char="•"/>
            </a:pPr>
            <a:r>
              <a:rPr lang="en-US" sz="2000" dirty="0"/>
              <a:t>Delete a character</a:t>
            </a:r>
          </a:p>
          <a:p>
            <a:pPr marL="285750" indent="-285750">
              <a:buFont typeface="Arial" charset="0"/>
              <a:buChar char="•"/>
            </a:pPr>
            <a:r>
              <a:rPr lang="en-US" sz="2000" dirty="0"/>
              <a:t>Insert a character</a:t>
            </a:r>
          </a:p>
        </p:txBody>
      </p:sp>
    </p:spTree>
    <p:extLst>
      <p:ext uri="{BB962C8B-B14F-4D97-AF65-F5344CB8AC3E}">
        <p14:creationId xmlns:p14="http://schemas.microsoft.com/office/powerpoint/2010/main" val="87978733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3421" y="117663"/>
            <a:ext cx="10515600" cy="893404"/>
          </a:xfrm>
        </p:spPr>
        <p:txBody>
          <a:bodyPr/>
          <a:lstStyle/>
          <a:p>
            <a:r>
              <a:rPr lang="en-US" dirty="0"/>
              <a:t>Multiple Sequence Alignment</a:t>
            </a:r>
          </a:p>
        </p:txBody>
      </p:sp>
      <p:sp>
        <p:nvSpPr>
          <p:cNvPr id="4" name="Slide Number Placeholder 3"/>
          <p:cNvSpPr>
            <a:spLocks noGrp="1"/>
          </p:cNvSpPr>
          <p:nvPr>
            <p:ph type="sldNum" sz="quarter" idx="12"/>
          </p:nvPr>
        </p:nvSpPr>
        <p:spPr/>
        <p:txBody>
          <a:bodyPr/>
          <a:lstStyle/>
          <a:p>
            <a:fld id="{C2ED1A69-EEC3-714E-BE04-EB2F756A31B9}" type="slidenum">
              <a:rPr lang="en-US" smtClean="0"/>
              <a:t>128</a:t>
            </a:fld>
            <a:endParaRPr lang="en-US"/>
          </a:p>
        </p:txBody>
      </p:sp>
      <p:sp>
        <p:nvSpPr>
          <p:cNvPr id="5" name="Content Placeholder 2"/>
          <p:cNvSpPr txBox="1">
            <a:spLocks/>
          </p:cNvSpPr>
          <p:nvPr/>
        </p:nvSpPr>
        <p:spPr>
          <a:xfrm>
            <a:off x="603421" y="5643302"/>
            <a:ext cx="9119286" cy="831639"/>
          </a:xfrm>
          <a:prstGeom prst="rect">
            <a:avLst/>
          </a:prstGeom>
          <a:solidFill>
            <a:srgbClr val="FFFF00"/>
          </a:solidFill>
          <a:ln>
            <a:solidFill>
              <a:schemeClr val="tx1"/>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228600" lvl="1">
              <a:spcBef>
                <a:spcPts val="1000"/>
              </a:spcBef>
            </a:pPr>
            <a:r>
              <a:rPr lang="en-US" b="1" dirty="0"/>
              <a:t>Two important parameters: the number k of sequences, the length n of the longest sequence</a:t>
            </a:r>
            <a:r>
              <a:rPr lang="en-US" dirty="0"/>
              <a:t>. </a:t>
            </a:r>
          </a:p>
        </p:txBody>
      </p:sp>
      <mc:AlternateContent xmlns:mc="http://schemas.openxmlformats.org/markup-compatibility/2006" xmlns:a14="http://schemas.microsoft.com/office/drawing/2010/main">
        <mc:Choice Requires="a14">
          <p:sp>
            <p:nvSpPr>
              <p:cNvPr id="6" name="TextBox 5"/>
              <p:cNvSpPr txBox="1"/>
              <p:nvPr/>
            </p:nvSpPr>
            <p:spPr>
              <a:xfrm>
                <a:off x="603421" y="1160652"/>
                <a:ext cx="9119286" cy="4166077"/>
              </a:xfrm>
              <a:prstGeom prst="rect">
                <a:avLst/>
              </a:prstGeom>
              <a:noFill/>
              <a:ln w="19050">
                <a:solidFill>
                  <a:schemeClr val="accent1"/>
                </a:solidFill>
              </a:ln>
            </p:spPr>
            <p:txBody>
              <a:bodyPr wrap="square" rtlCol="0">
                <a:spAutoFit/>
              </a:bodyPr>
              <a:lstStyle/>
              <a:p>
                <a:r>
                  <a:rPr lang="en-US" sz="2800" b="1" dirty="0"/>
                  <a:t>Input</a:t>
                </a:r>
                <a:r>
                  <a:rPr lang="en-US" sz="2800" dirty="0"/>
                  <a:t>: Sequences </a:t>
                </a:r>
                <a14:m>
                  <m:oMath xmlns:m="http://schemas.openxmlformats.org/officeDocument/2006/math">
                    <m:sSub>
                      <m:sSubPr>
                        <m:ctrlPr>
                          <a:rPr lang="en-US" sz="2800" i="1" smtClean="0">
                            <a:latin typeface="Cambria Math" panose="02040503050406030204" pitchFamily="18" charset="0"/>
                          </a:rPr>
                        </m:ctrlPr>
                      </m:sSubPr>
                      <m:e>
                        <m:r>
                          <a:rPr lang="en-US" sz="2800" b="0" i="1" smtClean="0">
                            <a:latin typeface="Cambria Math" charset="0"/>
                          </a:rPr>
                          <m:t>𝑆</m:t>
                        </m:r>
                      </m:e>
                      <m:sub>
                        <m:r>
                          <a:rPr lang="en-US" sz="2800" b="0" i="1" smtClean="0">
                            <a:latin typeface="Cambria Math" charset="0"/>
                          </a:rPr>
                          <m:t>1  </m:t>
                        </m:r>
                      </m:sub>
                    </m:sSub>
                    <m:sSub>
                      <m:sSubPr>
                        <m:ctrlPr>
                          <a:rPr lang="en-US" sz="2800" i="1">
                            <a:latin typeface="Cambria Math" panose="02040503050406030204" pitchFamily="18" charset="0"/>
                          </a:rPr>
                        </m:ctrlPr>
                      </m:sSubPr>
                      <m:e>
                        <m:r>
                          <a:rPr lang="en-US" sz="2800" b="0" i="1" smtClean="0">
                            <a:latin typeface="Cambria Math" charset="0"/>
                          </a:rPr>
                          <m:t>,</m:t>
                        </m:r>
                        <m:r>
                          <a:rPr lang="en-US" sz="2800" i="1" smtClean="0">
                            <a:latin typeface="Cambria Math" charset="0"/>
                          </a:rPr>
                          <m:t> </m:t>
                        </m:r>
                        <m:r>
                          <a:rPr lang="en-US" sz="2800" i="1">
                            <a:latin typeface="Cambria Math" charset="0"/>
                          </a:rPr>
                          <m:t>𝑆</m:t>
                        </m:r>
                      </m:e>
                      <m:sub>
                        <m:r>
                          <a:rPr lang="en-US" sz="2800" i="1">
                            <a:latin typeface="Cambria Math" charset="0"/>
                          </a:rPr>
                          <m:t>2</m:t>
                        </m:r>
                      </m:sub>
                    </m:sSub>
                    <m:r>
                      <a:rPr lang="en-US" sz="2800" b="0" i="1" smtClean="0">
                        <a:latin typeface="Cambria Math" charset="0"/>
                      </a:rPr>
                      <m:t> ,…</m:t>
                    </m:r>
                    <m:sSub>
                      <m:sSubPr>
                        <m:ctrlPr>
                          <a:rPr lang="en-US" sz="2800" i="1">
                            <a:latin typeface="Cambria Math" panose="02040503050406030204" pitchFamily="18" charset="0"/>
                            <a:ea typeface="Cambria Math" charset="0"/>
                            <a:cs typeface="Cambria Math" charset="0"/>
                          </a:rPr>
                        </m:ctrlPr>
                      </m:sSubPr>
                      <m:e>
                        <m:r>
                          <a:rPr lang="en-US" sz="2800" i="1">
                            <a:latin typeface="Cambria Math" charset="0"/>
                            <a:ea typeface="Cambria Math" charset="0"/>
                            <a:cs typeface="Cambria Math" charset="0"/>
                          </a:rPr>
                          <m:t>𝑆</m:t>
                        </m:r>
                      </m:e>
                      <m:sub>
                        <m:r>
                          <a:rPr lang="en-US" sz="2800" b="0" i="1" smtClean="0">
                            <a:latin typeface="Cambria Math" charset="0"/>
                            <a:ea typeface="Cambria Math" charset="0"/>
                            <a:cs typeface="Cambria Math" charset="0"/>
                          </a:rPr>
                          <m:t>𝑘</m:t>
                        </m:r>
                      </m:sub>
                    </m:sSub>
                  </m:oMath>
                </a14:m>
                <a:r>
                  <a:rPr lang="en-US" sz="2800" dirty="0"/>
                  <a:t>;</a:t>
                </a:r>
              </a:p>
              <a:p>
                <a:endParaRPr lang="en-US" sz="2800" dirty="0"/>
              </a:p>
              <a:p>
                <a:r>
                  <a:rPr lang="en-US" sz="2800" dirty="0"/>
                  <a:t>Let</a:t>
                </a:r>
                <a:r>
                  <a:rPr lang="en-US" sz="2800" b="1" dirty="0"/>
                  <a:t> </a:t>
                </a:r>
                <a14:m>
                  <m:oMath xmlns:m="http://schemas.openxmlformats.org/officeDocument/2006/math">
                    <m:r>
                      <a:rPr lang="en-US" sz="2800" b="1" i="1" smtClean="0">
                        <a:latin typeface="Cambria Math" charset="0"/>
                      </a:rPr>
                      <m:t>𝑴</m:t>
                    </m:r>
                  </m:oMath>
                </a14:m>
                <a:r>
                  <a:rPr lang="en-US" sz="2800" dirty="0"/>
                  <a:t> be a </a:t>
                </a:r>
                <a:r>
                  <a:rPr lang="en-US" sz="2800" b="1" dirty="0"/>
                  <a:t>MSA </a:t>
                </a:r>
                <a:r>
                  <a:rPr lang="en-US" sz="2800" dirty="0"/>
                  <a:t>between these sequences.</a:t>
                </a:r>
                <a:endParaRPr lang="en-US" sz="2800" b="1" dirty="0"/>
              </a:p>
              <a:p>
                <a:endParaRPr lang="en-US" sz="2800" dirty="0"/>
              </a:p>
              <a:p>
                <a:r>
                  <a:rPr lang="en-US" sz="2800" dirty="0"/>
                  <a:t>Let </a:t>
                </a:r>
                <a14:m>
                  <m:oMath xmlns:m="http://schemas.openxmlformats.org/officeDocument/2006/math">
                    <m:sSub>
                      <m:sSubPr>
                        <m:ctrlPr>
                          <a:rPr lang="en-US" sz="2800" b="1" i="1">
                            <a:latin typeface="Cambria Math" panose="02040503050406030204" pitchFamily="18" charset="0"/>
                          </a:rPr>
                        </m:ctrlPr>
                      </m:sSubPr>
                      <m:e>
                        <m:r>
                          <a:rPr lang="en-US" sz="2800" b="1" i="1">
                            <a:latin typeface="Cambria Math" charset="0"/>
                          </a:rPr>
                          <m:t>𝒅</m:t>
                        </m:r>
                      </m:e>
                      <m:sub>
                        <m:r>
                          <a:rPr lang="en-US" sz="2800" b="1" i="1">
                            <a:latin typeface="Cambria Math" charset="0"/>
                          </a:rPr>
                          <m:t>𝑴</m:t>
                        </m:r>
                      </m:sub>
                    </m:sSub>
                    <m:r>
                      <a:rPr lang="en-US" sz="2800" b="1" i="1" smtClean="0">
                        <a:latin typeface="Cambria Math" charset="0"/>
                      </a:rPr>
                      <m:t>(</m:t>
                    </m:r>
                    <m:r>
                      <a:rPr lang="en-US" sz="2800" b="1" i="1" smtClean="0">
                        <a:latin typeface="Cambria Math" charset="0"/>
                      </a:rPr>
                      <m:t>𝑺𝒊</m:t>
                    </m:r>
                    <m:r>
                      <a:rPr lang="en-US" sz="2800" b="1" i="1" baseline="-25000" smtClean="0">
                        <a:latin typeface="Cambria Math" charset="0"/>
                      </a:rPr>
                      <m:t> , </m:t>
                    </m:r>
                    <m:r>
                      <a:rPr lang="en-US" sz="2800" b="1" i="1">
                        <a:latin typeface="Cambria Math" charset="0"/>
                      </a:rPr>
                      <m:t>𝑺𝒋</m:t>
                    </m:r>
                    <m:r>
                      <a:rPr lang="en-US" sz="2800" b="1" i="1">
                        <a:latin typeface="Cambria Math" charset="0"/>
                      </a:rPr>
                      <m:t>)= </m:t>
                    </m:r>
                  </m:oMath>
                </a14:m>
                <a:r>
                  <a:rPr lang="en-US" sz="2800" dirty="0"/>
                  <a:t>be the edit distance of the alignment between </a:t>
                </a:r>
                <a14:m>
                  <m:oMath xmlns:m="http://schemas.openxmlformats.org/officeDocument/2006/math">
                    <m:sSub>
                      <m:sSubPr>
                        <m:ctrlPr>
                          <a:rPr lang="en-US" sz="2800" i="1" smtClean="0">
                            <a:latin typeface="Cambria Math" panose="02040503050406030204" pitchFamily="18" charset="0"/>
                          </a:rPr>
                        </m:ctrlPr>
                      </m:sSubPr>
                      <m:e>
                        <m:r>
                          <a:rPr lang="en-US" sz="2800" b="0" i="1" smtClean="0">
                            <a:latin typeface="Cambria Math" charset="0"/>
                          </a:rPr>
                          <m:t>𝑆</m:t>
                        </m:r>
                      </m:e>
                      <m:sub>
                        <m:r>
                          <a:rPr lang="en-US" sz="2800" b="0" i="1" smtClean="0">
                            <a:latin typeface="Cambria Math" charset="0"/>
                          </a:rPr>
                          <m:t>𝑖</m:t>
                        </m:r>
                      </m:sub>
                    </m:sSub>
                  </m:oMath>
                </a14:m>
                <a:r>
                  <a:rPr lang="en-US" sz="2800" b="1" dirty="0"/>
                  <a:t> </a:t>
                </a:r>
                <a:r>
                  <a:rPr lang="en-US" sz="2800" dirty="0"/>
                  <a:t>and </a:t>
                </a:r>
                <a14:m>
                  <m:oMath xmlns:m="http://schemas.openxmlformats.org/officeDocument/2006/math">
                    <m:sSub>
                      <m:sSubPr>
                        <m:ctrlPr>
                          <a:rPr lang="en-US" sz="2800" i="1">
                            <a:latin typeface="Cambria Math" panose="02040503050406030204" pitchFamily="18" charset="0"/>
                          </a:rPr>
                        </m:ctrlPr>
                      </m:sSubPr>
                      <m:e>
                        <m:r>
                          <a:rPr lang="en-US" sz="2800" i="1">
                            <a:latin typeface="Cambria Math" charset="0"/>
                          </a:rPr>
                          <m:t>𝑆</m:t>
                        </m:r>
                      </m:e>
                      <m:sub>
                        <m:r>
                          <a:rPr lang="en-US" sz="2800" b="0" i="1" smtClean="0">
                            <a:latin typeface="Cambria Math" charset="0"/>
                          </a:rPr>
                          <m:t>𝑗</m:t>
                        </m:r>
                      </m:sub>
                    </m:sSub>
                  </m:oMath>
                </a14:m>
                <a:r>
                  <a:rPr lang="en-US" sz="2800" dirty="0"/>
                  <a:t>.</a:t>
                </a:r>
              </a:p>
              <a:p>
                <a:r>
                  <a:rPr lang="en-US" sz="2800" dirty="0"/>
                  <a:t> </a:t>
                </a:r>
              </a:p>
              <a:p>
                <a:r>
                  <a:rPr lang="en-US" sz="2800" b="1" dirty="0"/>
                  <a:t>D</a:t>
                </a:r>
                <a14:m>
                  <m:oMath xmlns:m="http://schemas.openxmlformats.org/officeDocument/2006/math">
                    <m:d>
                      <m:dPr>
                        <m:ctrlPr>
                          <a:rPr lang="en-US" sz="2800" b="1" i="1">
                            <a:latin typeface="Cambria Math" panose="02040503050406030204" pitchFamily="18" charset="0"/>
                          </a:rPr>
                        </m:ctrlPr>
                      </m:dPr>
                      <m:e>
                        <m:r>
                          <a:rPr lang="en-US" sz="2800" b="1" i="1" smtClean="0">
                            <a:latin typeface="Cambria Math" charset="0"/>
                          </a:rPr>
                          <m:t>𝑴</m:t>
                        </m:r>
                      </m:e>
                    </m:d>
                    <m:r>
                      <a:rPr lang="en-US" sz="2800" b="1" i="1" smtClean="0">
                        <a:latin typeface="Cambria Math" charset="0"/>
                      </a:rPr>
                      <m:t>=</m:t>
                    </m:r>
                    <m:nary>
                      <m:naryPr>
                        <m:chr m:val="∑"/>
                        <m:limLoc m:val="subSup"/>
                        <m:supHide m:val="on"/>
                        <m:ctrlPr>
                          <a:rPr lang="en-US" sz="2800" b="1" i="1" smtClean="0">
                            <a:latin typeface="Cambria Math" panose="02040503050406030204" pitchFamily="18" charset="0"/>
                          </a:rPr>
                        </m:ctrlPr>
                      </m:naryPr>
                      <m:sub>
                        <m:r>
                          <m:rPr>
                            <m:brk m:alnAt="9"/>
                          </m:rPr>
                          <a:rPr lang="en-US" sz="2800" b="1" i="1" smtClean="0">
                            <a:latin typeface="Cambria Math" charset="0"/>
                          </a:rPr>
                          <m:t>𝒊</m:t>
                        </m:r>
                        <m:r>
                          <a:rPr lang="en-US" sz="2800" b="1" i="1" smtClean="0">
                            <a:latin typeface="Cambria Math" charset="0"/>
                          </a:rPr>
                          <m:t>𝒋</m:t>
                        </m:r>
                      </m:sub>
                      <m:sup/>
                      <m:e>
                        <m:sSub>
                          <m:sSubPr>
                            <m:ctrlPr>
                              <a:rPr lang="en-US" sz="2800" b="1" i="1" smtClean="0">
                                <a:latin typeface="Cambria Math" panose="02040503050406030204" pitchFamily="18" charset="0"/>
                              </a:rPr>
                            </m:ctrlPr>
                          </m:sSubPr>
                          <m:e>
                            <m:r>
                              <a:rPr lang="en-US" sz="2800" b="1" i="1" smtClean="0">
                                <a:latin typeface="Cambria Math" charset="0"/>
                              </a:rPr>
                              <m:t>𝒅</m:t>
                            </m:r>
                          </m:e>
                          <m:sub>
                            <m:r>
                              <a:rPr lang="en-US" sz="2800" b="1" i="1" smtClean="0">
                                <a:latin typeface="Cambria Math" charset="0"/>
                              </a:rPr>
                              <m:t>𝑴</m:t>
                            </m:r>
                          </m:sub>
                        </m:sSub>
                        <m:r>
                          <a:rPr lang="en-US" sz="2800" b="1" i="1" smtClean="0">
                            <a:latin typeface="Cambria Math" charset="0"/>
                          </a:rPr>
                          <m:t>(</m:t>
                        </m:r>
                        <m:r>
                          <a:rPr lang="en-US" sz="2800" b="1" i="1" smtClean="0">
                            <a:latin typeface="Cambria Math" charset="0"/>
                          </a:rPr>
                          <m:t>𝑺𝒊</m:t>
                        </m:r>
                      </m:e>
                    </m:nary>
                    <m:r>
                      <a:rPr lang="en-US" sz="2800" b="1" i="1" smtClean="0">
                        <a:latin typeface="Cambria Math" charset="0"/>
                      </a:rPr>
                      <m:t>, </m:t>
                    </m:r>
                    <m:r>
                      <a:rPr lang="en-US" sz="2800" b="1" i="1" smtClean="0">
                        <a:latin typeface="Cambria Math" charset="0"/>
                      </a:rPr>
                      <m:t>𝑺𝒋</m:t>
                    </m:r>
                    <m:r>
                      <a:rPr lang="en-US" sz="2800" b="1" i="1" smtClean="0">
                        <a:latin typeface="Cambria Math" charset="0"/>
                      </a:rPr>
                      <m:t>)= </m:t>
                    </m:r>
                  </m:oMath>
                </a14:m>
                <a:r>
                  <a:rPr lang="en-US" sz="2800" dirty="0"/>
                  <a:t>Sum of all pairwise edit distances  be the edit distance of the alignment between </a:t>
                </a:r>
                <a14:m>
                  <m:oMath xmlns:m="http://schemas.openxmlformats.org/officeDocument/2006/math">
                    <m:sSub>
                      <m:sSubPr>
                        <m:ctrlPr>
                          <a:rPr lang="en-US" sz="2800" i="1">
                            <a:latin typeface="Cambria Math" panose="02040503050406030204" pitchFamily="18" charset="0"/>
                          </a:rPr>
                        </m:ctrlPr>
                      </m:sSubPr>
                      <m:e>
                        <m:r>
                          <a:rPr lang="en-US" sz="2800" i="1">
                            <a:latin typeface="Cambria Math" charset="0"/>
                          </a:rPr>
                          <m:t>𝑆</m:t>
                        </m:r>
                      </m:e>
                      <m:sub>
                        <m:r>
                          <a:rPr lang="en-US" sz="2800" i="1">
                            <a:latin typeface="Cambria Math" charset="0"/>
                          </a:rPr>
                          <m:t>𝑖</m:t>
                        </m:r>
                      </m:sub>
                    </m:sSub>
                  </m:oMath>
                </a14:m>
                <a:r>
                  <a:rPr lang="en-US" sz="2800" b="1" dirty="0"/>
                  <a:t> </a:t>
                </a:r>
                <a:r>
                  <a:rPr lang="en-US" sz="2800" dirty="0"/>
                  <a:t>and </a:t>
                </a:r>
                <a14:m>
                  <m:oMath xmlns:m="http://schemas.openxmlformats.org/officeDocument/2006/math">
                    <m:sSub>
                      <m:sSubPr>
                        <m:ctrlPr>
                          <a:rPr lang="en-US" sz="2800" i="1">
                            <a:latin typeface="Cambria Math" panose="02040503050406030204" pitchFamily="18" charset="0"/>
                          </a:rPr>
                        </m:ctrlPr>
                      </m:sSubPr>
                      <m:e>
                        <m:r>
                          <a:rPr lang="en-US" sz="2800" i="1">
                            <a:latin typeface="Cambria Math" charset="0"/>
                          </a:rPr>
                          <m:t>𝑆</m:t>
                        </m:r>
                      </m:e>
                      <m:sub>
                        <m:r>
                          <a:rPr lang="en-US" sz="2800" i="1">
                            <a:latin typeface="Cambria Math" charset="0"/>
                          </a:rPr>
                          <m:t>𝑗</m:t>
                        </m:r>
                      </m:sub>
                    </m:sSub>
                  </m:oMath>
                </a14:m>
                <a:r>
                  <a:rPr lang="en-US" sz="2800" dirty="0"/>
                  <a:t>. </a:t>
                </a:r>
              </a:p>
            </p:txBody>
          </p:sp>
        </mc:Choice>
        <mc:Fallback xmlns="">
          <p:sp>
            <p:nvSpPr>
              <p:cNvPr id="6" name="TextBox 5"/>
              <p:cNvSpPr txBox="1">
                <a:spLocks noRot="1" noChangeAspect="1" noMove="1" noResize="1" noEditPoints="1" noAdjustHandles="1" noChangeArrowheads="1" noChangeShapeType="1" noTextEdit="1"/>
              </p:cNvSpPr>
              <p:nvPr/>
            </p:nvSpPr>
            <p:spPr>
              <a:xfrm>
                <a:off x="603421" y="1160652"/>
                <a:ext cx="9119286" cy="4166077"/>
              </a:xfrm>
              <a:prstGeom prst="rect">
                <a:avLst/>
              </a:prstGeom>
              <a:blipFill rotWithShape="0">
                <a:blip r:embed="rId2"/>
                <a:stretch>
                  <a:fillRect l="-1334" t="-1164" b="-437"/>
                </a:stretch>
              </a:blipFill>
              <a:ln w="19050">
                <a:solidFill>
                  <a:schemeClr val="accent1"/>
                </a:solidFill>
              </a:ln>
            </p:spPr>
            <p:txBody>
              <a:bodyPr/>
              <a:lstStyle/>
              <a:p>
                <a:r>
                  <a:rPr lang="en-US">
                    <a:noFill/>
                  </a:rPr>
                  <a:t> </a:t>
                </a:r>
              </a:p>
            </p:txBody>
          </p:sp>
        </mc:Fallback>
      </mc:AlternateContent>
    </p:spTree>
    <p:extLst>
      <p:ext uri="{BB962C8B-B14F-4D97-AF65-F5344CB8AC3E}">
        <p14:creationId xmlns:p14="http://schemas.microsoft.com/office/powerpoint/2010/main" val="374523024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Rectangle 2"/>
          <p:cNvSpPr>
            <a:spLocks noGrp="1" noChangeArrowheads="1"/>
          </p:cNvSpPr>
          <p:nvPr>
            <p:ph type="title"/>
          </p:nvPr>
        </p:nvSpPr>
        <p:spPr>
          <a:xfrm>
            <a:off x="2438400" y="304801"/>
            <a:ext cx="8077200" cy="1431925"/>
          </a:xfrm>
        </p:spPr>
        <p:txBody>
          <a:bodyPr/>
          <a:lstStyle/>
          <a:p>
            <a:r>
              <a:rPr kumimoji="1" lang="es-ES_tradnl" altLang="x-none" sz="4000" dirty="0" err="1"/>
              <a:t>Maximal</a:t>
            </a:r>
            <a:r>
              <a:rPr kumimoji="1" lang="es-ES_tradnl" altLang="x-none" sz="4000" dirty="0"/>
              <a:t> </a:t>
            </a:r>
            <a:r>
              <a:rPr kumimoji="1" lang="es-ES_tradnl" altLang="x-none" sz="4000" dirty="0" err="1"/>
              <a:t>Unique</a:t>
            </a:r>
            <a:r>
              <a:rPr kumimoji="1" lang="es-ES_tradnl" altLang="x-none" sz="4000" dirty="0"/>
              <a:t> </a:t>
            </a:r>
            <a:r>
              <a:rPr kumimoji="1" lang="es-ES_tradnl" altLang="x-none" sz="4000" dirty="0" err="1"/>
              <a:t>Matches</a:t>
            </a:r>
            <a:r>
              <a:rPr kumimoji="1" lang="es-ES_tradnl" altLang="x-none" sz="4000" dirty="0"/>
              <a:t> (</a:t>
            </a:r>
            <a:r>
              <a:rPr kumimoji="1" lang="es-ES_tradnl" altLang="x-none" sz="4000" dirty="0" err="1"/>
              <a:t>MUMs</a:t>
            </a:r>
            <a:r>
              <a:rPr kumimoji="1" lang="es-ES_tradnl" altLang="x-none" sz="4000" dirty="0"/>
              <a:t>)</a:t>
            </a:r>
            <a:endParaRPr kumimoji="1" lang="en-US" altLang="x-none" sz="4000" dirty="0"/>
          </a:p>
        </p:txBody>
      </p:sp>
      <p:sp>
        <p:nvSpPr>
          <p:cNvPr id="209923" name="Rectangle 3"/>
          <p:cNvSpPr>
            <a:spLocks noChangeArrowheads="1"/>
          </p:cNvSpPr>
          <p:nvPr/>
        </p:nvSpPr>
        <p:spPr bwMode="auto">
          <a:xfrm>
            <a:off x="533400" y="1576087"/>
            <a:ext cx="9685638" cy="4738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marL="342900" indent="-342900">
              <a:spcBef>
                <a:spcPct val="20000"/>
              </a:spcBef>
              <a:buClr>
                <a:schemeClr val="hlink"/>
              </a:buClr>
              <a:buSzPct val="70000"/>
              <a:buFont typeface="Wingdings" charset="2"/>
              <a:buChar char="n"/>
              <a:defRPr sz="3200">
                <a:solidFill>
                  <a:schemeClr val="tx1"/>
                </a:solidFill>
                <a:effectLst>
                  <a:outerShdw blurRad="38100" dist="38100" dir="2700000" algn="tl">
                    <a:srgbClr val="C0C0C0"/>
                  </a:outerShdw>
                </a:effectLst>
                <a:latin typeface="Tahoma" charset="0"/>
              </a:defRPr>
            </a:lvl1pPr>
            <a:lvl2pPr marL="742950" indent="-285750">
              <a:spcBef>
                <a:spcPct val="20000"/>
              </a:spcBef>
              <a:buClr>
                <a:schemeClr val="tx1"/>
              </a:buClr>
              <a:buChar char="–"/>
              <a:defRPr sz="2800">
                <a:solidFill>
                  <a:schemeClr val="tx1"/>
                </a:solidFill>
                <a:effectLst>
                  <a:outerShdw blurRad="38100" dist="38100" dir="2700000" algn="tl">
                    <a:srgbClr val="C0C0C0"/>
                  </a:outerShdw>
                </a:effectLst>
                <a:latin typeface="Tahoma" charset="0"/>
              </a:defRPr>
            </a:lvl2pPr>
            <a:lvl3pPr marL="1143000" indent="-228600">
              <a:spcBef>
                <a:spcPct val="20000"/>
              </a:spcBef>
              <a:buClr>
                <a:schemeClr val="hlink"/>
              </a:buClr>
              <a:buSzPct val="70000"/>
              <a:buFont typeface="Wingdings" charset="2"/>
              <a:buChar char="n"/>
              <a:defRPr sz="2400">
                <a:solidFill>
                  <a:schemeClr val="tx1"/>
                </a:solidFill>
                <a:effectLst>
                  <a:outerShdw blurRad="38100" dist="38100" dir="2700000" algn="tl">
                    <a:srgbClr val="C0C0C0"/>
                  </a:outerShdw>
                </a:effectLst>
                <a:latin typeface="Tahoma" charset="0"/>
              </a:defRPr>
            </a:lvl3pPr>
            <a:lvl4pPr marL="1600200" indent="-228600">
              <a:spcBef>
                <a:spcPct val="20000"/>
              </a:spcBef>
              <a:buClr>
                <a:schemeClr val="tx1"/>
              </a:buClr>
              <a:buChar char="–"/>
              <a:defRPr sz="2000">
                <a:solidFill>
                  <a:schemeClr val="tx1"/>
                </a:solidFill>
                <a:effectLst>
                  <a:outerShdw blurRad="38100" dist="38100" dir="2700000" algn="tl">
                    <a:srgbClr val="C0C0C0"/>
                  </a:outerShdw>
                </a:effectLst>
                <a:latin typeface="Tahoma" charset="0"/>
              </a:defRPr>
            </a:lvl4pPr>
            <a:lvl5pPr marL="2057400" indent="-228600">
              <a:spcBef>
                <a:spcPct val="20000"/>
              </a:spcBef>
              <a:buClr>
                <a:schemeClr val="hlink"/>
              </a:buClr>
              <a:buSzPct val="70000"/>
              <a:buFont typeface="Wingdings" charset="2"/>
              <a:buChar char="n"/>
              <a:defRPr sz="2000">
                <a:solidFill>
                  <a:schemeClr val="tx1"/>
                </a:solidFill>
                <a:effectLst>
                  <a:outerShdw blurRad="38100" dist="38100" dir="2700000" algn="tl">
                    <a:srgbClr val="C0C0C0"/>
                  </a:outerShdw>
                </a:effectLst>
                <a:latin typeface="Tahoma" charset="0"/>
              </a:defRPr>
            </a:lvl5pPr>
            <a:lvl6pPr marL="2514600" indent="-228600" fontAlgn="base">
              <a:spcBef>
                <a:spcPct val="20000"/>
              </a:spcBef>
              <a:spcAft>
                <a:spcPct val="0"/>
              </a:spcAft>
              <a:buClr>
                <a:schemeClr val="hlink"/>
              </a:buClr>
              <a:buSzPct val="70000"/>
              <a:buFont typeface="Wingdings" charset="2"/>
              <a:buChar char="n"/>
              <a:defRPr sz="2000">
                <a:solidFill>
                  <a:schemeClr val="tx1"/>
                </a:solidFill>
                <a:effectLst>
                  <a:outerShdw blurRad="38100" dist="38100" dir="2700000" algn="tl">
                    <a:srgbClr val="C0C0C0"/>
                  </a:outerShdw>
                </a:effectLst>
                <a:latin typeface="Tahoma" charset="0"/>
              </a:defRPr>
            </a:lvl6pPr>
            <a:lvl7pPr marL="2971800" indent="-228600" fontAlgn="base">
              <a:spcBef>
                <a:spcPct val="20000"/>
              </a:spcBef>
              <a:spcAft>
                <a:spcPct val="0"/>
              </a:spcAft>
              <a:buClr>
                <a:schemeClr val="hlink"/>
              </a:buClr>
              <a:buSzPct val="70000"/>
              <a:buFont typeface="Wingdings" charset="2"/>
              <a:buChar char="n"/>
              <a:defRPr sz="2000">
                <a:solidFill>
                  <a:schemeClr val="tx1"/>
                </a:solidFill>
                <a:effectLst>
                  <a:outerShdw blurRad="38100" dist="38100" dir="2700000" algn="tl">
                    <a:srgbClr val="C0C0C0"/>
                  </a:outerShdw>
                </a:effectLst>
                <a:latin typeface="Tahoma" charset="0"/>
              </a:defRPr>
            </a:lvl7pPr>
            <a:lvl8pPr marL="3429000" indent="-228600" fontAlgn="base">
              <a:spcBef>
                <a:spcPct val="20000"/>
              </a:spcBef>
              <a:spcAft>
                <a:spcPct val="0"/>
              </a:spcAft>
              <a:buClr>
                <a:schemeClr val="hlink"/>
              </a:buClr>
              <a:buSzPct val="70000"/>
              <a:buFont typeface="Wingdings" charset="2"/>
              <a:buChar char="n"/>
              <a:defRPr sz="2000">
                <a:solidFill>
                  <a:schemeClr val="tx1"/>
                </a:solidFill>
                <a:effectLst>
                  <a:outerShdw blurRad="38100" dist="38100" dir="2700000" algn="tl">
                    <a:srgbClr val="C0C0C0"/>
                  </a:outerShdw>
                </a:effectLst>
                <a:latin typeface="Tahoma" charset="0"/>
              </a:defRPr>
            </a:lvl8pPr>
            <a:lvl9pPr marL="3886200" indent="-228600" fontAlgn="base">
              <a:spcBef>
                <a:spcPct val="20000"/>
              </a:spcBef>
              <a:spcAft>
                <a:spcPct val="0"/>
              </a:spcAft>
              <a:buClr>
                <a:schemeClr val="hlink"/>
              </a:buClr>
              <a:buSzPct val="70000"/>
              <a:buFont typeface="Wingdings" charset="2"/>
              <a:buChar char="n"/>
              <a:defRPr sz="2000">
                <a:solidFill>
                  <a:schemeClr val="tx1"/>
                </a:solidFill>
                <a:effectLst>
                  <a:outerShdw blurRad="38100" dist="38100" dir="2700000" algn="tl">
                    <a:srgbClr val="C0C0C0"/>
                  </a:outerShdw>
                </a:effectLst>
                <a:latin typeface="Tahoma" charset="0"/>
              </a:defRPr>
            </a:lvl9pPr>
          </a:lstStyle>
          <a:p>
            <a:pPr>
              <a:buClr>
                <a:schemeClr val="tx1"/>
              </a:buClr>
            </a:pPr>
            <a:r>
              <a:rPr lang="en-US" altLang="x-none" sz="2000" dirty="0"/>
              <a:t>Using unique matches as anchors, we can reduce the computational cost by partitioning large DNA sequences into tractable parts.  </a:t>
            </a:r>
          </a:p>
          <a:p>
            <a:pPr>
              <a:buClr>
                <a:schemeClr val="tx1"/>
              </a:buClr>
            </a:pPr>
            <a:endParaRPr lang="en-US" altLang="x-none" sz="2000" dirty="0"/>
          </a:p>
          <a:p>
            <a:pPr>
              <a:buClr>
                <a:schemeClr val="tx1"/>
              </a:buClr>
            </a:pPr>
            <a:r>
              <a:rPr lang="en-US" altLang="x-none" sz="2000" dirty="0"/>
              <a:t>The idea is that any optimal global alignment is likely to contain all significant common unique regions and thus we can build our alignment around these anchors (</a:t>
            </a:r>
            <a:r>
              <a:rPr lang="en-US" altLang="x-none" sz="2000" dirty="0" err="1"/>
              <a:t>Delcher</a:t>
            </a:r>
            <a:r>
              <a:rPr lang="en-US" altLang="x-none" sz="2000" dirty="0"/>
              <a:t> et al 1999).</a:t>
            </a:r>
            <a:endParaRPr kumimoji="1" lang="en-US" altLang="x-none" sz="2000" dirty="0"/>
          </a:p>
          <a:p>
            <a:pPr>
              <a:buClr>
                <a:schemeClr val="tx1"/>
              </a:buClr>
            </a:pPr>
            <a:endParaRPr kumimoji="1" lang="en-US" altLang="x-none" sz="2000" dirty="0"/>
          </a:p>
          <a:p>
            <a:pPr>
              <a:buClr>
                <a:schemeClr val="tx1"/>
              </a:buClr>
            </a:pPr>
            <a:r>
              <a:rPr kumimoji="1" lang="en-US" altLang="x-none" sz="2000" dirty="0"/>
              <a:t>Anchor-based sequence alignment has been widely recognized as a reasonable heuristic for efficient multiple global alignment, and is featured in tools such as </a:t>
            </a:r>
            <a:r>
              <a:rPr kumimoji="1" lang="en-US" altLang="x-none" sz="2000" dirty="0" err="1"/>
              <a:t>MUMmer</a:t>
            </a:r>
            <a:r>
              <a:rPr kumimoji="1" lang="en-US" altLang="x-none" sz="2000" dirty="0"/>
              <a:t> and MAUVE.</a:t>
            </a:r>
          </a:p>
        </p:txBody>
      </p:sp>
      <p:pic>
        <p:nvPicPr>
          <p:cNvPr id="209924" name="Picture 4" descr="collinea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67200" y="2444750"/>
            <a:ext cx="4495800" cy="1517650"/>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C2ED1A69-EEC3-714E-BE04-EB2F756A31B9}" type="slidenum">
              <a:rPr lang="en-US" smtClean="0"/>
              <a:t>129</a:t>
            </a:fld>
            <a:endParaRPr lang="en-US"/>
          </a:p>
        </p:txBody>
      </p:sp>
    </p:spTree>
    <p:extLst>
      <p:ext uri="{BB962C8B-B14F-4D97-AF65-F5344CB8AC3E}">
        <p14:creationId xmlns:p14="http://schemas.microsoft.com/office/powerpoint/2010/main" val="209744267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mph" presetSubtype="0" grpId="0" nodeType="withEffect">
                                  <p:stCondLst>
                                    <p:cond delay="0"/>
                                  </p:stCondLst>
                                  <p:childTnLst>
                                    <p:set>
                                      <p:cBhvr rctx="PPT">
                                        <p:cTn id="6" dur="indefinite"/>
                                        <p:tgtEl>
                                          <p:spTgt spid="209923">
                                            <p:txEl>
                                              <p:pRg st="0" end="0"/>
                                            </p:txEl>
                                          </p:spTgt>
                                        </p:tgtEl>
                                        <p:attrNameLst>
                                          <p:attrName>style.opacity</p:attrName>
                                        </p:attrNameLst>
                                      </p:cBhvr>
                                      <p:to>
                                        <p:strVal val="0.25"/>
                                      </p:to>
                                    </p:set>
                                    <p:animEffect filter="image" prLst="opacity: 0.25">
                                      <p:cBhvr rctx="IE">
                                        <p:cTn id="7" dur="indefinite"/>
                                        <p:tgtEl>
                                          <p:spTgt spid="209923">
                                            <p:txEl>
                                              <p:pRg st="0" end="0"/>
                                            </p:txEl>
                                          </p:spTgt>
                                        </p:tgtEl>
                                      </p:cBhvr>
                                    </p:animEffect>
                                  </p:childTnLst>
                                </p:cTn>
                              </p:par>
                              <p:par>
                                <p:cTn id="8" presetID="9" presetClass="emph" presetSubtype="0" grpId="0" nodeType="withEffect">
                                  <p:stCondLst>
                                    <p:cond delay="0"/>
                                  </p:stCondLst>
                                  <p:childTnLst>
                                    <p:set>
                                      <p:cBhvr rctx="PPT">
                                        <p:cTn id="9" dur="indefinite"/>
                                        <p:tgtEl>
                                          <p:spTgt spid="209923">
                                            <p:txEl>
                                              <p:pRg st="2" end="2"/>
                                            </p:txEl>
                                          </p:spTgt>
                                        </p:tgtEl>
                                        <p:attrNameLst>
                                          <p:attrName>style.opacity</p:attrName>
                                        </p:attrNameLst>
                                      </p:cBhvr>
                                      <p:to>
                                        <p:strVal val="0.25"/>
                                      </p:to>
                                    </p:set>
                                    <p:animEffect filter="image" prLst="opacity: 0.25">
                                      <p:cBhvr rctx="IE">
                                        <p:cTn id="10" dur="indefinite"/>
                                        <p:tgtEl>
                                          <p:spTgt spid="209923">
                                            <p:txEl>
                                              <p:pRg st="2" end="2"/>
                                            </p:txEl>
                                          </p:spTgt>
                                        </p:tgtEl>
                                      </p:cBhvr>
                                    </p:animEffect>
                                  </p:childTnLst>
                                </p:cTn>
                              </p:par>
                              <p:par>
                                <p:cTn id="11" presetID="9" presetClass="emph" presetSubtype="0" grpId="0" nodeType="withEffect">
                                  <p:stCondLst>
                                    <p:cond delay="0"/>
                                  </p:stCondLst>
                                  <p:childTnLst>
                                    <p:set>
                                      <p:cBhvr rctx="PPT">
                                        <p:cTn id="12" dur="indefinite"/>
                                        <p:tgtEl>
                                          <p:spTgt spid="209923">
                                            <p:txEl>
                                              <p:pRg st="4" end="4"/>
                                            </p:txEl>
                                          </p:spTgt>
                                        </p:tgtEl>
                                        <p:attrNameLst>
                                          <p:attrName>style.opacity</p:attrName>
                                        </p:attrNameLst>
                                      </p:cBhvr>
                                      <p:to>
                                        <p:strVal val="0.25"/>
                                      </p:to>
                                    </p:set>
                                    <p:animEffect filter="image" prLst="opacity: 0.25">
                                      <p:cBhvr rctx="IE">
                                        <p:cTn id="13" dur="indefinite"/>
                                        <p:tgtEl>
                                          <p:spTgt spid="209923">
                                            <p:txEl>
                                              <p:pRg st="4" end="4"/>
                                            </p:txEl>
                                          </p:spTgt>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9" presetClass="emph" presetSubtype="0" grpId="1" nodeType="clickEffect">
                                  <p:stCondLst>
                                    <p:cond delay="0"/>
                                  </p:stCondLst>
                                  <p:childTnLst>
                                    <p:set>
                                      <p:cBhvr rctx="PPT">
                                        <p:cTn id="17" dur="indefinite"/>
                                        <p:tgtEl>
                                          <p:spTgt spid="209923">
                                            <p:txEl>
                                              <p:pRg st="0" end="0"/>
                                            </p:txEl>
                                          </p:spTgt>
                                        </p:tgtEl>
                                        <p:attrNameLst>
                                          <p:attrName>style.opacity</p:attrName>
                                        </p:attrNameLst>
                                      </p:cBhvr>
                                      <p:to>
                                        <p:strVal val="1.0"/>
                                      </p:to>
                                    </p:set>
                                    <p:animEffect filter="image" prLst="opacity: 1.0">
                                      <p:cBhvr rctx="IE">
                                        <p:cTn id="18" dur="indefinite"/>
                                        <p:tgtEl>
                                          <p:spTgt spid="209923">
                                            <p:txEl>
                                              <p:pRg st="0" end="0"/>
                                            </p:txEl>
                                          </p:spTgt>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9" presetClass="emph" presetSubtype="0" grpId="1" nodeType="clickEffect">
                                  <p:stCondLst>
                                    <p:cond delay="0"/>
                                  </p:stCondLst>
                                  <p:childTnLst>
                                    <p:set>
                                      <p:cBhvr rctx="PPT">
                                        <p:cTn id="22" dur="indefinite"/>
                                        <p:tgtEl>
                                          <p:spTgt spid="209923">
                                            <p:txEl>
                                              <p:pRg st="2" end="2"/>
                                            </p:txEl>
                                          </p:spTgt>
                                        </p:tgtEl>
                                        <p:attrNameLst>
                                          <p:attrName>style.opacity</p:attrName>
                                        </p:attrNameLst>
                                      </p:cBhvr>
                                      <p:to>
                                        <p:strVal val="1.0"/>
                                      </p:to>
                                    </p:set>
                                    <p:animEffect filter="image" prLst="opacity: 1.0">
                                      <p:cBhvr rctx="IE">
                                        <p:cTn id="23" dur="indefinite"/>
                                        <p:tgtEl>
                                          <p:spTgt spid="209923">
                                            <p:txEl>
                                              <p:pRg st="2" end="2"/>
                                            </p:txEl>
                                          </p:spTgt>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9" presetClass="emph" presetSubtype="0" grpId="1" nodeType="clickEffect">
                                  <p:stCondLst>
                                    <p:cond delay="0"/>
                                  </p:stCondLst>
                                  <p:childTnLst>
                                    <p:set>
                                      <p:cBhvr rctx="PPT">
                                        <p:cTn id="27" dur="indefinite"/>
                                        <p:tgtEl>
                                          <p:spTgt spid="209923">
                                            <p:txEl>
                                              <p:pRg st="4" end="4"/>
                                            </p:txEl>
                                          </p:spTgt>
                                        </p:tgtEl>
                                        <p:attrNameLst>
                                          <p:attrName>style.opacity</p:attrName>
                                        </p:attrNameLst>
                                      </p:cBhvr>
                                      <p:to>
                                        <p:strVal val="1.0"/>
                                      </p:to>
                                    </p:set>
                                    <p:animEffect filter="image" prLst="opacity: 1.0">
                                      <p:cBhvr rctx="IE">
                                        <p:cTn id="28" dur="indefinite"/>
                                        <p:tgtEl>
                                          <p:spTgt spid="209923">
                                            <p:txEl>
                                              <p:pRg st="4" end="4"/>
                                            </p:txEl>
                                          </p:spTgt>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nodeType="clickEffect">
                                  <p:stCondLst>
                                    <p:cond delay="0"/>
                                  </p:stCondLst>
                                  <p:childTnLst>
                                    <p:set>
                                      <p:cBhvr>
                                        <p:cTn id="32" dur="1" fill="hold">
                                          <p:stCondLst>
                                            <p:cond delay="0"/>
                                          </p:stCondLst>
                                        </p:cTn>
                                        <p:tgtEl>
                                          <p:spTgt spid="209924"/>
                                        </p:tgtEl>
                                        <p:attrNameLst>
                                          <p:attrName>style.visibility</p:attrName>
                                        </p:attrNameLst>
                                      </p:cBhvr>
                                      <p:to>
                                        <p:strVal val="visible"/>
                                      </p:to>
                                    </p:set>
                                  </p:childTnLst>
                                </p:cTn>
                              </p:par>
                            </p:childTnLst>
                          </p:cTn>
                        </p:par>
                        <p:par>
                          <p:cTn id="33" fill="hold" nodeType="afterGroup">
                            <p:stCondLst>
                              <p:cond delay="0"/>
                            </p:stCondLst>
                            <p:childTnLst>
                              <p:par>
                                <p:cTn id="34" presetID="1" presetClass="entr" presetSubtype="0" fill="hold" nodeType="afterEffect">
                                  <p:stCondLst>
                                    <p:cond delay="0"/>
                                  </p:stCondLst>
                                  <p:childTnLst>
                                    <p:set>
                                      <p:cBhvr>
                                        <p:cTn id="35" dur="1" fill="hold">
                                          <p:stCondLst>
                                            <p:cond delay="0"/>
                                          </p:stCondLst>
                                        </p:cTn>
                                        <p:tgtEl>
                                          <p:spTgt spid="209924"/>
                                        </p:tgtEl>
                                        <p:attrNameLst>
                                          <p:attrName>style.visibility</p:attrName>
                                        </p:attrNameLst>
                                      </p:cBhvr>
                                      <p:to>
                                        <p:strVal val="visible"/>
                                      </p:to>
                                    </p:set>
                                  </p:childTnLst>
                                </p:cTn>
                              </p:par>
                              <p:par>
                                <p:cTn id="36" presetID="1" presetClass="exit" presetSubtype="0" fill="hold" nodeType="withEffect">
                                  <p:stCondLst>
                                    <p:cond delay="0"/>
                                  </p:stCondLst>
                                  <p:childTnLst>
                                    <p:set>
                                      <p:cBhvr>
                                        <p:cTn id="37" dur="1" fill="hold">
                                          <p:stCondLst>
                                            <p:cond delay="0"/>
                                          </p:stCondLst>
                                        </p:cTn>
                                        <p:tgtEl>
                                          <p:spTgt spid="209923">
                                            <p:txEl>
                                              <p:pRg st="0" end="0"/>
                                            </p:txEl>
                                          </p:spTgt>
                                        </p:tgtEl>
                                        <p:attrNameLst>
                                          <p:attrName>style.visibility</p:attrName>
                                        </p:attrNameLst>
                                      </p:cBhvr>
                                      <p:to>
                                        <p:strVal val="hidden"/>
                                      </p:to>
                                    </p:set>
                                  </p:childTnLst>
                                </p:cTn>
                              </p:par>
                              <p:par>
                                <p:cTn id="38" presetID="1" presetClass="exit" presetSubtype="0" fill="hold" nodeType="withEffect">
                                  <p:stCondLst>
                                    <p:cond delay="0"/>
                                  </p:stCondLst>
                                  <p:childTnLst>
                                    <p:set>
                                      <p:cBhvr>
                                        <p:cTn id="39" dur="1" fill="hold">
                                          <p:stCondLst>
                                            <p:cond delay="0"/>
                                          </p:stCondLst>
                                        </p:cTn>
                                        <p:tgtEl>
                                          <p:spTgt spid="209923">
                                            <p:txEl>
                                              <p:pRg st="2" end="2"/>
                                            </p:txEl>
                                          </p:spTgt>
                                        </p:tgtEl>
                                        <p:attrNameLst>
                                          <p:attrName>style.visibility</p:attrName>
                                        </p:attrNameLst>
                                      </p:cBhvr>
                                      <p:to>
                                        <p:strVal val="hidden"/>
                                      </p:to>
                                    </p:set>
                                  </p:childTnLst>
                                </p:cTn>
                              </p:par>
                              <p:par>
                                <p:cTn id="40" presetID="1" presetClass="exit" presetSubtype="0" fill="hold" nodeType="withEffect">
                                  <p:stCondLst>
                                    <p:cond delay="0"/>
                                  </p:stCondLst>
                                  <p:childTnLst>
                                    <p:set>
                                      <p:cBhvr>
                                        <p:cTn id="41" dur="1" fill="hold">
                                          <p:stCondLst>
                                            <p:cond delay="0"/>
                                          </p:stCondLst>
                                        </p:cTn>
                                        <p:tgtEl>
                                          <p:spTgt spid="209923">
                                            <p:txEl>
                                              <p:pRg st="4" end="4"/>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9923" grpId="0" build="allAtOnce"/>
      <p:bldP spid="209923" grpI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9CDC8DA-47CE-4DB1-9305-D58656C49483}"/>
              </a:ext>
            </a:extLst>
          </p:cNvPr>
          <p:cNvSpPr>
            <a:spLocks noGrp="1"/>
          </p:cNvSpPr>
          <p:nvPr>
            <p:ph type="title"/>
          </p:nvPr>
        </p:nvSpPr>
        <p:spPr>
          <a:xfrm>
            <a:off x="838199" y="365125"/>
            <a:ext cx="10755573" cy="1325563"/>
          </a:xfrm>
        </p:spPr>
        <p:txBody>
          <a:bodyPr/>
          <a:lstStyle/>
          <a:p>
            <a:r>
              <a:rPr lang="en-US" dirty="0"/>
              <a:t>Example 2: AATCCGTTCGGA (no 3-mer repeats)</a:t>
            </a:r>
          </a:p>
        </p:txBody>
      </p:sp>
      <p:sp>
        <p:nvSpPr>
          <p:cNvPr id="5" name="Content Placeholder 4">
            <a:extLst>
              <a:ext uri="{FF2B5EF4-FFF2-40B4-BE49-F238E27FC236}">
                <a16:creationId xmlns:a16="http://schemas.microsoft.com/office/drawing/2014/main" id="{2E6B6A51-822C-437D-A6EE-E3FA22C626AD}"/>
              </a:ext>
            </a:extLst>
          </p:cNvPr>
          <p:cNvSpPr>
            <a:spLocks noGrp="1"/>
          </p:cNvSpPr>
          <p:nvPr>
            <p:ph idx="1"/>
          </p:nvPr>
        </p:nvSpPr>
        <p:spPr>
          <a:xfrm>
            <a:off x="477672" y="1825625"/>
            <a:ext cx="10876128" cy="4848130"/>
          </a:xfrm>
        </p:spPr>
        <p:txBody>
          <a:bodyPr>
            <a:normAutofit fontScale="92500" lnSpcReduction="10000"/>
          </a:bodyPr>
          <a:lstStyle/>
          <a:p>
            <a:r>
              <a:rPr lang="en-US" dirty="0"/>
              <a:t>4bp reads:</a:t>
            </a:r>
          </a:p>
          <a:p>
            <a:pPr lvl="1"/>
            <a:r>
              <a:rPr lang="en-US" dirty="0"/>
              <a:t>(1) AATC, (2) ATCC, (3) TCCG, (4) CCGT, (5) CGTT, (6) GTTC, (7) TTCG, (8) TCGG, (9) CGGA</a:t>
            </a:r>
          </a:p>
          <a:p>
            <a:r>
              <a:rPr lang="en-US" dirty="0"/>
              <a:t>3-mers (10)</a:t>
            </a:r>
          </a:p>
          <a:p>
            <a:pPr lvl="1"/>
            <a:r>
              <a:rPr lang="en-US" dirty="0"/>
              <a:t>(</a:t>
            </a:r>
            <a:r>
              <a:rPr lang="en-US" dirty="0" err="1"/>
              <a:t>i</a:t>
            </a:r>
            <a:r>
              <a:rPr lang="en-US" dirty="0"/>
              <a:t>) AAT, (ii) ATC, (iii) TCC, (iv) CCG, (v) CGT, (vi) GTT, (vii) TTC, (viii) TCG, (ix) CGG, (x) GGA</a:t>
            </a:r>
          </a:p>
          <a:p>
            <a:r>
              <a:rPr lang="en-US" dirty="0"/>
              <a:t>Overlaps</a:t>
            </a:r>
          </a:p>
          <a:p>
            <a:pPr lvl="1"/>
            <a:r>
              <a:rPr lang="en-US" dirty="0"/>
              <a:t>(1)-&gt;(2)</a:t>
            </a:r>
          </a:p>
          <a:p>
            <a:pPr lvl="1"/>
            <a:r>
              <a:rPr lang="en-US" dirty="0"/>
              <a:t>(2)-&gt;(3)</a:t>
            </a:r>
          </a:p>
          <a:p>
            <a:pPr lvl="1"/>
            <a:r>
              <a:rPr lang="en-US" dirty="0"/>
              <a:t>(3)-&gt;(4)</a:t>
            </a:r>
          </a:p>
          <a:p>
            <a:pPr lvl="1"/>
            <a:r>
              <a:rPr lang="en-US" dirty="0"/>
              <a:t>(4)-&gt;(5)</a:t>
            </a:r>
          </a:p>
          <a:p>
            <a:pPr lvl="1"/>
            <a:r>
              <a:rPr lang="en-US" dirty="0"/>
              <a:t>(5)-&gt;(6)</a:t>
            </a:r>
          </a:p>
          <a:p>
            <a:pPr lvl="1"/>
            <a:r>
              <a:rPr lang="en-US" dirty="0"/>
              <a:t>(6)-&gt;(7)</a:t>
            </a:r>
          </a:p>
          <a:p>
            <a:pPr lvl="1"/>
            <a:r>
              <a:rPr lang="en-US" dirty="0"/>
              <a:t>(7)-&gt;(8)</a:t>
            </a:r>
          </a:p>
          <a:p>
            <a:pPr lvl="1"/>
            <a:r>
              <a:rPr lang="en-US" dirty="0"/>
              <a:t>(8)-&gt;(9)</a:t>
            </a:r>
          </a:p>
          <a:p>
            <a:pPr lvl="1"/>
            <a:endParaRPr lang="en-US" dirty="0"/>
          </a:p>
        </p:txBody>
      </p:sp>
    </p:spTree>
    <p:extLst>
      <p:ext uri="{BB962C8B-B14F-4D97-AF65-F5344CB8AC3E}">
        <p14:creationId xmlns:p14="http://schemas.microsoft.com/office/powerpoint/2010/main" val="3703306632"/>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Rectangle 2"/>
          <p:cNvSpPr>
            <a:spLocks noGrp="1" noChangeArrowheads="1"/>
          </p:cNvSpPr>
          <p:nvPr>
            <p:ph type="title"/>
          </p:nvPr>
        </p:nvSpPr>
        <p:spPr/>
        <p:txBody>
          <a:bodyPr/>
          <a:lstStyle/>
          <a:p>
            <a:r>
              <a:rPr lang="en-US" altLang="x-none" sz="3600"/>
              <a:t>How to detect unique matches in multiple DNA sequences?</a:t>
            </a:r>
            <a:endParaRPr lang="es-ES" altLang="x-none" sz="3600"/>
          </a:p>
        </p:txBody>
      </p:sp>
      <p:sp>
        <p:nvSpPr>
          <p:cNvPr id="214019" name="Rectangle 3"/>
          <p:cNvSpPr>
            <a:spLocks noGrp="1" noChangeArrowheads="1"/>
          </p:cNvSpPr>
          <p:nvPr>
            <p:ph type="body" idx="1"/>
          </p:nvPr>
        </p:nvSpPr>
        <p:spPr/>
        <p:txBody>
          <a:bodyPr/>
          <a:lstStyle/>
          <a:p>
            <a:pPr>
              <a:lnSpc>
                <a:spcPct val="90000"/>
              </a:lnSpc>
            </a:pPr>
            <a:endParaRPr lang="en-US" altLang="x-none" sz="2400" dirty="0"/>
          </a:p>
          <a:p>
            <a:pPr>
              <a:lnSpc>
                <a:spcPct val="90000"/>
              </a:lnSpc>
            </a:pPr>
            <a:r>
              <a:rPr lang="en-US" altLang="x-none" sz="2400" dirty="0"/>
              <a:t>Several approaches exist, but the most efficient have been based around using suffix trees &amp; suffix arrays.</a:t>
            </a:r>
          </a:p>
          <a:p>
            <a:pPr>
              <a:lnSpc>
                <a:spcPct val="90000"/>
              </a:lnSpc>
            </a:pPr>
            <a:endParaRPr lang="en-US" altLang="x-none" sz="2400" dirty="0"/>
          </a:p>
          <a:p>
            <a:pPr>
              <a:lnSpc>
                <a:spcPct val="90000"/>
              </a:lnSpc>
            </a:pPr>
            <a:r>
              <a:rPr lang="en-US" altLang="x-none" sz="2400" dirty="0"/>
              <a:t>We use a compressed suffix structure, a specialization of a suffix tree, with increased efficiency and reduced space requirements with respect to the number of genomes being compared.</a:t>
            </a:r>
            <a:endParaRPr lang="es-ES" altLang="x-none" sz="2400" dirty="0"/>
          </a:p>
        </p:txBody>
      </p:sp>
      <p:sp>
        <p:nvSpPr>
          <p:cNvPr id="2" name="Slide Number Placeholder 1"/>
          <p:cNvSpPr>
            <a:spLocks noGrp="1"/>
          </p:cNvSpPr>
          <p:nvPr>
            <p:ph type="sldNum" sz="quarter" idx="12"/>
          </p:nvPr>
        </p:nvSpPr>
        <p:spPr/>
        <p:txBody>
          <a:bodyPr/>
          <a:lstStyle/>
          <a:p>
            <a:fld id="{C2ED1A69-EEC3-714E-BE04-EB2F756A31B9}" type="slidenum">
              <a:rPr lang="en-US" smtClean="0"/>
              <a:t>130</a:t>
            </a:fld>
            <a:endParaRPr lang="en-US"/>
          </a:p>
        </p:txBody>
      </p:sp>
    </p:spTree>
    <p:extLst>
      <p:ext uri="{BB962C8B-B14F-4D97-AF65-F5344CB8AC3E}">
        <p14:creationId xmlns:p14="http://schemas.microsoft.com/office/powerpoint/2010/main" val="406751295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2" name="Rectangle 2"/>
          <p:cNvSpPr>
            <a:spLocks noGrp="1" noChangeArrowheads="1"/>
          </p:cNvSpPr>
          <p:nvPr>
            <p:ph type="title"/>
          </p:nvPr>
        </p:nvSpPr>
        <p:spPr>
          <a:xfrm>
            <a:off x="838200" y="365126"/>
            <a:ext cx="10515600" cy="630238"/>
          </a:xfrm>
        </p:spPr>
        <p:txBody>
          <a:bodyPr>
            <a:normAutofit fontScale="90000"/>
          </a:bodyPr>
          <a:lstStyle/>
          <a:p>
            <a:pPr>
              <a:defRPr/>
            </a:pPr>
            <a:r>
              <a:rPr lang="es-ES_tradnl" dirty="0" err="1"/>
              <a:t>Suffix</a:t>
            </a:r>
            <a:r>
              <a:rPr lang="es-ES_tradnl" dirty="0"/>
              <a:t> </a:t>
            </a:r>
            <a:r>
              <a:rPr lang="es-ES_tradnl" dirty="0" err="1"/>
              <a:t>tree</a:t>
            </a:r>
            <a:endParaRPr lang="es-ES_tradnl" dirty="0"/>
          </a:p>
        </p:txBody>
      </p:sp>
      <p:sp>
        <p:nvSpPr>
          <p:cNvPr id="116738" name="Text Box 3"/>
          <p:cNvSpPr txBox="1">
            <a:spLocks noChangeArrowheads="1"/>
          </p:cNvSpPr>
          <p:nvPr/>
        </p:nvSpPr>
        <p:spPr bwMode="auto">
          <a:xfrm>
            <a:off x="1433984" y="1077912"/>
            <a:ext cx="4084773" cy="5232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defRPr kumimoji="1" sz="2400">
                <a:solidFill>
                  <a:schemeClr val="bg2"/>
                </a:solidFill>
                <a:latin typeface="Times New Roman" charset="0"/>
                <a:ea typeface="ＭＳ Ｐゴシック" charset="-128"/>
              </a:defRPr>
            </a:lvl1pPr>
            <a:lvl2pPr marL="742950" indent="-285750">
              <a:defRPr kumimoji="1" sz="2400">
                <a:solidFill>
                  <a:schemeClr val="bg2"/>
                </a:solidFill>
                <a:latin typeface="Times New Roman" charset="0"/>
                <a:ea typeface="ＭＳ Ｐゴシック" charset="-128"/>
              </a:defRPr>
            </a:lvl2pPr>
            <a:lvl3pPr marL="1143000" indent="-228600">
              <a:defRPr kumimoji="1" sz="2400">
                <a:solidFill>
                  <a:schemeClr val="bg2"/>
                </a:solidFill>
                <a:latin typeface="Times New Roman" charset="0"/>
                <a:ea typeface="ＭＳ Ｐゴシック" charset="-128"/>
              </a:defRPr>
            </a:lvl3pPr>
            <a:lvl4pPr marL="1600200" indent="-228600">
              <a:defRPr kumimoji="1" sz="2400">
                <a:solidFill>
                  <a:schemeClr val="bg2"/>
                </a:solidFill>
                <a:latin typeface="Times New Roman" charset="0"/>
                <a:ea typeface="ＭＳ Ｐゴシック" charset="-128"/>
              </a:defRPr>
            </a:lvl4pPr>
            <a:lvl5pPr marL="2057400" indent="-228600">
              <a:defRPr kumimoji="1" sz="2400">
                <a:solidFill>
                  <a:schemeClr val="bg2"/>
                </a:solidFill>
                <a:latin typeface="Times New Roman" charset="0"/>
                <a:ea typeface="ＭＳ Ｐゴシック" charset="-128"/>
              </a:defRPr>
            </a:lvl5pPr>
            <a:lvl6pPr marL="2514600" indent="-228600" eaLnBrk="0" fontAlgn="base" hangingPunct="0">
              <a:spcBef>
                <a:spcPct val="0"/>
              </a:spcBef>
              <a:spcAft>
                <a:spcPct val="0"/>
              </a:spcAft>
              <a:defRPr kumimoji="1" sz="2400">
                <a:solidFill>
                  <a:schemeClr val="bg2"/>
                </a:solidFill>
                <a:latin typeface="Times New Roman" charset="0"/>
                <a:ea typeface="ＭＳ Ｐゴシック" charset="-128"/>
              </a:defRPr>
            </a:lvl6pPr>
            <a:lvl7pPr marL="2971800" indent="-228600" eaLnBrk="0" fontAlgn="base" hangingPunct="0">
              <a:spcBef>
                <a:spcPct val="0"/>
              </a:spcBef>
              <a:spcAft>
                <a:spcPct val="0"/>
              </a:spcAft>
              <a:defRPr kumimoji="1" sz="2400">
                <a:solidFill>
                  <a:schemeClr val="bg2"/>
                </a:solidFill>
                <a:latin typeface="Times New Roman" charset="0"/>
                <a:ea typeface="ＭＳ Ｐゴシック" charset="-128"/>
              </a:defRPr>
            </a:lvl7pPr>
            <a:lvl8pPr marL="3429000" indent="-228600" eaLnBrk="0" fontAlgn="base" hangingPunct="0">
              <a:spcBef>
                <a:spcPct val="0"/>
              </a:spcBef>
              <a:spcAft>
                <a:spcPct val="0"/>
              </a:spcAft>
              <a:defRPr kumimoji="1" sz="2400">
                <a:solidFill>
                  <a:schemeClr val="bg2"/>
                </a:solidFill>
                <a:latin typeface="Times New Roman" charset="0"/>
                <a:ea typeface="ＭＳ Ｐゴシック" charset="-128"/>
              </a:defRPr>
            </a:lvl8pPr>
            <a:lvl9pPr marL="3886200" indent="-228600" eaLnBrk="0" fontAlgn="base" hangingPunct="0">
              <a:spcBef>
                <a:spcPct val="0"/>
              </a:spcBef>
              <a:spcAft>
                <a:spcPct val="0"/>
              </a:spcAft>
              <a:defRPr kumimoji="1" sz="2400">
                <a:solidFill>
                  <a:schemeClr val="bg2"/>
                </a:solidFill>
                <a:latin typeface="Times New Roman" charset="0"/>
                <a:ea typeface="ＭＳ Ｐゴシック" charset="-128"/>
              </a:defRPr>
            </a:lvl9pPr>
          </a:lstStyle>
          <a:p>
            <a:r>
              <a:rPr kumimoji="0" lang="es-ES_tradnl" altLang="x-none" sz="2800" dirty="0" err="1">
                <a:solidFill>
                  <a:schemeClr val="tx1"/>
                </a:solidFill>
                <a:latin typeface="Arial" charset="0"/>
              </a:rPr>
              <a:t>Given</a:t>
            </a:r>
            <a:r>
              <a:rPr kumimoji="0" lang="es-ES_tradnl" altLang="x-none" sz="2800" dirty="0">
                <a:solidFill>
                  <a:schemeClr val="tx1"/>
                </a:solidFill>
                <a:latin typeface="Arial" charset="0"/>
              </a:rPr>
              <a:t> </a:t>
            </a:r>
            <a:r>
              <a:rPr kumimoji="0" lang="es-ES_tradnl" altLang="x-none" sz="2800" dirty="0" err="1">
                <a:solidFill>
                  <a:schemeClr val="tx1"/>
                </a:solidFill>
                <a:latin typeface="Arial" charset="0"/>
              </a:rPr>
              <a:t>string</a:t>
            </a:r>
            <a:r>
              <a:rPr kumimoji="0" lang="es-ES_tradnl" altLang="x-none" sz="2800" dirty="0">
                <a:solidFill>
                  <a:schemeClr val="tx1"/>
                </a:solidFill>
                <a:latin typeface="Arial" charset="0"/>
              </a:rPr>
              <a:t> </a:t>
            </a:r>
            <a:r>
              <a:rPr kumimoji="0" lang="es-ES_tradnl" altLang="x-none" sz="2800" dirty="0" err="1">
                <a:solidFill>
                  <a:schemeClr val="hlink"/>
                </a:solidFill>
                <a:latin typeface="Arial" charset="0"/>
              </a:rPr>
              <a:t>ababaabs</a:t>
            </a:r>
            <a:r>
              <a:rPr kumimoji="0" lang="es-ES_tradnl" altLang="x-none" sz="2800" dirty="0">
                <a:solidFill>
                  <a:schemeClr val="hlink"/>
                </a:solidFill>
                <a:latin typeface="Arial" charset="0"/>
              </a:rPr>
              <a:t>#:</a:t>
            </a:r>
            <a:endParaRPr kumimoji="0" lang="es-ES_tradnl" altLang="x-none" sz="2800" dirty="0">
              <a:solidFill>
                <a:schemeClr val="tx1"/>
              </a:solidFill>
              <a:latin typeface="Arial" charset="0"/>
            </a:endParaRPr>
          </a:p>
        </p:txBody>
      </p:sp>
      <p:sp>
        <p:nvSpPr>
          <p:cNvPr id="240644" name="Text Box 4"/>
          <p:cNvSpPr txBox="1">
            <a:spLocks noChangeArrowheads="1"/>
          </p:cNvSpPr>
          <p:nvPr/>
        </p:nvSpPr>
        <p:spPr bwMode="auto">
          <a:xfrm>
            <a:off x="3698875" y="1628775"/>
            <a:ext cx="1781257" cy="4616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defRPr kumimoji="1" sz="2400">
                <a:solidFill>
                  <a:schemeClr val="bg2"/>
                </a:solidFill>
                <a:latin typeface="Times New Roman" charset="0"/>
                <a:ea typeface="ＭＳ Ｐゴシック" charset="-128"/>
              </a:defRPr>
            </a:lvl1pPr>
            <a:lvl2pPr marL="742950" indent="-285750">
              <a:defRPr kumimoji="1" sz="2400">
                <a:solidFill>
                  <a:schemeClr val="bg2"/>
                </a:solidFill>
                <a:latin typeface="Times New Roman" charset="0"/>
                <a:ea typeface="ＭＳ Ｐゴシック" charset="-128"/>
              </a:defRPr>
            </a:lvl2pPr>
            <a:lvl3pPr marL="1143000" indent="-228600">
              <a:defRPr kumimoji="1" sz="2400">
                <a:solidFill>
                  <a:schemeClr val="bg2"/>
                </a:solidFill>
                <a:latin typeface="Times New Roman" charset="0"/>
                <a:ea typeface="ＭＳ Ｐゴシック" charset="-128"/>
              </a:defRPr>
            </a:lvl3pPr>
            <a:lvl4pPr marL="1600200" indent="-228600">
              <a:defRPr kumimoji="1" sz="2400">
                <a:solidFill>
                  <a:schemeClr val="bg2"/>
                </a:solidFill>
                <a:latin typeface="Times New Roman" charset="0"/>
                <a:ea typeface="ＭＳ Ｐゴシック" charset="-128"/>
              </a:defRPr>
            </a:lvl4pPr>
            <a:lvl5pPr marL="2057400" indent="-228600">
              <a:defRPr kumimoji="1" sz="2400">
                <a:solidFill>
                  <a:schemeClr val="bg2"/>
                </a:solidFill>
                <a:latin typeface="Times New Roman" charset="0"/>
                <a:ea typeface="ＭＳ Ｐゴシック" charset="-128"/>
              </a:defRPr>
            </a:lvl5pPr>
            <a:lvl6pPr marL="2514600" indent="-228600" eaLnBrk="0" fontAlgn="base" hangingPunct="0">
              <a:spcBef>
                <a:spcPct val="0"/>
              </a:spcBef>
              <a:spcAft>
                <a:spcPct val="0"/>
              </a:spcAft>
              <a:defRPr kumimoji="1" sz="2400">
                <a:solidFill>
                  <a:schemeClr val="bg2"/>
                </a:solidFill>
                <a:latin typeface="Times New Roman" charset="0"/>
                <a:ea typeface="ＭＳ Ｐゴシック" charset="-128"/>
              </a:defRPr>
            </a:lvl6pPr>
            <a:lvl7pPr marL="2971800" indent="-228600" eaLnBrk="0" fontAlgn="base" hangingPunct="0">
              <a:spcBef>
                <a:spcPct val="0"/>
              </a:spcBef>
              <a:spcAft>
                <a:spcPct val="0"/>
              </a:spcAft>
              <a:defRPr kumimoji="1" sz="2400">
                <a:solidFill>
                  <a:schemeClr val="bg2"/>
                </a:solidFill>
                <a:latin typeface="Times New Roman" charset="0"/>
                <a:ea typeface="ＭＳ Ｐゴシック" charset="-128"/>
              </a:defRPr>
            </a:lvl7pPr>
            <a:lvl8pPr marL="3429000" indent="-228600" eaLnBrk="0" fontAlgn="base" hangingPunct="0">
              <a:spcBef>
                <a:spcPct val="0"/>
              </a:spcBef>
              <a:spcAft>
                <a:spcPct val="0"/>
              </a:spcAft>
              <a:defRPr kumimoji="1" sz="2400">
                <a:solidFill>
                  <a:schemeClr val="bg2"/>
                </a:solidFill>
                <a:latin typeface="Times New Roman" charset="0"/>
                <a:ea typeface="ＭＳ Ｐゴシック" charset="-128"/>
              </a:defRPr>
            </a:lvl8pPr>
            <a:lvl9pPr marL="3886200" indent="-228600" eaLnBrk="0" fontAlgn="base" hangingPunct="0">
              <a:spcBef>
                <a:spcPct val="0"/>
              </a:spcBef>
              <a:spcAft>
                <a:spcPct val="0"/>
              </a:spcAft>
              <a:defRPr kumimoji="1" sz="2400">
                <a:solidFill>
                  <a:schemeClr val="bg2"/>
                </a:solidFill>
                <a:latin typeface="Times New Roman" charset="0"/>
                <a:ea typeface="ＭＳ Ｐゴシック" charset="-128"/>
              </a:defRPr>
            </a:lvl9pPr>
          </a:lstStyle>
          <a:p>
            <a:r>
              <a:rPr kumimoji="0" lang="es-ES_tradnl" altLang="x-none" dirty="0">
                <a:solidFill>
                  <a:schemeClr val="hlink"/>
                </a:solidFill>
              </a:rPr>
              <a:t>1</a:t>
            </a:r>
            <a:r>
              <a:rPr kumimoji="0" lang="es-ES_tradnl" altLang="x-none" dirty="0">
                <a:solidFill>
                  <a:schemeClr val="tx1"/>
                </a:solidFill>
              </a:rPr>
              <a:t>: </a:t>
            </a:r>
            <a:r>
              <a:rPr kumimoji="0" lang="es-ES_tradnl" altLang="x-none" dirty="0" err="1">
                <a:solidFill>
                  <a:schemeClr val="tx1"/>
                </a:solidFill>
              </a:rPr>
              <a:t>ababaabs</a:t>
            </a:r>
            <a:r>
              <a:rPr kumimoji="0" lang="es-ES_tradnl" altLang="x-none" dirty="0">
                <a:solidFill>
                  <a:schemeClr val="tx1"/>
                </a:solidFill>
              </a:rPr>
              <a:t>#</a:t>
            </a:r>
          </a:p>
        </p:txBody>
      </p:sp>
      <p:sp>
        <p:nvSpPr>
          <p:cNvPr id="240645" name="Text Box 5"/>
          <p:cNvSpPr txBox="1">
            <a:spLocks noChangeArrowheads="1"/>
          </p:cNvSpPr>
          <p:nvPr/>
        </p:nvSpPr>
        <p:spPr bwMode="auto">
          <a:xfrm>
            <a:off x="3698875" y="2062163"/>
            <a:ext cx="1645002" cy="4616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defRPr kumimoji="1" sz="2400">
                <a:solidFill>
                  <a:schemeClr val="bg2"/>
                </a:solidFill>
                <a:latin typeface="Times New Roman" charset="0"/>
                <a:ea typeface="ＭＳ Ｐゴシック" charset="-128"/>
              </a:defRPr>
            </a:lvl1pPr>
            <a:lvl2pPr marL="742950" indent="-285750">
              <a:defRPr kumimoji="1" sz="2400">
                <a:solidFill>
                  <a:schemeClr val="bg2"/>
                </a:solidFill>
                <a:latin typeface="Times New Roman" charset="0"/>
                <a:ea typeface="ＭＳ Ｐゴシック" charset="-128"/>
              </a:defRPr>
            </a:lvl2pPr>
            <a:lvl3pPr marL="1143000" indent="-228600">
              <a:defRPr kumimoji="1" sz="2400">
                <a:solidFill>
                  <a:schemeClr val="bg2"/>
                </a:solidFill>
                <a:latin typeface="Times New Roman" charset="0"/>
                <a:ea typeface="ＭＳ Ｐゴシック" charset="-128"/>
              </a:defRPr>
            </a:lvl3pPr>
            <a:lvl4pPr marL="1600200" indent="-228600">
              <a:defRPr kumimoji="1" sz="2400">
                <a:solidFill>
                  <a:schemeClr val="bg2"/>
                </a:solidFill>
                <a:latin typeface="Times New Roman" charset="0"/>
                <a:ea typeface="ＭＳ Ｐゴシック" charset="-128"/>
              </a:defRPr>
            </a:lvl4pPr>
            <a:lvl5pPr marL="2057400" indent="-228600">
              <a:defRPr kumimoji="1" sz="2400">
                <a:solidFill>
                  <a:schemeClr val="bg2"/>
                </a:solidFill>
                <a:latin typeface="Times New Roman" charset="0"/>
                <a:ea typeface="ＭＳ Ｐゴシック" charset="-128"/>
              </a:defRPr>
            </a:lvl5pPr>
            <a:lvl6pPr marL="2514600" indent="-228600" eaLnBrk="0" fontAlgn="base" hangingPunct="0">
              <a:spcBef>
                <a:spcPct val="0"/>
              </a:spcBef>
              <a:spcAft>
                <a:spcPct val="0"/>
              </a:spcAft>
              <a:defRPr kumimoji="1" sz="2400">
                <a:solidFill>
                  <a:schemeClr val="bg2"/>
                </a:solidFill>
                <a:latin typeface="Times New Roman" charset="0"/>
                <a:ea typeface="ＭＳ Ｐゴシック" charset="-128"/>
              </a:defRPr>
            </a:lvl6pPr>
            <a:lvl7pPr marL="2971800" indent="-228600" eaLnBrk="0" fontAlgn="base" hangingPunct="0">
              <a:spcBef>
                <a:spcPct val="0"/>
              </a:spcBef>
              <a:spcAft>
                <a:spcPct val="0"/>
              </a:spcAft>
              <a:defRPr kumimoji="1" sz="2400">
                <a:solidFill>
                  <a:schemeClr val="bg2"/>
                </a:solidFill>
                <a:latin typeface="Times New Roman" charset="0"/>
                <a:ea typeface="ＭＳ Ｐゴシック" charset="-128"/>
              </a:defRPr>
            </a:lvl7pPr>
            <a:lvl8pPr marL="3429000" indent="-228600" eaLnBrk="0" fontAlgn="base" hangingPunct="0">
              <a:spcBef>
                <a:spcPct val="0"/>
              </a:spcBef>
              <a:spcAft>
                <a:spcPct val="0"/>
              </a:spcAft>
              <a:defRPr kumimoji="1" sz="2400">
                <a:solidFill>
                  <a:schemeClr val="bg2"/>
                </a:solidFill>
                <a:latin typeface="Times New Roman" charset="0"/>
                <a:ea typeface="ＭＳ Ｐゴシック" charset="-128"/>
              </a:defRPr>
            </a:lvl8pPr>
            <a:lvl9pPr marL="3886200" indent="-228600" eaLnBrk="0" fontAlgn="base" hangingPunct="0">
              <a:spcBef>
                <a:spcPct val="0"/>
              </a:spcBef>
              <a:spcAft>
                <a:spcPct val="0"/>
              </a:spcAft>
              <a:defRPr kumimoji="1" sz="2400">
                <a:solidFill>
                  <a:schemeClr val="bg2"/>
                </a:solidFill>
                <a:latin typeface="Times New Roman" charset="0"/>
                <a:ea typeface="ＭＳ Ｐゴシック" charset="-128"/>
              </a:defRPr>
            </a:lvl9pPr>
          </a:lstStyle>
          <a:p>
            <a:r>
              <a:rPr kumimoji="0" lang="es-ES_tradnl" altLang="x-none" dirty="0">
                <a:solidFill>
                  <a:schemeClr val="hlink"/>
                </a:solidFill>
              </a:rPr>
              <a:t>2</a:t>
            </a:r>
            <a:r>
              <a:rPr kumimoji="0" lang="es-ES_tradnl" altLang="x-none" dirty="0">
                <a:solidFill>
                  <a:schemeClr val="tx1"/>
                </a:solidFill>
              </a:rPr>
              <a:t>: </a:t>
            </a:r>
            <a:r>
              <a:rPr kumimoji="0" lang="es-ES_tradnl" altLang="x-none" dirty="0" err="1">
                <a:solidFill>
                  <a:schemeClr val="tx1"/>
                </a:solidFill>
              </a:rPr>
              <a:t>babaabs</a:t>
            </a:r>
            <a:r>
              <a:rPr kumimoji="0" lang="es-ES_tradnl" altLang="x-none" dirty="0">
                <a:solidFill>
                  <a:schemeClr val="tx1"/>
                </a:solidFill>
              </a:rPr>
              <a:t>#</a:t>
            </a:r>
          </a:p>
        </p:txBody>
      </p:sp>
      <p:sp>
        <p:nvSpPr>
          <p:cNvPr id="240646" name="Text Box 6"/>
          <p:cNvSpPr txBox="1">
            <a:spLocks noChangeArrowheads="1"/>
          </p:cNvSpPr>
          <p:nvPr/>
        </p:nvSpPr>
        <p:spPr bwMode="auto">
          <a:xfrm>
            <a:off x="3698875" y="2565400"/>
            <a:ext cx="1491114" cy="4616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defRPr kumimoji="1" sz="2400">
                <a:solidFill>
                  <a:schemeClr val="bg2"/>
                </a:solidFill>
                <a:latin typeface="Times New Roman" charset="0"/>
                <a:ea typeface="ＭＳ Ｐゴシック" charset="-128"/>
              </a:defRPr>
            </a:lvl1pPr>
            <a:lvl2pPr marL="742950" indent="-285750">
              <a:defRPr kumimoji="1" sz="2400">
                <a:solidFill>
                  <a:schemeClr val="bg2"/>
                </a:solidFill>
                <a:latin typeface="Times New Roman" charset="0"/>
                <a:ea typeface="ＭＳ Ｐゴシック" charset="-128"/>
              </a:defRPr>
            </a:lvl2pPr>
            <a:lvl3pPr marL="1143000" indent="-228600">
              <a:defRPr kumimoji="1" sz="2400">
                <a:solidFill>
                  <a:schemeClr val="bg2"/>
                </a:solidFill>
                <a:latin typeface="Times New Roman" charset="0"/>
                <a:ea typeface="ＭＳ Ｐゴシック" charset="-128"/>
              </a:defRPr>
            </a:lvl3pPr>
            <a:lvl4pPr marL="1600200" indent="-228600">
              <a:defRPr kumimoji="1" sz="2400">
                <a:solidFill>
                  <a:schemeClr val="bg2"/>
                </a:solidFill>
                <a:latin typeface="Times New Roman" charset="0"/>
                <a:ea typeface="ＭＳ Ｐゴシック" charset="-128"/>
              </a:defRPr>
            </a:lvl4pPr>
            <a:lvl5pPr marL="2057400" indent="-228600">
              <a:defRPr kumimoji="1" sz="2400">
                <a:solidFill>
                  <a:schemeClr val="bg2"/>
                </a:solidFill>
                <a:latin typeface="Times New Roman" charset="0"/>
                <a:ea typeface="ＭＳ Ｐゴシック" charset="-128"/>
              </a:defRPr>
            </a:lvl5pPr>
            <a:lvl6pPr marL="2514600" indent="-228600" eaLnBrk="0" fontAlgn="base" hangingPunct="0">
              <a:spcBef>
                <a:spcPct val="0"/>
              </a:spcBef>
              <a:spcAft>
                <a:spcPct val="0"/>
              </a:spcAft>
              <a:defRPr kumimoji="1" sz="2400">
                <a:solidFill>
                  <a:schemeClr val="bg2"/>
                </a:solidFill>
                <a:latin typeface="Times New Roman" charset="0"/>
                <a:ea typeface="ＭＳ Ｐゴシック" charset="-128"/>
              </a:defRPr>
            </a:lvl6pPr>
            <a:lvl7pPr marL="2971800" indent="-228600" eaLnBrk="0" fontAlgn="base" hangingPunct="0">
              <a:spcBef>
                <a:spcPct val="0"/>
              </a:spcBef>
              <a:spcAft>
                <a:spcPct val="0"/>
              </a:spcAft>
              <a:defRPr kumimoji="1" sz="2400">
                <a:solidFill>
                  <a:schemeClr val="bg2"/>
                </a:solidFill>
                <a:latin typeface="Times New Roman" charset="0"/>
                <a:ea typeface="ＭＳ Ｐゴシック" charset="-128"/>
              </a:defRPr>
            </a:lvl7pPr>
            <a:lvl8pPr marL="3429000" indent="-228600" eaLnBrk="0" fontAlgn="base" hangingPunct="0">
              <a:spcBef>
                <a:spcPct val="0"/>
              </a:spcBef>
              <a:spcAft>
                <a:spcPct val="0"/>
              </a:spcAft>
              <a:defRPr kumimoji="1" sz="2400">
                <a:solidFill>
                  <a:schemeClr val="bg2"/>
                </a:solidFill>
                <a:latin typeface="Times New Roman" charset="0"/>
                <a:ea typeface="ＭＳ Ｐゴシック" charset="-128"/>
              </a:defRPr>
            </a:lvl8pPr>
            <a:lvl9pPr marL="3886200" indent="-228600" eaLnBrk="0" fontAlgn="base" hangingPunct="0">
              <a:spcBef>
                <a:spcPct val="0"/>
              </a:spcBef>
              <a:spcAft>
                <a:spcPct val="0"/>
              </a:spcAft>
              <a:defRPr kumimoji="1" sz="2400">
                <a:solidFill>
                  <a:schemeClr val="bg2"/>
                </a:solidFill>
                <a:latin typeface="Times New Roman" charset="0"/>
                <a:ea typeface="ＭＳ Ｐゴシック" charset="-128"/>
              </a:defRPr>
            </a:lvl9pPr>
          </a:lstStyle>
          <a:p>
            <a:r>
              <a:rPr kumimoji="0" lang="es-ES_tradnl" altLang="x-none" dirty="0">
                <a:solidFill>
                  <a:schemeClr val="hlink"/>
                </a:solidFill>
              </a:rPr>
              <a:t>3</a:t>
            </a:r>
            <a:r>
              <a:rPr kumimoji="0" lang="es-ES_tradnl" altLang="x-none" dirty="0">
                <a:solidFill>
                  <a:schemeClr val="tx1"/>
                </a:solidFill>
              </a:rPr>
              <a:t>: </a:t>
            </a:r>
            <a:r>
              <a:rPr kumimoji="0" lang="es-ES_tradnl" altLang="x-none" dirty="0" err="1">
                <a:solidFill>
                  <a:schemeClr val="tx1"/>
                </a:solidFill>
              </a:rPr>
              <a:t>abaabs</a:t>
            </a:r>
            <a:r>
              <a:rPr kumimoji="0" lang="es-ES_tradnl" altLang="x-none" dirty="0">
                <a:solidFill>
                  <a:schemeClr val="tx1"/>
                </a:solidFill>
              </a:rPr>
              <a:t>#</a:t>
            </a:r>
          </a:p>
        </p:txBody>
      </p:sp>
      <p:sp>
        <p:nvSpPr>
          <p:cNvPr id="240647" name="Text Box 7"/>
          <p:cNvSpPr txBox="1">
            <a:spLocks noChangeArrowheads="1"/>
          </p:cNvSpPr>
          <p:nvPr/>
        </p:nvSpPr>
        <p:spPr bwMode="auto">
          <a:xfrm>
            <a:off x="3698876" y="3070225"/>
            <a:ext cx="1354858" cy="4616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defRPr kumimoji="1" sz="2400">
                <a:solidFill>
                  <a:schemeClr val="bg2"/>
                </a:solidFill>
                <a:latin typeface="Times New Roman" charset="0"/>
                <a:ea typeface="ＭＳ Ｐゴシック" charset="-128"/>
              </a:defRPr>
            </a:lvl1pPr>
            <a:lvl2pPr marL="742950" indent="-285750">
              <a:defRPr kumimoji="1" sz="2400">
                <a:solidFill>
                  <a:schemeClr val="bg2"/>
                </a:solidFill>
                <a:latin typeface="Times New Roman" charset="0"/>
                <a:ea typeface="ＭＳ Ｐゴシック" charset="-128"/>
              </a:defRPr>
            </a:lvl2pPr>
            <a:lvl3pPr marL="1143000" indent="-228600">
              <a:defRPr kumimoji="1" sz="2400">
                <a:solidFill>
                  <a:schemeClr val="bg2"/>
                </a:solidFill>
                <a:latin typeface="Times New Roman" charset="0"/>
                <a:ea typeface="ＭＳ Ｐゴシック" charset="-128"/>
              </a:defRPr>
            </a:lvl3pPr>
            <a:lvl4pPr marL="1600200" indent="-228600">
              <a:defRPr kumimoji="1" sz="2400">
                <a:solidFill>
                  <a:schemeClr val="bg2"/>
                </a:solidFill>
                <a:latin typeface="Times New Roman" charset="0"/>
                <a:ea typeface="ＭＳ Ｐゴシック" charset="-128"/>
              </a:defRPr>
            </a:lvl4pPr>
            <a:lvl5pPr marL="2057400" indent="-228600">
              <a:defRPr kumimoji="1" sz="2400">
                <a:solidFill>
                  <a:schemeClr val="bg2"/>
                </a:solidFill>
                <a:latin typeface="Times New Roman" charset="0"/>
                <a:ea typeface="ＭＳ Ｐゴシック" charset="-128"/>
              </a:defRPr>
            </a:lvl5pPr>
            <a:lvl6pPr marL="2514600" indent="-228600" eaLnBrk="0" fontAlgn="base" hangingPunct="0">
              <a:spcBef>
                <a:spcPct val="0"/>
              </a:spcBef>
              <a:spcAft>
                <a:spcPct val="0"/>
              </a:spcAft>
              <a:defRPr kumimoji="1" sz="2400">
                <a:solidFill>
                  <a:schemeClr val="bg2"/>
                </a:solidFill>
                <a:latin typeface="Times New Roman" charset="0"/>
                <a:ea typeface="ＭＳ Ｐゴシック" charset="-128"/>
              </a:defRPr>
            </a:lvl6pPr>
            <a:lvl7pPr marL="2971800" indent="-228600" eaLnBrk="0" fontAlgn="base" hangingPunct="0">
              <a:spcBef>
                <a:spcPct val="0"/>
              </a:spcBef>
              <a:spcAft>
                <a:spcPct val="0"/>
              </a:spcAft>
              <a:defRPr kumimoji="1" sz="2400">
                <a:solidFill>
                  <a:schemeClr val="bg2"/>
                </a:solidFill>
                <a:latin typeface="Times New Roman" charset="0"/>
                <a:ea typeface="ＭＳ Ｐゴシック" charset="-128"/>
              </a:defRPr>
            </a:lvl7pPr>
            <a:lvl8pPr marL="3429000" indent="-228600" eaLnBrk="0" fontAlgn="base" hangingPunct="0">
              <a:spcBef>
                <a:spcPct val="0"/>
              </a:spcBef>
              <a:spcAft>
                <a:spcPct val="0"/>
              </a:spcAft>
              <a:defRPr kumimoji="1" sz="2400">
                <a:solidFill>
                  <a:schemeClr val="bg2"/>
                </a:solidFill>
                <a:latin typeface="Times New Roman" charset="0"/>
                <a:ea typeface="ＭＳ Ｐゴシック" charset="-128"/>
              </a:defRPr>
            </a:lvl8pPr>
            <a:lvl9pPr marL="3886200" indent="-228600" eaLnBrk="0" fontAlgn="base" hangingPunct="0">
              <a:spcBef>
                <a:spcPct val="0"/>
              </a:spcBef>
              <a:spcAft>
                <a:spcPct val="0"/>
              </a:spcAft>
              <a:defRPr kumimoji="1" sz="2400">
                <a:solidFill>
                  <a:schemeClr val="bg2"/>
                </a:solidFill>
                <a:latin typeface="Times New Roman" charset="0"/>
                <a:ea typeface="ＭＳ Ｐゴシック" charset="-128"/>
              </a:defRPr>
            </a:lvl9pPr>
          </a:lstStyle>
          <a:p>
            <a:r>
              <a:rPr kumimoji="0" lang="es-ES_tradnl" altLang="x-none" dirty="0">
                <a:solidFill>
                  <a:schemeClr val="hlink"/>
                </a:solidFill>
              </a:rPr>
              <a:t>4</a:t>
            </a:r>
            <a:r>
              <a:rPr kumimoji="0" lang="es-ES_tradnl" altLang="x-none" dirty="0">
                <a:solidFill>
                  <a:schemeClr val="tx1"/>
                </a:solidFill>
              </a:rPr>
              <a:t>: </a:t>
            </a:r>
            <a:r>
              <a:rPr kumimoji="0" lang="es-ES_tradnl" altLang="x-none" dirty="0" err="1">
                <a:solidFill>
                  <a:schemeClr val="tx1"/>
                </a:solidFill>
              </a:rPr>
              <a:t>baabs</a:t>
            </a:r>
            <a:r>
              <a:rPr kumimoji="0" lang="es-ES_tradnl" altLang="x-none" dirty="0">
                <a:solidFill>
                  <a:schemeClr val="tx1"/>
                </a:solidFill>
              </a:rPr>
              <a:t>#</a:t>
            </a:r>
          </a:p>
        </p:txBody>
      </p:sp>
      <p:grpSp>
        <p:nvGrpSpPr>
          <p:cNvPr id="240648" name="Group 8"/>
          <p:cNvGrpSpPr>
            <a:grpSpLocks/>
          </p:cNvGrpSpPr>
          <p:nvPr/>
        </p:nvGrpSpPr>
        <p:grpSpPr bwMode="auto">
          <a:xfrm>
            <a:off x="3698876" y="3573462"/>
            <a:ext cx="1201738" cy="1470024"/>
            <a:chOff x="1370" y="2251"/>
            <a:chExt cx="757" cy="926"/>
          </a:xfrm>
        </p:grpSpPr>
        <p:sp>
          <p:nvSpPr>
            <p:cNvPr id="116759" name="Text Box 9"/>
            <p:cNvSpPr txBox="1">
              <a:spLocks noChangeArrowheads="1"/>
            </p:cNvSpPr>
            <p:nvPr/>
          </p:nvSpPr>
          <p:spPr bwMode="auto">
            <a:xfrm>
              <a:off x="1370" y="2251"/>
              <a:ext cx="757" cy="29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defRPr kumimoji="1" sz="2400">
                  <a:solidFill>
                    <a:schemeClr val="bg2"/>
                  </a:solidFill>
                  <a:latin typeface="Times New Roman" charset="0"/>
                  <a:ea typeface="ＭＳ Ｐゴシック" charset="-128"/>
                </a:defRPr>
              </a:lvl1pPr>
              <a:lvl2pPr marL="742950" indent="-285750">
                <a:defRPr kumimoji="1" sz="2400">
                  <a:solidFill>
                    <a:schemeClr val="bg2"/>
                  </a:solidFill>
                  <a:latin typeface="Times New Roman" charset="0"/>
                  <a:ea typeface="ＭＳ Ｐゴシック" charset="-128"/>
                </a:defRPr>
              </a:lvl2pPr>
              <a:lvl3pPr marL="1143000" indent="-228600">
                <a:defRPr kumimoji="1" sz="2400">
                  <a:solidFill>
                    <a:schemeClr val="bg2"/>
                  </a:solidFill>
                  <a:latin typeface="Times New Roman" charset="0"/>
                  <a:ea typeface="ＭＳ Ｐゴシック" charset="-128"/>
                </a:defRPr>
              </a:lvl3pPr>
              <a:lvl4pPr marL="1600200" indent="-228600">
                <a:defRPr kumimoji="1" sz="2400">
                  <a:solidFill>
                    <a:schemeClr val="bg2"/>
                  </a:solidFill>
                  <a:latin typeface="Times New Roman" charset="0"/>
                  <a:ea typeface="ＭＳ Ｐゴシック" charset="-128"/>
                </a:defRPr>
              </a:lvl4pPr>
              <a:lvl5pPr marL="2057400" indent="-228600">
                <a:defRPr kumimoji="1" sz="2400">
                  <a:solidFill>
                    <a:schemeClr val="bg2"/>
                  </a:solidFill>
                  <a:latin typeface="Times New Roman" charset="0"/>
                  <a:ea typeface="ＭＳ Ｐゴシック" charset="-128"/>
                </a:defRPr>
              </a:lvl5pPr>
              <a:lvl6pPr marL="2514600" indent="-228600" eaLnBrk="0" fontAlgn="base" hangingPunct="0">
                <a:spcBef>
                  <a:spcPct val="0"/>
                </a:spcBef>
                <a:spcAft>
                  <a:spcPct val="0"/>
                </a:spcAft>
                <a:defRPr kumimoji="1" sz="2400">
                  <a:solidFill>
                    <a:schemeClr val="bg2"/>
                  </a:solidFill>
                  <a:latin typeface="Times New Roman" charset="0"/>
                  <a:ea typeface="ＭＳ Ｐゴシック" charset="-128"/>
                </a:defRPr>
              </a:lvl6pPr>
              <a:lvl7pPr marL="2971800" indent="-228600" eaLnBrk="0" fontAlgn="base" hangingPunct="0">
                <a:spcBef>
                  <a:spcPct val="0"/>
                </a:spcBef>
                <a:spcAft>
                  <a:spcPct val="0"/>
                </a:spcAft>
                <a:defRPr kumimoji="1" sz="2400">
                  <a:solidFill>
                    <a:schemeClr val="bg2"/>
                  </a:solidFill>
                  <a:latin typeface="Times New Roman" charset="0"/>
                  <a:ea typeface="ＭＳ Ｐゴシック" charset="-128"/>
                </a:defRPr>
              </a:lvl7pPr>
              <a:lvl8pPr marL="3429000" indent="-228600" eaLnBrk="0" fontAlgn="base" hangingPunct="0">
                <a:spcBef>
                  <a:spcPct val="0"/>
                </a:spcBef>
                <a:spcAft>
                  <a:spcPct val="0"/>
                </a:spcAft>
                <a:defRPr kumimoji="1" sz="2400">
                  <a:solidFill>
                    <a:schemeClr val="bg2"/>
                  </a:solidFill>
                  <a:latin typeface="Times New Roman" charset="0"/>
                  <a:ea typeface="ＭＳ Ｐゴシック" charset="-128"/>
                </a:defRPr>
              </a:lvl8pPr>
              <a:lvl9pPr marL="3886200" indent="-228600" eaLnBrk="0" fontAlgn="base" hangingPunct="0">
                <a:spcBef>
                  <a:spcPct val="0"/>
                </a:spcBef>
                <a:spcAft>
                  <a:spcPct val="0"/>
                </a:spcAft>
                <a:defRPr kumimoji="1" sz="2400">
                  <a:solidFill>
                    <a:schemeClr val="bg2"/>
                  </a:solidFill>
                  <a:latin typeface="Times New Roman" charset="0"/>
                  <a:ea typeface="ＭＳ Ｐゴシック" charset="-128"/>
                </a:defRPr>
              </a:lvl9pPr>
            </a:lstStyle>
            <a:p>
              <a:r>
                <a:rPr kumimoji="0" lang="es-ES_tradnl" altLang="x-none" dirty="0">
                  <a:solidFill>
                    <a:schemeClr val="hlink"/>
                  </a:solidFill>
                </a:rPr>
                <a:t>5</a:t>
              </a:r>
              <a:r>
                <a:rPr kumimoji="0" lang="es-ES_tradnl" altLang="x-none" dirty="0">
                  <a:solidFill>
                    <a:schemeClr val="tx1"/>
                  </a:solidFill>
                </a:rPr>
                <a:t>: </a:t>
              </a:r>
              <a:r>
                <a:rPr kumimoji="0" lang="es-ES_tradnl" altLang="x-none" dirty="0" err="1">
                  <a:solidFill>
                    <a:schemeClr val="tx1"/>
                  </a:solidFill>
                </a:rPr>
                <a:t>aabs</a:t>
              </a:r>
              <a:r>
                <a:rPr kumimoji="0" lang="es-ES_tradnl" altLang="x-none" dirty="0">
                  <a:solidFill>
                    <a:schemeClr val="tx1"/>
                  </a:solidFill>
                </a:rPr>
                <a:t>#</a:t>
              </a:r>
            </a:p>
          </p:txBody>
        </p:sp>
        <p:sp>
          <p:nvSpPr>
            <p:cNvPr id="116760" name="Text Box 10"/>
            <p:cNvSpPr txBox="1">
              <a:spLocks noChangeArrowheads="1"/>
            </p:cNvSpPr>
            <p:nvPr/>
          </p:nvSpPr>
          <p:spPr bwMode="auto">
            <a:xfrm>
              <a:off x="1370" y="2569"/>
              <a:ext cx="671" cy="29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defRPr kumimoji="1" sz="2400">
                  <a:solidFill>
                    <a:schemeClr val="bg2"/>
                  </a:solidFill>
                  <a:latin typeface="Times New Roman" charset="0"/>
                  <a:ea typeface="ＭＳ Ｐゴシック" charset="-128"/>
                </a:defRPr>
              </a:lvl1pPr>
              <a:lvl2pPr marL="742950" indent="-285750">
                <a:defRPr kumimoji="1" sz="2400">
                  <a:solidFill>
                    <a:schemeClr val="bg2"/>
                  </a:solidFill>
                  <a:latin typeface="Times New Roman" charset="0"/>
                  <a:ea typeface="ＭＳ Ｐゴシック" charset="-128"/>
                </a:defRPr>
              </a:lvl2pPr>
              <a:lvl3pPr marL="1143000" indent="-228600">
                <a:defRPr kumimoji="1" sz="2400">
                  <a:solidFill>
                    <a:schemeClr val="bg2"/>
                  </a:solidFill>
                  <a:latin typeface="Times New Roman" charset="0"/>
                  <a:ea typeface="ＭＳ Ｐゴシック" charset="-128"/>
                </a:defRPr>
              </a:lvl3pPr>
              <a:lvl4pPr marL="1600200" indent="-228600">
                <a:defRPr kumimoji="1" sz="2400">
                  <a:solidFill>
                    <a:schemeClr val="bg2"/>
                  </a:solidFill>
                  <a:latin typeface="Times New Roman" charset="0"/>
                  <a:ea typeface="ＭＳ Ｐゴシック" charset="-128"/>
                </a:defRPr>
              </a:lvl4pPr>
              <a:lvl5pPr marL="2057400" indent="-228600">
                <a:defRPr kumimoji="1" sz="2400">
                  <a:solidFill>
                    <a:schemeClr val="bg2"/>
                  </a:solidFill>
                  <a:latin typeface="Times New Roman" charset="0"/>
                  <a:ea typeface="ＭＳ Ｐゴシック" charset="-128"/>
                </a:defRPr>
              </a:lvl5pPr>
              <a:lvl6pPr marL="2514600" indent="-228600" eaLnBrk="0" fontAlgn="base" hangingPunct="0">
                <a:spcBef>
                  <a:spcPct val="0"/>
                </a:spcBef>
                <a:spcAft>
                  <a:spcPct val="0"/>
                </a:spcAft>
                <a:defRPr kumimoji="1" sz="2400">
                  <a:solidFill>
                    <a:schemeClr val="bg2"/>
                  </a:solidFill>
                  <a:latin typeface="Times New Roman" charset="0"/>
                  <a:ea typeface="ＭＳ Ｐゴシック" charset="-128"/>
                </a:defRPr>
              </a:lvl6pPr>
              <a:lvl7pPr marL="2971800" indent="-228600" eaLnBrk="0" fontAlgn="base" hangingPunct="0">
                <a:spcBef>
                  <a:spcPct val="0"/>
                </a:spcBef>
                <a:spcAft>
                  <a:spcPct val="0"/>
                </a:spcAft>
                <a:defRPr kumimoji="1" sz="2400">
                  <a:solidFill>
                    <a:schemeClr val="bg2"/>
                  </a:solidFill>
                  <a:latin typeface="Times New Roman" charset="0"/>
                  <a:ea typeface="ＭＳ Ｐゴシック" charset="-128"/>
                </a:defRPr>
              </a:lvl7pPr>
              <a:lvl8pPr marL="3429000" indent="-228600" eaLnBrk="0" fontAlgn="base" hangingPunct="0">
                <a:spcBef>
                  <a:spcPct val="0"/>
                </a:spcBef>
                <a:spcAft>
                  <a:spcPct val="0"/>
                </a:spcAft>
                <a:defRPr kumimoji="1" sz="2400">
                  <a:solidFill>
                    <a:schemeClr val="bg2"/>
                  </a:solidFill>
                  <a:latin typeface="Times New Roman" charset="0"/>
                  <a:ea typeface="ＭＳ Ｐゴシック" charset="-128"/>
                </a:defRPr>
              </a:lvl8pPr>
              <a:lvl9pPr marL="3886200" indent="-228600" eaLnBrk="0" fontAlgn="base" hangingPunct="0">
                <a:spcBef>
                  <a:spcPct val="0"/>
                </a:spcBef>
                <a:spcAft>
                  <a:spcPct val="0"/>
                </a:spcAft>
                <a:defRPr kumimoji="1" sz="2400">
                  <a:solidFill>
                    <a:schemeClr val="bg2"/>
                  </a:solidFill>
                  <a:latin typeface="Times New Roman" charset="0"/>
                  <a:ea typeface="ＭＳ Ｐゴシック" charset="-128"/>
                </a:defRPr>
              </a:lvl9pPr>
            </a:lstStyle>
            <a:p>
              <a:r>
                <a:rPr kumimoji="0" lang="es-ES_tradnl" altLang="x-none" dirty="0">
                  <a:solidFill>
                    <a:schemeClr val="hlink"/>
                  </a:solidFill>
                </a:rPr>
                <a:t>6</a:t>
              </a:r>
              <a:r>
                <a:rPr kumimoji="0" lang="es-ES_tradnl" altLang="x-none" dirty="0">
                  <a:solidFill>
                    <a:schemeClr val="tx1"/>
                  </a:solidFill>
                </a:rPr>
                <a:t>: </a:t>
              </a:r>
              <a:r>
                <a:rPr kumimoji="0" lang="es-ES_tradnl" altLang="x-none" dirty="0" err="1">
                  <a:solidFill>
                    <a:schemeClr val="tx1"/>
                  </a:solidFill>
                </a:rPr>
                <a:t>abs</a:t>
              </a:r>
              <a:r>
                <a:rPr kumimoji="0" lang="es-ES_tradnl" altLang="x-none" dirty="0">
                  <a:solidFill>
                    <a:schemeClr val="tx1"/>
                  </a:solidFill>
                </a:rPr>
                <a:t>#</a:t>
              </a:r>
            </a:p>
          </p:txBody>
        </p:sp>
        <p:sp>
          <p:nvSpPr>
            <p:cNvPr id="116761" name="Text Box 11"/>
            <p:cNvSpPr txBox="1">
              <a:spLocks noChangeArrowheads="1"/>
            </p:cNvSpPr>
            <p:nvPr/>
          </p:nvSpPr>
          <p:spPr bwMode="auto">
            <a:xfrm>
              <a:off x="1370" y="2886"/>
              <a:ext cx="585" cy="29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defRPr kumimoji="1" sz="2400">
                  <a:solidFill>
                    <a:schemeClr val="bg2"/>
                  </a:solidFill>
                  <a:latin typeface="Times New Roman" charset="0"/>
                  <a:ea typeface="ＭＳ Ｐゴシック" charset="-128"/>
                </a:defRPr>
              </a:lvl1pPr>
              <a:lvl2pPr marL="742950" indent="-285750">
                <a:defRPr kumimoji="1" sz="2400">
                  <a:solidFill>
                    <a:schemeClr val="bg2"/>
                  </a:solidFill>
                  <a:latin typeface="Times New Roman" charset="0"/>
                  <a:ea typeface="ＭＳ Ｐゴシック" charset="-128"/>
                </a:defRPr>
              </a:lvl2pPr>
              <a:lvl3pPr marL="1143000" indent="-228600">
                <a:defRPr kumimoji="1" sz="2400">
                  <a:solidFill>
                    <a:schemeClr val="bg2"/>
                  </a:solidFill>
                  <a:latin typeface="Times New Roman" charset="0"/>
                  <a:ea typeface="ＭＳ Ｐゴシック" charset="-128"/>
                </a:defRPr>
              </a:lvl3pPr>
              <a:lvl4pPr marL="1600200" indent="-228600">
                <a:defRPr kumimoji="1" sz="2400">
                  <a:solidFill>
                    <a:schemeClr val="bg2"/>
                  </a:solidFill>
                  <a:latin typeface="Times New Roman" charset="0"/>
                  <a:ea typeface="ＭＳ Ｐゴシック" charset="-128"/>
                </a:defRPr>
              </a:lvl4pPr>
              <a:lvl5pPr marL="2057400" indent="-228600">
                <a:defRPr kumimoji="1" sz="2400">
                  <a:solidFill>
                    <a:schemeClr val="bg2"/>
                  </a:solidFill>
                  <a:latin typeface="Times New Roman" charset="0"/>
                  <a:ea typeface="ＭＳ Ｐゴシック" charset="-128"/>
                </a:defRPr>
              </a:lvl5pPr>
              <a:lvl6pPr marL="2514600" indent="-228600" eaLnBrk="0" fontAlgn="base" hangingPunct="0">
                <a:spcBef>
                  <a:spcPct val="0"/>
                </a:spcBef>
                <a:spcAft>
                  <a:spcPct val="0"/>
                </a:spcAft>
                <a:defRPr kumimoji="1" sz="2400">
                  <a:solidFill>
                    <a:schemeClr val="bg2"/>
                  </a:solidFill>
                  <a:latin typeface="Times New Roman" charset="0"/>
                  <a:ea typeface="ＭＳ Ｐゴシック" charset="-128"/>
                </a:defRPr>
              </a:lvl6pPr>
              <a:lvl7pPr marL="2971800" indent="-228600" eaLnBrk="0" fontAlgn="base" hangingPunct="0">
                <a:spcBef>
                  <a:spcPct val="0"/>
                </a:spcBef>
                <a:spcAft>
                  <a:spcPct val="0"/>
                </a:spcAft>
                <a:defRPr kumimoji="1" sz="2400">
                  <a:solidFill>
                    <a:schemeClr val="bg2"/>
                  </a:solidFill>
                  <a:latin typeface="Times New Roman" charset="0"/>
                  <a:ea typeface="ＭＳ Ｐゴシック" charset="-128"/>
                </a:defRPr>
              </a:lvl7pPr>
              <a:lvl8pPr marL="3429000" indent="-228600" eaLnBrk="0" fontAlgn="base" hangingPunct="0">
                <a:spcBef>
                  <a:spcPct val="0"/>
                </a:spcBef>
                <a:spcAft>
                  <a:spcPct val="0"/>
                </a:spcAft>
                <a:defRPr kumimoji="1" sz="2400">
                  <a:solidFill>
                    <a:schemeClr val="bg2"/>
                  </a:solidFill>
                  <a:latin typeface="Times New Roman" charset="0"/>
                  <a:ea typeface="ＭＳ Ｐゴシック" charset="-128"/>
                </a:defRPr>
              </a:lvl8pPr>
              <a:lvl9pPr marL="3886200" indent="-228600" eaLnBrk="0" fontAlgn="base" hangingPunct="0">
                <a:spcBef>
                  <a:spcPct val="0"/>
                </a:spcBef>
                <a:spcAft>
                  <a:spcPct val="0"/>
                </a:spcAft>
                <a:defRPr kumimoji="1" sz="2400">
                  <a:solidFill>
                    <a:schemeClr val="bg2"/>
                  </a:solidFill>
                  <a:latin typeface="Times New Roman" charset="0"/>
                  <a:ea typeface="ＭＳ Ｐゴシック" charset="-128"/>
                </a:defRPr>
              </a:lvl9pPr>
            </a:lstStyle>
            <a:p>
              <a:r>
                <a:rPr kumimoji="0" lang="es-ES_tradnl" altLang="x-none" dirty="0">
                  <a:solidFill>
                    <a:schemeClr val="hlink"/>
                  </a:solidFill>
                </a:rPr>
                <a:t>7</a:t>
              </a:r>
              <a:r>
                <a:rPr kumimoji="0" lang="es-ES_tradnl" altLang="x-none" dirty="0">
                  <a:solidFill>
                    <a:schemeClr val="tx1"/>
                  </a:solidFill>
                </a:rPr>
                <a:t>: bs#</a:t>
              </a:r>
            </a:p>
          </p:txBody>
        </p:sp>
      </p:grpSp>
      <p:sp>
        <p:nvSpPr>
          <p:cNvPr id="240652" name="Text Box 12"/>
          <p:cNvSpPr txBox="1">
            <a:spLocks noChangeArrowheads="1"/>
          </p:cNvSpPr>
          <p:nvPr/>
        </p:nvSpPr>
        <p:spPr bwMode="auto">
          <a:xfrm>
            <a:off x="2208213" y="1628776"/>
            <a:ext cx="1547812" cy="5191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defRPr kumimoji="1" sz="2400">
                <a:solidFill>
                  <a:schemeClr val="bg2"/>
                </a:solidFill>
                <a:latin typeface="Times New Roman" charset="0"/>
                <a:ea typeface="ＭＳ Ｐゴシック" charset="-128"/>
              </a:defRPr>
            </a:lvl1pPr>
            <a:lvl2pPr marL="742950" indent="-285750">
              <a:defRPr kumimoji="1" sz="2400">
                <a:solidFill>
                  <a:schemeClr val="bg2"/>
                </a:solidFill>
                <a:latin typeface="Times New Roman" charset="0"/>
                <a:ea typeface="ＭＳ Ｐゴシック" charset="-128"/>
              </a:defRPr>
            </a:lvl2pPr>
            <a:lvl3pPr marL="1143000" indent="-228600">
              <a:defRPr kumimoji="1" sz="2400">
                <a:solidFill>
                  <a:schemeClr val="bg2"/>
                </a:solidFill>
                <a:latin typeface="Times New Roman" charset="0"/>
                <a:ea typeface="ＭＳ Ｐゴシック" charset="-128"/>
              </a:defRPr>
            </a:lvl3pPr>
            <a:lvl4pPr marL="1600200" indent="-228600">
              <a:defRPr kumimoji="1" sz="2400">
                <a:solidFill>
                  <a:schemeClr val="bg2"/>
                </a:solidFill>
                <a:latin typeface="Times New Roman" charset="0"/>
                <a:ea typeface="ＭＳ Ｐゴシック" charset="-128"/>
              </a:defRPr>
            </a:lvl4pPr>
            <a:lvl5pPr marL="2057400" indent="-228600">
              <a:defRPr kumimoji="1" sz="2400">
                <a:solidFill>
                  <a:schemeClr val="bg2"/>
                </a:solidFill>
                <a:latin typeface="Times New Roman" charset="0"/>
                <a:ea typeface="ＭＳ Ｐゴシック" charset="-128"/>
              </a:defRPr>
            </a:lvl5pPr>
            <a:lvl6pPr marL="2514600" indent="-228600" eaLnBrk="0" fontAlgn="base" hangingPunct="0">
              <a:spcBef>
                <a:spcPct val="0"/>
              </a:spcBef>
              <a:spcAft>
                <a:spcPct val="0"/>
              </a:spcAft>
              <a:defRPr kumimoji="1" sz="2400">
                <a:solidFill>
                  <a:schemeClr val="bg2"/>
                </a:solidFill>
                <a:latin typeface="Times New Roman" charset="0"/>
                <a:ea typeface="ＭＳ Ｐゴシック" charset="-128"/>
              </a:defRPr>
            </a:lvl6pPr>
            <a:lvl7pPr marL="2971800" indent="-228600" eaLnBrk="0" fontAlgn="base" hangingPunct="0">
              <a:spcBef>
                <a:spcPct val="0"/>
              </a:spcBef>
              <a:spcAft>
                <a:spcPct val="0"/>
              </a:spcAft>
              <a:defRPr kumimoji="1" sz="2400">
                <a:solidFill>
                  <a:schemeClr val="bg2"/>
                </a:solidFill>
                <a:latin typeface="Times New Roman" charset="0"/>
                <a:ea typeface="ＭＳ Ｐゴシック" charset="-128"/>
              </a:defRPr>
            </a:lvl7pPr>
            <a:lvl8pPr marL="3429000" indent="-228600" eaLnBrk="0" fontAlgn="base" hangingPunct="0">
              <a:spcBef>
                <a:spcPct val="0"/>
              </a:spcBef>
              <a:spcAft>
                <a:spcPct val="0"/>
              </a:spcAft>
              <a:defRPr kumimoji="1" sz="2400">
                <a:solidFill>
                  <a:schemeClr val="bg2"/>
                </a:solidFill>
                <a:latin typeface="Times New Roman" charset="0"/>
                <a:ea typeface="ＭＳ Ｐゴシック" charset="-128"/>
              </a:defRPr>
            </a:lvl8pPr>
            <a:lvl9pPr marL="3886200" indent="-228600" eaLnBrk="0" fontAlgn="base" hangingPunct="0">
              <a:spcBef>
                <a:spcPct val="0"/>
              </a:spcBef>
              <a:spcAft>
                <a:spcPct val="0"/>
              </a:spcAft>
              <a:defRPr kumimoji="1" sz="2400">
                <a:solidFill>
                  <a:schemeClr val="bg2"/>
                </a:solidFill>
                <a:latin typeface="Times New Roman" charset="0"/>
                <a:ea typeface="ＭＳ Ｐゴシック" charset="-128"/>
              </a:defRPr>
            </a:lvl9pPr>
          </a:lstStyle>
          <a:p>
            <a:r>
              <a:rPr kumimoji="0" lang="es-ES_tradnl" altLang="x-none" sz="2800">
                <a:solidFill>
                  <a:schemeClr val="tx1"/>
                </a:solidFill>
                <a:latin typeface="Arial" charset="0"/>
              </a:rPr>
              <a:t>Suffixes:</a:t>
            </a:r>
          </a:p>
        </p:txBody>
      </p:sp>
      <p:pic>
        <p:nvPicPr>
          <p:cNvPr id="27" name="Content Placeholder 3"/>
          <p:cNvPicPr>
            <a:picLocks noGrp="1" noChangeAspect="1"/>
          </p:cNvPicPr>
          <p:nvPr>
            <p:ph idx="1"/>
          </p:nvPr>
        </p:nvPicPr>
        <p:blipFill rotWithShape="1">
          <a:blip r:embed="rId2">
            <a:extLst>
              <a:ext uri="{28A0092B-C50C-407E-A947-70E740481C1C}">
                <a14:useLocalDpi xmlns:a14="http://schemas.microsoft.com/office/drawing/2010/main" val="0"/>
              </a:ext>
            </a:extLst>
          </a:blip>
          <a:srcRect t="1" r="52344" b="45169"/>
          <a:stretch/>
        </p:blipFill>
        <p:spPr>
          <a:xfrm>
            <a:off x="5336060" y="1601132"/>
            <a:ext cx="6017740" cy="3582956"/>
          </a:xfrm>
          <a:prstGeom prst="rect">
            <a:avLst/>
          </a:prstGeom>
        </p:spPr>
      </p:pic>
      <p:sp>
        <p:nvSpPr>
          <p:cNvPr id="2" name="Rectangle 1"/>
          <p:cNvSpPr/>
          <p:nvPr/>
        </p:nvSpPr>
        <p:spPr>
          <a:xfrm>
            <a:off x="3701215" y="5084761"/>
            <a:ext cx="764953" cy="461665"/>
          </a:xfrm>
          <a:prstGeom prst="rect">
            <a:avLst/>
          </a:prstGeom>
        </p:spPr>
        <p:txBody>
          <a:bodyPr wrap="none">
            <a:spAutoFit/>
          </a:bodyPr>
          <a:lstStyle/>
          <a:p>
            <a:r>
              <a:rPr lang="es-ES_tradnl" altLang="x-none" sz="2400" dirty="0">
                <a:solidFill>
                  <a:schemeClr val="hlink"/>
                </a:solidFill>
              </a:rPr>
              <a:t>8</a:t>
            </a:r>
            <a:r>
              <a:rPr lang="es-ES_tradnl" altLang="x-none" sz="2400" dirty="0"/>
              <a:t>: s#</a:t>
            </a:r>
          </a:p>
        </p:txBody>
      </p:sp>
    </p:spTree>
    <p:extLst>
      <p:ext uri="{BB962C8B-B14F-4D97-AF65-F5344CB8AC3E}">
        <p14:creationId xmlns:p14="http://schemas.microsoft.com/office/powerpoint/2010/main" val="324483108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40652"/>
                                        </p:tgtEl>
                                        <p:attrNameLst>
                                          <p:attrName>style.visibility</p:attrName>
                                        </p:attrNameLst>
                                      </p:cBhvr>
                                      <p:to>
                                        <p:strVal val="visible"/>
                                      </p:to>
                                    </p:set>
                                    <p:animEffect transition="in" filter="box(in)">
                                      <p:cBhvr>
                                        <p:cTn id="7" dur="500"/>
                                        <p:tgtEl>
                                          <p:spTgt spid="24065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grpId="0" nodeType="clickEffect">
                                  <p:stCondLst>
                                    <p:cond delay="0"/>
                                  </p:stCondLst>
                                  <p:childTnLst>
                                    <p:set>
                                      <p:cBhvr>
                                        <p:cTn id="11" dur="1" fill="hold">
                                          <p:stCondLst>
                                            <p:cond delay="499"/>
                                          </p:stCondLst>
                                        </p:cTn>
                                        <p:tgtEl>
                                          <p:spTgt spid="240644"/>
                                        </p:tgtEl>
                                        <p:attrNameLst>
                                          <p:attrName>style.visibility</p:attrName>
                                        </p:attrNameLst>
                                      </p:cBhvr>
                                      <p:to>
                                        <p:strVal val="visible"/>
                                      </p:to>
                                    </p:set>
                                  </p:childTnLst>
                                </p:cTn>
                              </p:par>
                            </p:childTnLst>
                          </p:cTn>
                        </p:par>
                      </p:childTnLst>
                    </p:cTn>
                  </p:par>
                  <p:par>
                    <p:cTn id="12" fill="hold" nodeType="clickPar">
                      <p:stCondLst>
                        <p:cond delay="indefinite"/>
                      </p:stCondLst>
                      <p:childTnLst>
                        <p:par>
                          <p:cTn id="13" fill="hold" nodeType="withGroup">
                            <p:stCondLst>
                              <p:cond delay="0"/>
                            </p:stCondLst>
                            <p:childTnLst>
                              <p:par>
                                <p:cTn id="14" presetID="1" presetClass="entr" presetSubtype="0" fill="hold" grpId="0" nodeType="clickEffect">
                                  <p:stCondLst>
                                    <p:cond delay="0"/>
                                  </p:stCondLst>
                                  <p:childTnLst>
                                    <p:set>
                                      <p:cBhvr>
                                        <p:cTn id="15" dur="1" fill="hold">
                                          <p:stCondLst>
                                            <p:cond delay="499"/>
                                          </p:stCondLst>
                                        </p:cTn>
                                        <p:tgtEl>
                                          <p:spTgt spid="240645"/>
                                        </p:tgtEl>
                                        <p:attrNameLst>
                                          <p:attrName>style.visibility</p:attrName>
                                        </p:attrNameLst>
                                      </p:cBhvr>
                                      <p:to>
                                        <p:strVal val="visible"/>
                                      </p:to>
                                    </p:set>
                                  </p:childTnLst>
                                </p:cTn>
                              </p:par>
                            </p:childTnLst>
                          </p:cTn>
                        </p:par>
                      </p:childTnLst>
                    </p:cTn>
                  </p:par>
                  <p:par>
                    <p:cTn id="16" fill="hold" nodeType="clickPar">
                      <p:stCondLst>
                        <p:cond delay="indefinite"/>
                      </p:stCondLst>
                      <p:childTnLst>
                        <p:par>
                          <p:cTn id="17" fill="hold" nodeType="withGroup">
                            <p:stCondLst>
                              <p:cond delay="0"/>
                            </p:stCondLst>
                            <p:childTnLst>
                              <p:par>
                                <p:cTn id="18" presetID="4" presetClass="entr" presetSubtype="16" fill="hold" grpId="0" nodeType="clickEffect">
                                  <p:stCondLst>
                                    <p:cond delay="0"/>
                                  </p:stCondLst>
                                  <p:childTnLst>
                                    <p:set>
                                      <p:cBhvr>
                                        <p:cTn id="19" dur="1" fill="hold">
                                          <p:stCondLst>
                                            <p:cond delay="0"/>
                                          </p:stCondLst>
                                        </p:cTn>
                                        <p:tgtEl>
                                          <p:spTgt spid="240646"/>
                                        </p:tgtEl>
                                        <p:attrNameLst>
                                          <p:attrName>style.visibility</p:attrName>
                                        </p:attrNameLst>
                                      </p:cBhvr>
                                      <p:to>
                                        <p:strVal val="visible"/>
                                      </p:to>
                                    </p:set>
                                    <p:animEffect transition="in" filter="box(in)">
                                      <p:cBhvr>
                                        <p:cTn id="20" dur="500"/>
                                        <p:tgtEl>
                                          <p:spTgt spid="240646"/>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499"/>
                                          </p:stCondLst>
                                        </p:cTn>
                                        <p:tgtEl>
                                          <p:spTgt spid="240647"/>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nodeType="clickEffect">
                                  <p:stCondLst>
                                    <p:cond delay="0"/>
                                  </p:stCondLst>
                                  <p:childTnLst>
                                    <p:set>
                                      <p:cBhvr>
                                        <p:cTn id="28" dur="1" fill="hold">
                                          <p:stCondLst>
                                            <p:cond delay="0"/>
                                          </p:stCondLst>
                                        </p:cTn>
                                        <p:tgtEl>
                                          <p:spTgt spid="2406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0644" grpId="0" autoUpdateAnimBg="0"/>
      <p:bldP spid="240645" grpId="0" autoUpdateAnimBg="0"/>
      <p:bldP spid="240646" grpId="0" autoUpdateAnimBg="0"/>
      <p:bldP spid="240647" grpId="0" autoUpdateAnimBg="0"/>
      <p:bldP spid="240652" grpId="0" autoUpdateAnimBg="0"/>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Rectangle 2"/>
          <p:cNvSpPr>
            <a:spLocks noGrp="1" noChangeArrowheads="1"/>
          </p:cNvSpPr>
          <p:nvPr>
            <p:ph type="title"/>
          </p:nvPr>
        </p:nvSpPr>
        <p:spPr/>
        <p:txBody>
          <a:bodyPr/>
          <a:lstStyle/>
          <a:p>
            <a:r>
              <a:rPr lang="en-US" sz="3600" dirty="0"/>
              <a:t>How can we generate a genome comparison framework efficiently?</a:t>
            </a:r>
            <a:endParaRPr lang="es-ES" sz="3600" dirty="0"/>
          </a:p>
        </p:txBody>
      </p:sp>
      <mc:AlternateContent xmlns:mc="http://schemas.openxmlformats.org/markup-compatibility/2006" xmlns:a14="http://schemas.microsoft.com/office/drawing/2010/main">
        <mc:Choice Requires="a14">
          <p:sp>
            <p:nvSpPr>
              <p:cNvPr id="214019" name="Rectangle 3"/>
              <p:cNvSpPr>
                <a:spLocks noGrp="1" noChangeArrowheads="1"/>
              </p:cNvSpPr>
              <p:nvPr>
                <p:ph idx="1"/>
              </p:nvPr>
            </p:nvSpPr>
            <p:spPr/>
            <p:txBody>
              <a:bodyPr>
                <a:normAutofit/>
              </a:bodyPr>
              <a:lstStyle/>
              <a:p>
                <a:pPr marL="525780" indent="-457200">
                  <a:buClr>
                    <a:schemeClr val="tx1"/>
                  </a:buClr>
                  <a:buFont typeface="+mj-lt"/>
                  <a:buAutoNum type="arabicParenR"/>
                </a:pPr>
                <a:endParaRPr lang="en-US" sz="2400" dirty="0"/>
              </a:p>
              <a:p>
                <a:pPr marL="525780" indent="-457200">
                  <a:buClr>
                    <a:schemeClr val="tx1"/>
                  </a:buClr>
                  <a:buFont typeface="+mj-lt"/>
                  <a:buAutoNum type="arabicParenR"/>
                </a:pPr>
                <a:r>
                  <a:rPr lang="en-US" sz="2400" dirty="0"/>
                  <a:t>Compress the suffix tree data structure.</a:t>
                </a:r>
              </a:p>
              <a:p>
                <a:pPr marL="525780" indent="-457200">
                  <a:buClr>
                    <a:schemeClr val="tx1"/>
                  </a:buClr>
                  <a:buFont typeface="+mj-lt"/>
                  <a:buAutoNum type="arabicParenR"/>
                </a:pPr>
                <a:endParaRPr lang="en-US" sz="2400" dirty="0"/>
              </a:p>
              <a:p>
                <a:pPr marL="525780" indent="-457200">
                  <a:buClr>
                    <a:schemeClr val="tx1"/>
                  </a:buClr>
                  <a:buFont typeface="+mj-lt"/>
                  <a:buAutoNum type="arabicParenR"/>
                </a:pPr>
                <a:endParaRPr lang="en-US" sz="2400" dirty="0"/>
              </a:p>
              <a:p>
                <a:pPr marL="525780" indent="-457200">
                  <a:buClr>
                    <a:schemeClr val="tx1"/>
                  </a:buClr>
                  <a:buFont typeface="+mj-lt"/>
                  <a:buAutoNum type="arabicParenR"/>
                </a:pPr>
                <a:r>
                  <a:rPr lang="en-US" sz="2400" dirty="0"/>
                  <a:t>Stream the remaining </a:t>
                </a:r>
                <a14:m>
                  <m:oMath xmlns:m="http://schemas.openxmlformats.org/officeDocument/2006/math">
                    <m:r>
                      <a:rPr lang="en-US" sz="2400" b="0" i="1" smtClean="0">
                        <a:latin typeface="Cambria Math" charset="0"/>
                      </a:rPr>
                      <m:t>𝑘</m:t>
                    </m:r>
                    <m:r>
                      <a:rPr lang="en-US" sz="2400" i="1">
                        <a:latin typeface="Cambria Math" charset="0"/>
                      </a:rPr>
                      <m:t>−1</m:t>
                    </m:r>
                  </m:oMath>
                </a14:m>
                <a:r>
                  <a:rPr lang="en-US" sz="2400" dirty="0"/>
                  <a:t> sequences through the suffix structure for linear time complexity O(|S</a:t>
                </a:r>
                <a:r>
                  <a:rPr lang="en-US" sz="2400" baseline="-25000" dirty="0"/>
                  <a:t>1</a:t>
                </a:r>
                <a:r>
                  <a:rPr lang="en-US" sz="2400" dirty="0"/>
                  <a:t>|+ … +| </a:t>
                </a:r>
                <a:r>
                  <a:rPr lang="en-US" sz="2400" dirty="0" err="1"/>
                  <a:t>S</a:t>
                </a:r>
                <a:r>
                  <a:rPr lang="en-US" sz="2400" baseline="-25000" dirty="0" err="1"/>
                  <a:t>k</a:t>
                </a:r>
                <a:r>
                  <a:rPr lang="en-US" sz="2400" dirty="0"/>
                  <a:t>|) </a:t>
                </a:r>
              </a:p>
              <a:p>
                <a:pPr marL="525780" indent="-457200">
                  <a:buClr>
                    <a:schemeClr val="tx1"/>
                  </a:buClr>
                  <a:buFont typeface="+mj-lt"/>
                  <a:buAutoNum type="arabicParenR"/>
                </a:pPr>
                <a:endParaRPr lang="en-US" sz="2400" dirty="0"/>
              </a:p>
              <a:p>
                <a:pPr>
                  <a:buSzPts val="1400"/>
                  <a:buFont typeface="Wingdings"/>
                  <a:buChar char="n"/>
                </a:pPr>
                <a:endParaRPr lang="en-US" sz="2400" dirty="0">
                  <a:solidFill>
                    <a:srgbClr val="FFFFFF"/>
                  </a:solidFill>
                </a:endParaRPr>
              </a:p>
            </p:txBody>
          </p:sp>
        </mc:Choice>
        <mc:Fallback xmlns="">
          <p:sp>
            <p:nvSpPr>
              <p:cNvPr id="214019" name="Rectangle 3"/>
              <p:cNvSpPr>
                <a:spLocks noGrp="1" noRot="1" noChangeAspect="1" noMove="1" noResize="1" noEditPoints="1" noAdjustHandles="1" noChangeArrowheads="1" noChangeShapeType="1" noTextEdit="1"/>
              </p:cNvSpPr>
              <p:nvPr>
                <p:ph idx="1"/>
              </p:nvPr>
            </p:nvSpPr>
            <p:spPr>
              <a:blipFill rotWithShape="0">
                <a:blip r:embed="rId3"/>
                <a:stretch>
                  <a:fillRect l="-290"/>
                </a:stretch>
              </a:blipFill>
            </p:spPr>
            <p:txBody>
              <a:bodyPr/>
              <a:lstStyle/>
              <a:p>
                <a:r>
                  <a:rPr lang="en-US">
                    <a:noFill/>
                  </a:rPr>
                  <a:t> </a:t>
                </a:r>
              </a:p>
            </p:txBody>
          </p:sp>
        </mc:Fallback>
      </mc:AlternateContent>
      <p:sp>
        <p:nvSpPr>
          <p:cNvPr id="2" name="Slide Number Placeholder 1"/>
          <p:cNvSpPr>
            <a:spLocks noGrp="1"/>
          </p:cNvSpPr>
          <p:nvPr>
            <p:ph type="sldNum" sz="quarter" idx="12"/>
          </p:nvPr>
        </p:nvSpPr>
        <p:spPr/>
        <p:txBody>
          <a:bodyPr/>
          <a:lstStyle/>
          <a:p>
            <a:fld id="{C2ED1A69-EEC3-714E-BE04-EB2F756A31B9}" type="slidenum">
              <a:rPr lang="en-US" smtClean="0"/>
              <a:t>132</a:t>
            </a:fld>
            <a:endParaRPr lang="en-US"/>
          </a:p>
        </p:txBody>
      </p:sp>
    </p:spTree>
    <p:extLst>
      <p:ext uri="{BB962C8B-B14F-4D97-AF65-F5344CB8AC3E}">
        <p14:creationId xmlns:p14="http://schemas.microsoft.com/office/powerpoint/2010/main" val="72105070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02" name="Rectangle 2"/>
          <p:cNvSpPr>
            <a:spLocks noGrp="1" noChangeArrowheads="1"/>
          </p:cNvSpPr>
          <p:nvPr>
            <p:ph type="title"/>
          </p:nvPr>
        </p:nvSpPr>
        <p:spPr/>
        <p:txBody>
          <a:bodyPr/>
          <a:lstStyle/>
          <a:p>
            <a:r>
              <a:rPr lang="en-US" sz="3600" dirty="0"/>
              <a:t>Compressing the suffix tree</a:t>
            </a:r>
            <a:endParaRPr lang="es-ES" sz="3600" dirty="0"/>
          </a:p>
        </p:txBody>
      </p:sp>
      <p:pic>
        <p:nvPicPr>
          <p:cNvPr id="13" name="12 Imagen" descr="suffixtree.png"/>
          <p:cNvPicPr>
            <a:picLocks noChangeAspect="1"/>
          </p:cNvPicPr>
          <p:nvPr/>
        </p:nvPicPr>
        <p:blipFill>
          <a:blip r:embed="rId4"/>
          <a:stretch>
            <a:fillRect/>
          </a:stretch>
        </p:blipFill>
        <p:spPr>
          <a:xfrm>
            <a:off x="2667000" y="1752600"/>
            <a:ext cx="6948866" cy="3468338"/>
          </a:xfrm>
          <a:prstGeom prst="rect">
            <a:avLst/>
          </a:prstGeom>
          <a:noFill/>
          <a:ln>
            <a:noFill/>
          </a:ln>
        </p:spPr>
      </p:pic>
      <p:pic>
        <p:nvPicPr>
          <p:cNvPr id="14" name="13 Imagen" descr="nodecompression.png"/>
          <p:cNvPicPr>
            <a:picLocks noChangeAspect="1"/>
          </p:cNvPicPr>
          <p:nvPr/>
        </p:nvPicPr>
        <p:blipFill>
          <a:blip r:embed="rId5"/>
          <a:stretch>
            <a:fillRect/>
          </a:stretch>
        </p:blipFill>
        <p:spPr>
          <a:xfrm>
            <a:off x="2667000" y="2438401"/>
            <a:ext cx="6934200" cy="1462919"/>
          </a:xfrm>
          <a:prstGeom prst="rect">
            <a:avLst/>
          </a:prstGeom>
        </p:spPr>
      </p:pic>
      <p:sp>
        <p:nvSpPr>
          <p:cNvPr id="15" name="14 CuadroTexto"/>
          <p:cNvSpPr txBox="1"/>
          <p:nvPr/>
        </p:nvSpPr>
        <p:spPr>
          <a:xfrm>
            <a:off x="2743200" y="5715000"/>
            <a:ext cx="7162800" cy="523220"/>
          </a:xfrm>
          <a:prstGeom prst="rect">
            <a:avLst/>
          </a:prstGeom>
          <a:noFill/>
        </p:spPr>
        <p:txBody>
          <a:bodyPr wrap="square" rtlCol="0">
            <a:spAutoFit/>
          </a:bodyPr>
          <a:lstStyle/>
          <a:p>
            <a:r>
              <a:rPr lang="en-US" sz="2800" dirty="0"/>
              <a:t>Suffix tree of the string </a:t>
            </a:r>
            <a:r>
              <a:rPr lang="en-US" sz="2800" i="1" dirty="0" err="1"/>
              <a:t>ababaabs</a:t>
            </a:r>
            <a:r>
              <a:rPr lang="en-US" sz="2800" i="1" dirty="0"/>
              <a:t>.</a:t>
            </a:r>
            <a:endParaRPr lang="en-US" sz="2800" dirty="0"/>
          </a:p>
        </p:txBody>
      </p:sp>
      <p:sp>
        <p:nvSpPr>
          <p:cNvPr id="18" name="17 CuadroTexto"/>
          <p:cNvSpPr txBox="1"/>
          <p:nvPr/>
        </p:nvSpPr>
        <p:spPr>
          <a:xfrm>
            <a:off x="7162800" y="4724400"/>
            <a:ext cx="2819400" cy="369332"/>
          </a:xfrm>
          <a:prstGeom prst="rect">
            <a:avLst/>
          </a:prstGeom>
          <a:solidFill>
            <a:srgbClr val="FF0000"/>
          </a:solidFill>
        </p:spPr>
        <p:txBody>
          <a:bodyPr wrap="square" rtlCol="0">
            <a:spAutoFit/>
          </a:bodyPr>
          <a:lstStyle/>
          <a:p>
            <a:r>
              <a:rPr lang="en-US" b="1" dirty="0">
                <a:solidFill>
                  <a:schemeClr val="bg1"/>
                </a:solidFill>
              </a:rPr>
              <a:t>5 nodes, 8 leaf nodes</a:t>
            </a:r>
          </a:p>
        </p:txBody>
      </p:sp>
      <p:sp>
        <p:nvSpPr>
          <p:cNvPr id="19" name="18 CuadroTexto"/>
          <p:cNvSpPr txBox="1"/>
          <p:nvPr/>
        </p:nvSpPr>
        <p:spPr>
          <a:xfrm>
            <a:off x="7162800" y="4648200"/>
            <a:ext cx="2819400" cy="369332"/>
          </a:xfrm>
          <a:prstGeom prst="rect">
            <a:avLst/>
          </a:prstGeom>
          <a:solidFill>
            <a:srgbClr val="FF0000"/>
          </a:solidFill>
        </p:spPr>
        <p:txBody>
          <a:bodyPr wrap="square" rtlCol="0">
            <a:spAutoFit/>
          </a:bodyPr>
          <a:lstStyle/>
          <a:p>
            <a:r>
              <a:rPr lang="en-US" b="1" dirty="0">
                <a:solidFill>
                  <a:schemeClr val="bg1"/>
                </a:solidFill>
              </a:rPr>
              <a:t>3 nodes, 3 leaf nodes</a:t>
            </a:r>
          </a:p>
        </p:txBody>
      </p:sp>
      <p:pic>
        <p:nvPicPr>
          <p:cNvPr id="20" name="19 Imagen" descr="leafcompression.png"/>
          <p:cNvPicPr>
            <a:picLocks noChangeAspect="1"/>
          </p:cNvPicPr>
          <p:nvPr/>
        </p:nvPicPr>
        <p:blipFill>
          <a:blip r:embed="rId6"/>
          <a:stretch>
            <a:fillRect/>
          </a:stretch>
        </p:blipFill>
        <p:spPr>
          <a:xfrm>
            <a:off x="2484419" y="2158089"/>
            <a:ext cx="7223163" cy="2541822"/>
          </a:xfrm>
          <a:prstGeom prst="rect">
            <a:avLst/>
          </a:prstGeom>
        </p:spPr>
      </p:pic>
      <p:sp>
        <p:nvSpPr>
          <p:cNvPr id="21" name="20 CuadroTexto"/>
          <p:cNvSpPr txBox="1"/>
          <p:nvPr/>
        </p:nvSpPr>
        <p:spPr>
          <a:xfrm>
            <a:off x="7239000" y="4724400"/>
            <a:ext cx="2819400" cy="369332"/>
          </a:xfrm>
          <a:prstGeom prst="rect">
            <a:avLst/>
          </a:prstGeom>
          <a:solidFill>
            <a:srgbClr val="FF0000"/>
          </a:solidFill>
        </p:spPr>
        <p:txBody>
          <a:bodyPr wrap="square" rtlCol="0">
            <a:spAutoFit/>
          </a:bodyPr>
          <a:lstStyle/>
          <a:p>
            <a:r>
              <a:rPr lang="en-US" b="1" dirty="0">
                <a:solidFill>
                  <a:schemeClr val="bg1"/>
                </a:solidFill>
              </a:rPr>
              <a:t>5 nodes, 3 leaf nodes</a:t>
            </a:r>
          </a:p>
        </p:txBody>
      </p:sp>
      <p:sp>
        <p:nvSpPr>
          <p:cNvPr id="16" name="TextBox 15"/>
          <p:cNvSpPr txBox="1"/>
          <p:nvPr/>
        </p:nvSpPr>
        <p:spPr>
          <a:xfrm>
            <a:off x="123567" y="6391431"/>
            <a:ext cx="11689492" cy="461665"/>
          </a:xfrm>
          <a:prstGeom prst="rect">
            <a:avLst/>
          </a:prstGeom>
          <a:noFill/>
        </p:spPr>
        <p:txBody>
          <a:bodyPr wrap="square" rtlCol="0">
            <a:spAutoFit/>
          </a:bodyPr>
          <a:lstStyle/>
          <a:p>
            <a:r>
              <a:rPr lang="en-US" sz="1200" dirty="0"/>
              <a:t>Treangen, Todd J., and Xavier </a:t>
            </a:r>
            <a:r>
              <a:rPr lang="en-US" sz="1200" dirty="0" err="1"/>
              <a:t>Messeguer</a:t>
            </a:r>
            <a:r>
              <a:rPr lang="en-US" sz="1200" dirty="0"/>
              <a:t>. "M-GCAT: interactively and efficiently constructing large-scale multiple genome comparison frameworks in closely related species." BMC bioinformatics 7.1 (2006): 433.APA	</a:t>
            </a:r>
          </a:p>
        </p:txBody>
      </p:sp>
      <p:sp>
        <p:nvSpPr>
          <p:cNvPr id="2" name="Slide Number Placeholder 1"/>
          <p:cNvSpPr>
            <a:spLocks noGrp="1"/>
          </p:cNvSpPr>
          <p:nvPr>
            <p:ph type="sldNum" sz="quarter" idx="12"/>
          </p:nvPr>
        </p:nvSpPr>
        <p:spPr/>
        <p:txBody>
          <a:bodyPr/>
          <a:lstStyle/>
          <a:p>
            <a:fld id="{C2ED1A69-EEC3-714E-BE04-EB2F756A31B9}" type="slidenum">
              <a:rPr lang="en-US" smtClean="0"/>
              <a:t>133</a:t>
            </a:fld>
            <a:endParaRPr lang="en-US"/>
          </a:p>
        </p:txBody>
      </p:sp>
    </p:spTree>
    <p:custDataLst>
      <p:tags r:id="rId1"/>
    </p:custDataLst>
    <p:extLst>
      <p:ext uri="{BB962C8B-B14F-4D97-AF65-F5344CB8AC3E}">
        <p14:creationId xmlns:p14="http://schemas.microsoft.com/office/powerpoint/2010/main" val="308513682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xit" presetSubtype="0" fill="hold" nodeType="withEffect">
                                  <p:stCondLst>
                                    <p:cond delay="0"/>
                                  </p:stCondLst>
                                  <p:childTnLst>
                                    <p:set>
                                      <p:cBhvr>
                                        <p:cTn id="18" dur="1" fill="hold">
                                          <p:stCondLst>
                                            <p:cond delay="0"/>
                                          </p:stCondLst>
                                        </p:cTn>
                                        <p:tgtEl>
                                          <p:spTgt spid="13"/>
                                        </p:tgtEl>
                                        <p:attrNameLst>
                                          <p:attrName>style.visibility</p:attrName>
                                        </p:attrNameLst>
                                      </p:cBhvr>
                                      <p:to>
                                        <p:strVal val="hidden"/>
                                      </p:to>
                                    </p:set>
                                  </p:childTnLst>
                                </p:cTn>
                              </p:par>
                              <p:par>
                                <p:cTn id="19" presetID="1" presetClass="exit" presetSubtype="0" fill="hold" grpId="1" nodeType="withEffect">
                                  <p:stCondLst>
                                    <p:cond delay="0"/>
                                  </p:stCondLst>
                                  <p:childTnLst>
                                    <p:set>
                                      <p:cBhvr>
                                        <p:cTn id="20" dur="1" fill="hold">
                                          <p:stCondLst>
                                            <p:cond delay="0"/>
                                          </p:stCondLst>
                                        </p:cTn>
                                        <p:tgtEl>
                                          <p:spTgt spid="18"/>
                                        </p:tgtEl>
                                        <p:attrNameLst>
                                          <p:attrName>style.visibility</p:attrName>
                                        </p:attrNameLst>
                                      </p:cBhvr>
                                      <p:to>
                                        <p:strVal val="hidden"/>
                                      </p:to>
                                    </p:set>
                                  </p:childTnLst>
                                </p:cTn>
                              </p:par>
                              <p:par>
                                <p:cTn id="21" presetID="1"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xit" presetSubtype="0" fill="hold" nodeType="withEffect">
                                  <p:stCondLst>
                                    <p:cond delay="0"/>
                                  </p:stCondLst>
                                  <p:childTnLst>
                                    <p:set>
                                      <p:cBhvr>
                                        <p:cTn id="28" dur="1" fill="hold">
                                          <p:stCondLst>
                                            <p:cond delay="0"/>
                                          </p:stCondLst>
                                        </p:cTn>
                                        <p:tgtEl>
                                          <p:spTgt spid="20"/>
                                        </p:tgtEl>
                                        <p:attrNameLst>
                                          <p:attrName>style.visibility</p:attrName>
                                        </p:attrNameLst>
                                      </p:cBhvr>
                                      <p:to>
                                        <p:strVal val="hidden"/>
                                      </p:to>
                                    </p:set>
                                  </p:childTnLst>
                                </p:cTn>
                              </p:par>
                              <p:par>
                                <p:cTn id="29" presetID="1" presetClass="exit" presetSubtype="0" fill="hold" grpId="1" nodeType="withEffect">
                                  <p:stCondLst>
                                    <p:cond delay="0"/>
                                  </p:stCondLst>
                                  <p:childTnLst>
                                    <p:set>
                                      <p:cBhvr>
                                        <p:cTn id="30" dur="1" fill="hold">
                                          <p:stCondLst>
                                            <p:cond delay="0"/>
                                          </p:stCondLst>
                                        </p:cTn>
                                        <p:tgtEl>
                                          <p:spTgt spid="21"/>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15"/>
                                        </p:tgtEl>
                                        <p:attrNameLst>
                                          <p:attrName>style.visibility</p:attrName>
                                        </p:attrNameLst>
                                      </p:cBhvr>
                                      <p:to>
                                        <p:strVal val="hidden"/>
                                      </p:to>
                                    </p:set>
                                  </p:childTnLst>
                                </p:cTn>
                              </p:par>
                              <p:par>
                                <p:cTn id="33" presetID="1" presetClass="entr" presetSubtype="0"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grpId="1" nodeType="clickEffect">
                                  <p:stCondLst>
                                    <p:cond delay="0"/>
                                  </p:stCondLst>
                                  <p:childTnLst>
                                    <p:set>
                                      <p:cBhvr>
                                        <p:cTn id="38" dur="1" fill="hold">
                                          <p:stCondLst>
                                            <p:cond delay="0"/>
                                          </p:stCondLst>
                                        </p:cTn>
                                        <p:tgtEl>
                                          <p:spTgt spid="1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5" grpId="1"/>
      <p:bldP spid="18" grpId="0" animBg="1"/>
      <p:bldP spid="18" grpId="1" animBg="1"/>
      <p:bldP spid="19" grpId="0" animBg="1"/>
      <p:bldP spid="19" grpId="1" animBg="1"/>
      <p:bldP spid="21" grpId="0" animBg="1"/>
      <p:bldP spid="21" grpId="1" animBg="1"/>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Rectangle 2"/>
          <p:cNvSpPr>
            <a:spLocks noGrp="1" noChangeArrowheads="1"/>
          </p:cNvSpPr>
          <p:nvPr>
            <p:ph type="title"/>
          </p:nvPr>
        </p:nvSpPr>
        <p:spPr/>
        <p:txBody>
          <a:bodyPr/>
          <a:lstStyle/>
          <a:p>
            <a:r>
              <a:rPr lang="en-US" sz="3600" dirty="0"/>
              <a:t>How can we generate a genome comparison framework efficiently?</a:t>
            </a:r>
            <a:endParaRPr lang="es-ES" sz="3600" dirty="0"/>
          </a:p>
        </p:txBody>
      </p:sp>
      <mc:AlternateContent xmlns:mc="http://schemas.openxmlformats.org/markup-compatibility/2006" xmlns:a14="http://schemas.microsoft.com/office/drawing/2010/main">
        <mc:Choice Requires="a14">
          <p:sp>
            <p:nvSpPr>
              <p:cNvPr id="214019" name="Rectangle 3"/>
              <p:cNvSpPr>
                <a:spLocks noGrp="1" noChangeArrowheads="1"/>
              </p:cNvSpPr>
              <p:nvPr>
                <p:ph idx="1"/>
              </p:nvPr>
            </p:nvSpPr>
            <p:spPr/>
            <p:txBody>
              <a:bodyPr>
                <a:normAutofit/>
              </a:bodyPr>
              <a:lstStyle/>
              <a:p>
                <a:pPr marL="525780" indent="-457200">
                  <a:buClr>
                    <a:schemeClr val="tx1"/>
                  </a:buClr>
                  <a:buNone/>
                </a:pPr>
                <a:endParaRPr lang="en-US" sz="2400" dirty="0"/>
              </a:p>
              <a:p>
                <a:pPr marL="525780" indent="-457200">
                  <a:buClr>
                    <a:schemeClr val="tx1"/>
                  </a:buClr>
                  <a:buFont typeface="+mj-lt"/>
                  <a:buAutoNum type="arabicParenR"/>
                </a:pPr>
                <a:r>
                  <a:rPr lang="en-US" sz="2400" dirty="0">
                    <a:solidFill>
                      <a:schemeClr val="bg2">
                        <a:lumMod val="60000"/>
                        <a:lumOff val="40000"/>
                      </a:schemeClr>
                    </a:solidFill>
                  </a:rPr>
                  <a:t>Compress the suffix tree data structure (</a:t>
                </a:r>
                <a:r>
                  <a:rPr lang="en-US" sz="2400" dirty="0" err="1">
                    <a:solidFill>
                      <a:schemeClr val="bg2">
                        <a:lumMod val="60000"/>
                        <a:lumOff val="40000"/>
                      </a:schemeClr>
                    </a:solidFill>
                  </a:rPr>
                  <a:t>McCreight</a:t>
                </a:r>
                <a:r>
                  <a:rPr lang="en-US" sz="2400" dirty="0">
                    <a:solidFill>
                      <a:schemeClr val="bg2">
                        <a:lumMod val="60000"/>
                        <a:lumOff val="40000"/>
                      </a:schemeClr>
                    </a:solidFill>
                  </a:rPr>
                  <a:t> 1976, </a:t>
                </a:r>
                <a:r>
                  <a:rPr lang="en-US" sz="2400" dirty="0" err="1">
                    <a:solidFill>
                      <a:schemeClr val="bg2">
                        <a:lumMod val="60000"/>
                        <a:lumOff val="40000"/>
                      </a:schemeClr>
                    </a:solidFill>
                  </a:rPr>
                  <a:t>Ukonnen</a:t>
                </a:r>
                <a:r>
                  <a:rPr lang="en-US" sz="2400" dirty="0">
                    <a:solidFill>
                      <a:schemeClr val="bg2">
                        <a:lumMod val="60000"/>
                        <a:lumOff val="40000"/>
                      </a:schemeClr>
                    </a:solidFill>
                  </a:rPr>
                  <a:t> 1995).</a:t>
                </a:r>
              </a:p>
              <a:p>
                <a:pPr marL="525780" indent="-457200">
                  <a:buClr>
                    <a:schemeClr val="tx1"/>
                  </a:buClr>
                  <a:buFont typeface="+mj-lt"/>
                  <a:buAutoNum type="arabicParenR"/>
                </a:pPr>
                <a:endParaRPr lang="en-US" sz="2400" dirty="0"/>
              </a:p>
              <a:p>
                <a:pPr marL="525780" indent="-457200">
                  <a:buClr>
                    <a:schemeClr val="tx1"/>
                  </a:buClr>
                  <a:buFont typeface="+mj-lt"/>
                  <a:buAutoNum type="arabicParenR"/>
                </a:pPr>
                <a:endParaRPr lang="en-US" sz="2400" dirty="0"/>
              </a:p>
              <a:p>
                <a:pPr marL="525780" indent="-457200">
                  <a:buClr>
                    <a:schemeClr val="tx1"/>
                  </a:buClr>
                  <a:buFont typeface="+mj-lt"/>
                  <a:buAutoNum type="arabicParenR"/>
                </a:pPr>
                <a:r>
                  <a:rPr lang="en-US" sz="2400" dirty="0"/>
                  <a:t>Stream the remaining </a:t>
                </a:r>
                <a14:m>
                  <m:oMath xmlns:m="http://schemas.openxmlformats.org/officeDocument/2006/math">
                    <m:r>
                      <a:rPr lang="en-US" sz="2400" b="0" i="1" smtClean="0">
                        <a:latin typeface="Cambria Math" charset="0"/>
                      </a:rPr>
                      <m:t>𝑘</m:t>
                    </m:r>
                    <m:r>
                      <a:rPr lang="en-US" sz="2400" i="1">
                        <a:latin typeface="Cambria Math" charset="0"/>
                      </a:rPr>
                      <m:t>−1</m:t>
                    </m:r>
                  </m:oMath>
                </a14:m>
                <a:r>
                  <a:rPr lang="en-US" sz="2400" dirty="0"/>
                  <a:t> sequences through the suffix structure for linear time complexity O(|S</a:t>
                </a:r>
                <a:r>
                  <a:rPr lang="en-US" sz="2400" baseline="-25000" dirty="0"/>
                  <a:t>1</a:t>
                </a:r>
                <a:r>
                  <a:rPr lang="en-US" sz="2400" dirty="0"/>
                  <a:t>|+ … +| </a:t>
                </a:r>
                <a:r>
                  <a:rPr lang="en-US" sz="2400" dirty="0" err="1"/>
                  <a:t>S</a:t>
                </a:r>
                <a:r>
                  <a:rPr lang="en-US" sz="2400" baseline="-25000" dirty="0" err="1"/>
                  <a:t>k</a:t>
                </a:r>
                <a:r>
                  <a:rPr lang="en-US" sz="2400" dirty="0"/>
                  <a:t>|) </a:t>
                </a:r>
              </a:p>
              <a:p>
                <a:pPr marL="525780" indent="-457200">
                  <a:buClr>
                    <a:schemeClr val="tx1"/>
                  </a:buClr>
                  <a:buFont typeface="+mj-lt"/>
                  <a:buAutoNum type="arabicParenR"/>
                </a:pPr>
                <a:endParaRPr lang="en-US" sz="2400" dirty="0"/>
              </a:p>
              <a:p>
                <a:pPr marL="525780" indent="-457200">
                  <a:buClr>
                    <a:schemeClr val="tx1"/>
                  </a:buClr>
                  <a:buFont typeface="+mj-lt"/>
                  <a:buAutoNum type="arabicParenR"/>
                </a:pPr>
                <a:endParaRPr lang="en-US" sz="2400" dirty="0"/>
              </a:p>
              <a:p>
                <a:pPr marL="525780" indent="-457200">
                  <a:buClr>
                    <a:schemeClr val="tx1"/>
                  </a:buClr>
                  <a:buFont typeface="+mj-lt"/>
                  <a:buAutoNum type="arabicParenR"/>
                </a:pPr>
                <a:endParaRPr lang="en-US" sz="2400" dirty="0"/>
              </a:p>
            </p:txBody>
          </p:sp>
        </mc:Choice>
        <mc:Fallback xmlns="">
          <p:sp>
            <p:nvSpPr>
              <p:cNvPr id="214019" name="Rectangle 3"/>
              <p:cNvSpPr>
                <a:spLocks noGrp="1" noRot="1" noChangeAspect="1" noMove="1" noResize="1" noEditPoints="1" noAdjustHandles="1" noChangeArrowheads="1" noChangeShapeType="1" noTextEdit="1"/>
              </p:cNvSpPr>
              <p:nvPr>
                <p:ph idx="1"/>
              </p:nvPr>
            </p:nvSpPr>
            <p:spPr>
              <a:blipFill rotWithShape="0">
                <a:blip r:embed="rId2"/>
                <a:stretch>
                  <a:fillRect l="-290"/>
                </a:stretch>
              </a:blipFill>
            </p:spPr>
            <p:txBody>
              <a:bodyPr/>
              <a:lstStyle/>
              <a:p>
                <a:r>
                  <a:rPr lang="en-US">
                    <a:noFill/>
                  </a:rPr>
                  <a:t> </a:t>
                </a:r>
              </a:p>
            </p:txBody>
          </p:sp>
        </mc:Fallback>
      </mc:AlternateContent>
      <p:sp>
        <p:nvSpPr>
          <p:cNvPr id="2" name="Slide Number Placeholder 1"/>
          <p:cNvSpPr>
            <a:spLocks noGrp="1"/>
          </p:cNvSpPr>
          <p:nvPr>
            <p:ph type="sldNum" sz="quarter" idx="12"/>
          </p:nvPr>
        </p:nvSpPr>
        <p:spPr/>
        <p:txBody>
          <a:bodyPr/>
          <a:lstStyle/>
          <a:p>
            <a:fld id="{C2ED1A69-EEC3-714E-BE04-EB2F756A31B9}" type="slidenum">
              <a:rPr lang="en-US" smtClean="0"/>
              <a:t>134</a:t>
            </a:fld>
            <a:endParaRPr lang="en-US"/>
          </a:p>
        </p:txBody>
      </p:sp>
    </p:spTree>
    <p:extLst>
      <p:ext uri="{BB962C8B-B14F-4D97-AF65-F5344CB8AC3E}">
        <p14:creationId xmlns:p14="http://schemas.microsoft.com/office/powerpoint/2010/main" val="225590594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122" name="Rectangle 2"/>
          <p:cNvSpPr>
            <a:spLocks noGrp="1" noChangeArrowheads="1"/>
          </p:cNvSpPr>
          <p:nvPr>
            <p:ph type="title"/>
          </p:nvPr>
        </p:nvSpPr>
        <p:spPr/>
        <p:txBody>
          <a:bodyPr/>
          <a:lstStyle/>
          <a:p>
            <a:pPr algn="ctr"/>
            <a:r>
              <a:rPr lang="en-US" dirty="0"/>
              <a:t>MUM search algorithm</a:t>
            </a:r>
            <a:endParaRPr lang="es-ES" dirty="0"/>
          </a:p>
        </p:txBody>
      </p:sp>
      <p:pic>
        <p:nvPicPr>
          <p:cNvPr id="4" name="3 Imagen" descr="nodecompression.png"/>
          <p:cNvPicPr>
            <a:picLocks noChangeAspect="1"/>
          </p:cNvPicPr>
          <p:nvPr/>
        </p:nvPicPr>
        <p:blipFill>
          <a:blip r:embed="rId4"/>
          <a:stretch>
            <a:fillRect/>
          </a:stretch>
        </p:blipFill>
        <p:spPr>
          <a:xfrm>
            <a:off x="2590800" y="2057401"/>
            <a:ext cx="6934200" cy="1462919"/>
          </a:xfrm>
          <a:prstGeom prst="rect">
            <a:avLst/>
          </a:prstGeom>
          <a:ln w="12700">
            <a:solidFill>
              <a:schemeClr val="tx1"/>
            </a:solidFill>
          </a:ln>
        </p:spPr>
      </p:pic>
      <p:sp>
        <p:nvSpPr>
          <p:cNvPr id="5" name="4 CuadroTexto"/>
          <p:cNvSpPr txBox="1"/>
          <p:nvPr/>
        </p:nvSpPr>
        <p:spPr>
          <a:xfrm>
            <a:off x="3276600" y="4876801"/>
            <a:ext cx="4572000" cy="584775"/>
          </a:xfrm>
          <a:prstGeom prst="rect">
            <a:avLst/>
          </a:prstGeom>
          <a:noFill/>
        </p:spPr>
        <p:txBody>
          <a:bodyPr wrap="square" rtlCol="0">
            <a:spAutoFit/>
          </a:bodyPr>
          <a:lstStyle/>
          <a:p>
            <a:r>
              <a:rPr lang="en-US" sz="3200" b="1" dirty="0" err="1">
                <a:latin typeface="Courier New" pitchFamily="49" charset="0"/>
                <a:cs typeface="Courier New" pitchFamily="49" charset="0"/>
              </a:rPr>
              <a:t>abaasbbababaabs</a:t>
            </a:r>
            <a:endParaRPr lang="en-US" sz="3200" b="1" dirty="0">
              <a:latin typeface="Courier New" pitchFamily="49" charset="0"/>
              <a:cs typeface="Courier New" pitchFamily="49" charset="0"/>
            </a:endParaRPr>
          </a:p>
        </p:txBody>
      </p:sp>
      <p:cxnSp>
        <p:nvCxnSpPr>
          <p:cNvPr id="9" name="8 Conector recto de flecha"/>
          <p:cNvCxnSpPr/>
          <p:nvPr/>
        </p:nvCxnSpPr>
        <p:spPr>
          <a:xfrm rot="5400000" flipH="1" flipV="1">
            <a:off x="3313906" y="5599906"/>
            <a:ext cx="381000" cy="1588"/>
          </a:xfrm>
          <a:prstGeom prst="straightConnector1">
            <a:avLst/>
          </a:prstGeom>
          <a:ln w="41275">
            <a:tailEnd type="arrow"/>
          </a:ln>
        </p:spPr>
        <p:style>
          <a:lnRef idx="1">
            <a:schemeClr val="accent1"/>
          </a:lnRef>
          <a:fillRef idx="0">
            <a:schemeClr val="accent1"/>
          </a:fillRef>
          <a:effectRef idx="0">
            <a:schemeClr val="accent1"/>
          </a:effectRef>
          <a:fontRef idx="minor">
            <a:schemeClr val="tx1"/>
          </a:fontRef>
        </p:style>
      </p:cxnSp>
      <p:cxnSp>
        <p:nvCxnSpPr>
          <p:cNvPr id="10" name="9 Conector recto de flecha"/>
          <p:cNvCxnSpPr/>
          <p:nvPr/>
        </p:nvCxnSpPr>
        <p:spPr>
          <a:xfrm rot="5400000" flipH="1" flipV="1">
            <a:off x="3544094" y="5599906"/>
            <a:ext cx="381000" cy="1588"/>
          </a:xfrm>
          <a:prstGeom prst="straightConnector1">
            <a:avLst/>
          </a:prstGeom>
          <a:ln w="41275">
            <a:tailEnd type="arrow"/>
          </a:ln>
        </p:spPr>
        <p:style>
          <a:lnRef idx="1">
            <a:schemeClr val="accent1"/>
          </a:lnRef>
          <a:fillRef idx="0">
            <a:schemeClr val="accent1"/>
          </a:fillRef>
          <a:effectRef idx="0">
            <a:schemeClr val="accent1"/>
          </a:effectRef>
          <a:fontRef idx="minor">
            <a:schemeClr val="tx1"/>
          </a:fontRef>
        </p:style>
      </p:cxnSp>
      <p:cxnSp>
        <p:nvCxnSpPr>
          <p:cNvPr id="11" name="10 Conector recto de flecha"/>
          <p:cNvCxnSpPr/>
          <p:nvPr/>
        </p:nvCxnSpPr>
        <p:spPr>
          <a:xfrm rot="5400000" flipH="1" flipV="1">
            <a:off x="3772694" y="5599906"/>
            <a:ext cx="381000" cy="1588"/>
          </a:xfrm>
          <a:prstGeom prst="straightConnector1">
            <a:avLst/>
          </a:prstGeom>
          <a:ln w="41275">
            <a:tailEnd type="arrow"/>
          </a:ln>
        </p:spPr>
        <p:style>
          <a:lnRef idx="1">
            <a:schemeClr val="accent1"/>
          </a:lnRef>
          <a:fillRef idx="0">
            <a:schemeClr val="accent1"/>
          </a:fillRef>
          <a:effectRef idx="0">
            <a:schemeClr val="accent1"/>
          </a:effectRef>
          <a:fontRef idx="minor">
            <a:schemeClr val="tx1"/>
          </a:fontRef>
        </p:style>
      </p:cxnSp>
      <p:sp>
        <p:nvSpPr>
          <p:cNvPr id="19" name="18 Forma libre"/>
          <p:cNvSpPr/>
          <p:nvPr/>
        </p:nvSpPr>
        <p:spPr>
          <a:xfrm>
            <a:off x="3178629" y="2380344"/>
            <a:ext cx="1219200" cy="754743"/>
          </a:xfrm>
          <a:custGeom>
            <a:avLst/>
            <a:gdLst>
              <a:gd name="connsiteX0" fmla="*/ 0 w 1219200"/>
              <a:gd name="connsiteY0" fmla="*/ 754743 h 754743"/>
              <a:gd name="connsiteX1" fmla="*/ 43542 w 1219200"/>
              <a:gd name="connsiteY1" fmla="*/ 740228 h 754743"/>
              <a:gd name="connsiteX2" fmla="*/ 145142 w 1219200"/>
              <a:gd name="connsiteY2" fmla="*/ 682171 h 754743"/>
              <a:gd name="connsiteX3" fmla="*/ 159657 w 1219200"/>
              <a:gd name="connsiteY3" fmla="*/ 638628 h 754743"/>
              <a:gd name="connsiteX4" fmla="*/ 246742 w 1219200"/>
              <a:gd name="connsiteY4" fmla="*/ 580571 h 754743"/>
              <a:gd name="connsiteX5" fmla="*/ 333828 w 1219200"/>
              <a:gd name="connsiteY5" fmla="*/ 508000 h 754743"/>
              <a:gd name="connsiteX6" fmla="*/ 362857 w 1219200"/>
              <a:gd name="connsiteY6" fmla="*/ 464457 h 754743"/>
              <a:gd name="connsiteX7" fmla="*/ 406400 w 1219200"/>
              <a:gd name="connsiteY7" fmla="*/ 420914 h 754743"/>
              <a:gd name="connsiteX8" fmla="*/ 508000 w 1219200"/>
              <a:gd name="connsiteY8" fmla="*/ 362857 h 754743"/>
              <a:gd name="connsiteX9" fmla="*/ 551542 w 1219200"/>
              <a:gd name="connsiteY9" fmla="*/ 333828 h 754743"/>
              <a:gd name="connsiteX10" fmla="*/ 609600 w 1219200"/>
              <a:gd name="connsiteY10" fmla="*/ 290286 h 754743"/>
              <a:gd name="connsiteX11" fmla="*/ 653142 w 1219200"/>
              <a:gd name="connsiteY11" fmla="*/ 275771 h 754743"/>
              <a:gd name="connsiteX12" fmla="*/ 740228 w 1219200"/>
              <a:gd name="connsiteY12" fmla="*/ 217714 h 754743"/>
              <a:gd name="connsiteX13" fmla="*/ 783771 w 1219200"/>
              <a:gd name="connsiteY13" fmla="*/ 188686 h 754743"/>
              <a:gd name="connsiteX14" fmla="*/ 841828 w 1219200"/>
              <a:gd name="connsiteY14" fmla="*/ 174171 h 754743"/>
              <a:gd name="connsiteX15" fmla="*/ 928914 w 1219200"/>
              <a:gd name="connsiteY15" fmla="*/ 145143 h 754743"/>
              <a:gd name="connsiteX16" fmla="*/ 972457 w 1219200"/>
              <a:gd name="connsiteY16" fmla="*/ 116114 h 754743"/>
              <a:gd name="connsiteX17" fmla="*/ 1016000 w 1219200"/>
              <a:gd name="connsiteY17" fmla="*/ 101600 h 754743"/>
              <a:gd name="connsiteX18" fmla="*/ 1059542 w 1219200"/>
              <a:gd name="connsiteY18" fmla="*/ 58057 h 754743"/>
              <a:gd name="connsiteX19" fmla="*/ 1190171 w 1219200"/>
              <a:gd name="connsiteY19" fmla="*/ 0 h 754743"/>
              <a:gd name="connsiteX20" fmla="*/ 1219200 w 1219200"/>
              <a:gd name="connsiteY20" fmla="*/ 0 h 754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219200" h="754743">
                <a:moveTo>
                  <a:pt x="0" y="754743"/>
                </a:moveTo>
                <a:cubicBezTo>
                  <a:pt x="14514" y="749905"/>
                  <a:pt x="29480" y="746255"/>
                  <a:pt x="43542" y="740228"/>
                </a:cubicBezTo>
                <a:cubicBezTo>
                  <a:pt x="95112" y="718126"/>
                  <a:pt x="101407" y="711329"/>
                  <a:pt x="145142" y="682171"/>
                </a:cubicBezTo>
                <a:cubicBezTo>
                  <a:pt x="149980" y="667657"/>
                  <a:pt x="148839" y="649446"/>
                  <a:pt x="159657" y="638628"/>
                </a:cubicBezTo>
                <a:cubicBezTo>
                  <a:pt x="184326" y="613959"/>
                  <a:pt x="246742" y="580571"/>
                  <a:pt x="246742" y="580571"/>
                </a:cubicBezTo>
                <a:cubicBezTo>
                  <a:pt x="317467" y="474485"/>
                  <a:pt x="223338" y="600074"/>
                  <a:pt x="333828" y="508000"/>
                </a:cubicBezTo>
                <a:cubicBezTo>
                  <a:pt x="347229" y="496833"/>
                  <a:pt x="351690" y="477858"/>
                  <a:pt x="362857" y="464457"/>
                </a:cubicBezTo>
                <a:cubicBezTo>
                  <a:pt x="375998" y="448688"/>
                  <a:pt x="390631" y="434055"/>
                  <a:pt x="406400" y="420914"/>
                </a:cubicBezTo>
                <a:cubicBezTo>
                  <a:pt x="444977" y="388767"/>
                  <a:pt x="462830" y="388669"/>
                  <a:pt x="508000" y="362857"/>
                </a:cubicBezTo>
                <a:cubicBezTo>
                  <a:pt x="523145" y="354202"/>
                  <a:pt x="537347" y="343967"/>
                  <a:pt x="551542" y="333828"/>
                </a:cubicBezTo>
                <a:cubicBezTo>
                  <a:pt x="571227" y="319768"/>
                  <a:pt x="588597" y="302288"/>
                  <a:pt x="609600" y="290286"/>
                </a:cubicBezTo>
                <a:cubicBezTo>
                  <a:pt x="622883" y="282695"/>
                  <a:pt x="639768" y="283201"/>
                  <a:pt x="653142" y="275771"/>
                </a:cubicBezTo>
                <a:cubicBezTo>
                  <a:pt x="683640" y="258828"/>
                  <a:pt x="711199" y="237066"/>
                  <a:pt x="740228" y="217714"/>
                </a:cubicBezTo>
                <a:cubicBezTo>
                  <a:pt x="754742" y="208038"/>
                  <a:pt x="766848" y="192917"/>
                  <a:pt x="783771" y="188686"/>
                </a:cubicBezTo>
                <a:cubicBezTo>
                  <a:pt x="803123" y="183848"/>
                  <a:pt x="822721" y="179903"/>
                  <a:pt x="841828" y="174171"/>
                </a:cubicBezTo>
                <a:cubicBezTo>
                  <a:pt x="871136" y="165378"/>
                  <a:pt x="928914" y="145143"/>
                  <a:pt x="928914" y="145143"/>
                </a:cubicBezTo>
                <a:cubicBezTo>
                  <a:pt x="943428" y="135467"/>
                  <a:pt x="956855" y="123915"/>
                  <a:pt x="972457" y="116114"/>
                </a:cubicBezTo>
                <a:cubicBezTo>
                  <a:pt x="986141" y="109272"/>
                  <a:pt x="1003270" y="110087"/>
                  <a:pt x="1016000" y="101600"/>
                </a:cubicBezTo>
                <a:cubicBezTo>
                  <a:pt x="1033079" y="90214"/>
                  <a:pt x="1043773" y="71198"/>
                  <a:pt x="1059542" y="58057"/>
                </a:cubicBezTo>
                <a:cubicBezTo>
                  <a:pt x="1091112" y="31748"/>
                  <a:pt x="1152196" y="0"/>
                  <a:pt x="1190171" y="0"/>
                </a:cubicBezTo>
                <a:lnTo>
                  <a:pt x="1219200" y="0"/>
                </a:lnTo>
              </a:path>
            </a:pathLst>
          </a:cu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19 Forma libre"/>
          <p:cNvSpPr/>
          <p:nvPr/>
        </p:nvSpPr>
        <p:spPr>
          <a:xfrm>
            <a:off x="4368801" y="2394858"/>
            <a:ext cx="1364343" cy="573215"/>
          </a:xfrm>
          <a:custGeom>
            <a:avLst/>
            <a:gdLst>
              <a:gd name="connsiteX0" fmla="*/ 0 w 1364343"/>
              <a:gd name="connsiteY0" fmla="*/ 0 h 573215"/>
              <a:gd name="connsiteX1" fmla="*/ 145143 w 1364343"/>
              <a:gd name="connsiteY1" fmla="*/ 29029 h 573215"/>
              <a:gd name="connsiteX2" fmla="*/ 261257 w 1364343"/>
              <a:gd name="connsiteY2" fmla="*/ 87086 h 573215"/>
              <a:gd name="connsiteX3" fmla="*/ 348343 w 1364343"/>
              <a:gd name="connsiteY3" fmla="*/ 116114 h 573215"/>
              <a:gd name="connsiteX4" fmla="*/ 391886 w 1364343"/>
              <a:gd name="connsiteY4" fmla="*/ 130629 h 573215"/>
              <a:gd name="connsiteX5" fmla="*/ 435429 w 1364343"/>
              <a:gd name="connsiteY5" fmla="*/ 145143 h 573215"/>
              <a:gd name="connsiteX6" fmla="*/ 493486 w 1364343"/>
              <a:gd name="connsiteY6" fmla="*/ 188686 h 573215"/>
              <a:gd name="connsiteX7" fmla="*/ 566057 w 1364343"/>
              <a:gd name="connsiteY7" fmla="*/ 203200 h 573215"/>
              <a:gd name="connsiteX8" fmla="*/ 696686 w 1364343"/>
              <a:gd name="connsiteY8" fmla="*/ 261257 h 573215"/>
              <a:gd name="connsiteX9" fmla="*/ 740229 w 1364343"/>
              <a:gd name="connsiteY9" fmla="*/ 275772 h 573215"/>
              <a:gd name="connsiteX10" fmla="*/ 827314 w 1364343"/>
              <a:gd name="connsiteY10" fmla="*/ 333829 h 573215"/>
              <a:gd name="connsiteX11" fmla="*/ 914400 w 1364343"/>
              <a:gd name="connsiteY11" fmla="*/ 391886 h 573215"/>
              <a:gd name="connsiteX12" fmla="*/ 957943 w 1364343"/>
              <a:gd name="connsiteY12" fmla="*/ 420914 h 573215"/>
              <a:gd name="connsiteX13" fmla="*/ 1016000 w 1364343"/>
              <a:gd name="connsiteY13" fmla="*/ 449943 h 573215"/>
              <a:gd name="connsiteX14" fmla="*/ 1074057 w 1364343"/>
              <a:gd name="connsiteY14" fmla="*/ 464457 h 573215"/>
              <a:gd name="connsiteX15" fmla="*/ 1117600 w 1364343"/>
              <a:gd name="connsiteY15" fmla="*/ 478972 h 573215"/>
              <a:gd name="connsiteX16" fmla="*/ 1190171 w 1364343"/>
              <a:gd name="connsiteY16" fmla="*/ 537029 h 573215"/>
              <a:gd name="connsiteX17" fmla="*/ 1233714 w 1364343"/>
              <a:gd name="connsiteY17" fmla="*/ 566057 h 573215"/>
              <a:gd name="connsiteX18" fmla="*/ 1364343 w 1364343"/>
              <a:gd name="connsiteY18" fmla="*/ 566057 h 573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64343" h="573215">
                <a:moveTo>
                  <a:pt x="0" y="0"/>
                </a:moveTo>
                <a:cubicBezTo>
                  <a:pt x="37451" y="5350"/>
                  <a:pt x="104607" y="8761"/>
                  <a:pt x="145143" y="29029"/>
                </a:cubicBezTo>
                <a:cubicBezTo>
                  <a:pt x="274219" y="93567"/>
                  <a:pt x="77118" y="20126"/>
                  <a:pt x="261257" y="87086"/>
                </a:cubicBezTo>
                <a:cubicBezTo>
                  <a:pt x="290014" y="97543"/>
                  <a:pt x="319314" y="106438"/>
                  <a:pt x="348343" y="116114"/>
                </a:cubicBezTo>
                <a:lnTo>
                  <a:pt x="391886" y="130629"/>
                </a:lnTo>
                <a:lnTo>
                  <a:pt x="435429" y="145143"/>
                </a:lnTo>
                <a:cubicBezTo>
                  <a:pt x="454781" y="159657"/>
                  <a:pt x="471380" y="178861"/>
                  <a:pt x="493486" y="188686"/>
                </a:cubicBezTo>
                <a:cubicBezTo>
                  <a:pt x="516029" y="198705"/>
                  <a:pt x="542257" y="196709"/>
                  <a:pt x="566057" y="203200"/>
                </a:cubicBezTo>
                <a:cubicBezTo>
                  <a:pt x="730810" y="248133"/>
                  <a:pt x="592841" y="209334"/>
                  <a:pt x="696686" y="261257"/>
                </a:cubicBezTo>
                <a:cubicBezTo>
                  <a:pt x="710370" y="268099"/>
                  <a:pt x="726855" y="268342"/>
                  <a:pt x="740229" y="275772"/>
                </a:cubicBezTo>
                <a:cubicBezTo>
                  <a:pt x="770726" y="292715"/>
                  <a:pt x="798286" y="314477"/>
                  <a:pt x="827314" y="333829"/>
                </a:cubicBezTo>
                <a:lnTo>
                  <a:pt x="914400" y="391886"/>
                </a:lnTo>
                <a:cubicBezTo>
                  <a:pt x="928914" y="401562"/>
                  <a:pt x="942341" y="413113"/>
                  <a:pt x="957943" y="420914"/>
                </a:cubicBezTo>
                <a:cubicBezTo>
                  <a:pt x="977295" y="430590"/>
                  <a:pt x="995741" y="442346"/>
                  <a:pt x="1016000" y="449943"/>
                </a:cubicBezTo>
                <a:cubicBezTo>
                  <a:pt x="1034678" y="456947"/>
                  <a:pt x="1054877" y="458977"/>
                  <a:pt x="1074057" y="464457"/>
                </a:cubicBezTo>
                <a:cubicBezTo>
                  <a:pt x="1088768" y="468660"/>
                  <a:pt x="1103086" y="474134"/>
                  <a:pt x="1117600" y="478972"/>
                </a:cubicBezTo>
                <a:cubicBezTo>
                  <a:pt x="1166534" y="552371"/>
                  <a:pt x="1120066" y="501976"/>
                  <a:pt x="1190171" y="537029"/>
                </a:cubicBezTo>
                <a:cubicBezTo>
                  <a:pt x="1205773" y="544830"/>
                  <a:pt x="1216507" y="563189"/>
                  <a:pt x="1233714" y="566057"/>
                </a:cubicBezTo>
                <a:cubicBezTo>
                  <a:pt x="1276665" y="573215"/>
                  <a:pt x="1320800" y="566057"/>
                  <a:pt x="1364343" y="566057"/>
                </a:cubicBezTo>
              </a:path>
            </a:pathLst>
          </a:cu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20 Forma libre"/>
          <p:cNvSpPr/>
          <p:nvPr/>
        </p:nvSpPr>
        <p:spPr>
          <a:xfrm>
            <a:off x="5733144" y="2670630"/>
            <a:ext cx="1618803" cy="290285"/>
          </a:xfrm>
          <a:custGeom>
            <a:avLst/>
            <a:gdLst>
              <a:gd name="connsiteX0" fmla="*/ 0 w 1618803"/>
              <a:gd name="connsiteY0" fmla="*/ 290285 h 290285"/>
              <a:gd name="connsiteX1" fmla="*/ 130628 w 1618803"/>
              <a:gd name="connsiteY1" fmla="*/ 246742 h 290285"/>
              <a:gd name="connsiteX2" fmla="*/ 174171 w 1618803"/>
              <a:gd name="connsiteY2" fmla="*/ 232228 h 290285"/>
              <a:gd name="connsiteX3" fmla="*/ 377371 w 1618803"/>
              <a:gd name="connsiteY3" fmla="*/ 217714 h 290285"/>
              <a:gd name="connsiteX4" fmla="*/ 449943 w 1618803"/>
              <a:gd name="connsiteY4" fmla="*/ 203200 h 290285"/>
              <a:gd name="connsiteX5" fmla="*/ 493486 w 1618803"/>
              <a:gd name="connsiteY5" fmla="*/ 174171 h 290285"/>
              <a:gd name="connsiteX6" fmla="*/ 537028 w 1618803"/>
              <a:gd name="connsiteY6" fmla="*/ 159657 h 290285"/>
              <a:gd name="connsiteX7" fmla="*/ 667657 w 1618803"/>
              <a:gd name="connsiteY7" fmla="*/ 130628 h 290285"/>
              <a:gd name="connsiteX8" fmla="*/ 711200 w 1618803"/>
              <a:gd name="connsiteY8" fmla="*/ 116114 h 290285"/>
              <a:gd name="connsiteX9" fmla="*/ 812800 w 1618803"/>
              <a:gd name="connsiteY9" fmla="*/ 72571 h 290285"/>
              <a:gd name="connsiteX10" fmla="*/ 899886 w 1618803"/>
              <a:gd name="connsiteY10" fmla="*/ 43542 h 290285"/>
              <a:gd name="connsiteX11" fmla="*/ 943428 w 1618803"/>
              <a:gd name="connsiteY11" fmla="*/ 29028 h 290285"/>
              <a:gd name="connsiteX12" fmla="*/ 1088571 w 1618803"/>
              <a:gd name="connsiteY12" fmla="*/ 0 h 290285"/>
              <a:gd name="connsiteX13" fmla="*/ 1393371 w 1618803"/>
              <a:gd name="connsiteY13" fmla="*/ 14514 h 290285"/>
              <a:gd name="connsiteX14" fmla="*/ 1494971 w 1618803"/>
              <a:gd name="connsiteY14" fmla="*/ 29028 h 290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18803" h="290285">
                <a:moveTo>
                  <a:pt x="0" y="290285"/>
                </a:moveTo>
                <a:lnTo>
                  <a:pt x="130628" y="246742"/>
                </a:lnTo>
                <a:cubicBezTo>
                  <a:pt x="145142" y="241904"/>
                  <a:pt x="158910" y="233318"/>
                  <a:pt x="174171" y="232228"/>
                </a:cubicBezTo>
                <a:lnTo>
                  <a:pt x="377371" y="217714"/>
                </a:lnTo>
                <a:cubicBezTo>
                  <a:pt x="401562" y="212876"/>
                  <a:pt x="426844" y="211862"/>
                  <a:pt x="449943" y="203200"/>
                </a:cubicBezTo>
                <a:cubicBezTo>
                  <a:pt x="466276" y="197075"/>
                  <a:pt x="477884" y="181972"/>
                  <a:pt x="493486" y="174171"/>
                </a:cubicBezTo>
                <a:cubicBezTo>
                  <a:pt x="507170" y="167329"/>
                  <a:pt x="522318" y="163860"/>
                  <a:pt x="537028" y="159657"/>
                </a:cubicBezTo>
                <a:cubicBezTo>
                  <a:pt x="641330" y="129856"/>
                  <a:pt x="547934" y="160558"/>
                  <a:pt x="667657" y="130628"/>
                </a:cubicBezTo>
                <a:cubicBezTo>
                  <a:pt x="682500" y="126917"/>
                  <a:pt x="696686" y="120952"/>
                  <a:pt x="711200" y="116114"/>
                </a:cubicBezTo>
                <a:cubicBezTo>
                  <a:pt x="780283" y="70058"/>
                  <a:pt x="727594" y="98133"/>
                  <a:pt x="812800" y="72571"/>
                </a:cubicBezTo>
                <a:cubicBezTo>
                  <a:pt x="842108" y="63778"/>
                  <a:pt x="870857" y="53218"/>
                  <a:pt x="899886" y="43542"/>
                </a:cubicBezTo>
                <a:cubicBezTo>
                  <a:pt x="914400" y="38704"/>
                  <a:pt x="928337" y="31543"/>
                  <a:pt x="943428" y="29028"/>
                </a:cubicBezTo>
                <a:cubicBezTo>
                  <a:pt x="1050191" y="11235"/>
                  <a:pt x="1001964" y="21651"/>
                  <a:pt x="1088571" y="0"/>
                </a:cubicBezTo>
                <a:cubicBezTo>
                  <a:pt x="1190171" y="4838"/>
                  <a:pt x="1291980" y="6403"/>
                  <a:pt x="1393371" y="14514"/>
                </a:cubicBezTo>
                <a:cubicBezTo>
                  <a:pt x="1618803" y="32548"/>
                  <a:pt x="1319942" y="29028"/>
                  <a:pt x="1494971" y="29028"/>
                </a:cubicBezTo>
              </a:path>
            </a:pathLst>
          </a:cu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 name="21 Forma libre"/>
          <p:cNvSpPr/>
          <p:nvPr/>
        </p:nvSpPr>
        <p:spPr>
          <a:xfrm>
            <a:off x="7228114" y="2379231"/>
            <a:ext cx="1117600" cy="320427"/>
          </a:xfrm>
          <a:custGeom>
            <a:avLst/>
            <a:gdLst>
              <a:gd name="connsiteX0" fmla="*/ 0 w 1117600"/>
              <a:gd name="connsiteY0" fmla="*/ 320427 h 320427"/>
              <a:gd name="connsiteX1" fmla="*/ 72572 w 1117600"/>
              <a:gd name="connsiteY1" fmla="*/ 305913 h 320427"/>
              <a:gd name="connsiteX2" fmla="*/ 116115 w 1117600"/>
              <a:gd name="connsiteY2" fmla="*/ 276884 h 320427"/>
              <a:gd name="connsiteX3" fmla="*/ 174172 w 1117600"/>
              <a:gd name="connsiteY3" fmla="*/ 247856 h 320427"/>
              <a:gd name="connsiteX4" fmla="*/ 217715 w 1117600"/>
              <a:gd name="connsiteY4" fmla="*/ 218827 h 320427"/>
              <a:gd name="connsiteX5" fmla="*/ 304800 w 1117600"/>
              <a:gd name="connsiteY5" fmla="*/ 189799 h 320427"/>
              <a:gd name="connsiteX6" fmla="*/ 348343 w 1117600"/>
              <a:gd name="connsiteY6" fmla="*/ 175284 h 320427"/>
              <a:gd name="connsiteX7" fmla="*/ 391886 w 1117600"/>
              <a:gd name="connsiteY7" fmla="*/ 160770 h 320427"/>
              <a:gd name="connsiteX8" fmla="*/ 449943 w 1117600"/>
              <a:gd name="connsiteY8" fmla="*/ 131741 h 320427"/>
              <a:gd name="connsiteX9" fmla="*/ 595086 w 1117600"/>
              <a:gd name="connsiteY9" fmla="*/ 88199 h 320427"/>
              <a:gd name="connsiteX10" fmla="*/ 682172 w 1117600"/>
              <a:gd name="connsiteY10" fmla="*/ 59170 h 320427"/>
              <a:gd name="connsiteX11" fmla="*/ 827315 w 1117600"/>
              <a:gd name="connsiteY11" fmla="*/ 30141 h 320427"/>
              <a:gd name="connsiteX12" fmla="*/ 885372 w 1117600"/>
              <a:gd name="connsiteY12" fmla="*/ 15627 h 320427"/>
              <a:gd name="connsiteX13" fmla="*/ 1117600 w 1117600"/>
              <a:gd name="connsiteY13" fmla="*/ 1113 h 320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17600" h="320427">
                <a:moveTo>
                  <a:pt x="0" y="320427"/>
                </a:moveTo>
                <a:cubicBezTo>
                  <a:pt x="24191" y="315589"/>
                  <a:pt x="49473" y="314575"/>
                  <a:pt x="72572" y="305913"/>
                </a:cubicBezTo>
                <a:cubicBezTo>
                  <a:pt x="88905" y="299788"/>
                  <a:pt x="100969" y="285539"/>
                  <a:pt x="116115" y="276884"/>
                </a:cubicBezTo>
                <a:cubicBezTo>
                  <a:pt x="134901" y="266149"/>
                  <a:pt x="155386" y="258591"/>
                  <a:pt x="174172" y="247856"/>
                </a:cubicBezTo>
                <a:cubicBezTo>
                  <a:pt x="189318" y="239201"/>
                  <a:pt x="201774" y="225912"/>
                  <a:pt x="217715" y="218827"/>
                </a:cubicBezTo>
                <a:cubicBezTo>
                  <a:pt x="245676" y="206400"/>
                  <a:pt x="275772" y="199475"/>
                  <a:pt x="304800" y="189799"/>
                </a:cubicBezTo>
                <a:lnTo>
                  <a:pt x="348343" y="175284"/>
                </a:lnTo>
                <a:cubicBezTo>
                  <a:pt x="362857" y="170446"/>
                  <a:pt x="378202" y="167612"/>
                  <a:pt x="391886" y="160770"/>
                </a:cubicBezTo>
                <a:cubicBezTo>
                  <a:pt x="411238" y="151094"/>
                  <a:pt x="429854" y="139777"/>
                  <a:pt x="449943" y="131741"/>
                </a:cubicBezTo>
                <a:cubicBezTo>
                  <a:pt x="552575" y="90688"/>
                  <a:pt x="509546" y="113861"/>
                  <a:pt x="595086" y="88199"/>
                </a:cubicBezTo>
                <a:cubicBezTo>
                  <a:pt x="624394" y="79406"/>
                  <a:pt x="652167" y="65171"/>
                  <a:pt x="682172" y="59170"/>
                </a:cubicBezTo>
                <a:cubicBezTo>
                  <a:pt x="730553" y="49494"/>
                  <a:pt x="779449" y="42107"/>
                  <a:pt x="827315" y="30141"/>
                </a:cubicBezTo>
                <a:cubicBezTo>
                  <a:pt x="846667" y="25303"/>
                  <a:pt x="865561" y="17958"/>
                  <a:pt x="885372" y="15627"/>
                </a:cubicBezTo>
                <a:cubicBezTo>
                  <a:pt x="1018205" y="0"/>
                  <a:pt x="1027157" y="1113"/>
                  <a:pt x="1117600" y="1113"/>
                </a:cubicBezTo>
              </a:path>
            </a:pathLst>
          </a:cu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3" name="22 Conector recto de flecha"/>
          <p:cNvCxnSpPr/>
          <p:nvPr/>
        </p:nvCxnSpPr>
        <p:spPr>
          <a:xfrm rot="5400000" flipH="1" flipV="1">
            <a:off x="4001294" y="5599906"/>
            <a:ext cx="381000" cy="1588"/>
          </a:xfrm>
          <a:prstGeom prst="straightConnector1">
            <a:avLst/>
          </a:prstGeom>
          <a:ln w="41275">
            <a:tailEnd type="arrow"/>
          </a:ln>
        </p:spPr>
        <p:style>
          <a:lnRef idx="1">
            <a:schemeClr val="accent1"/>
          </a:lnRef>
          <a:fillRef idx="0">
            <a:schemeClr val="accent1"/>
          </a:fillRef>
          <a:effectRef idx="0">
            <a:schemeClr val="accent1"/>
          </a:effectRef>
          <a:fontRef idx="minor">
            <a:schemeClr val="tx1"/>
          </a:fontRef>
        </p:style>
      </p:cxnSp>
      <p:sp>
        <p:nvSpPr>
          <p:cNvPr id="24" name="23 CuadroTexto"/>
          <p:cNvSpPr txBox="1"/>
          <p:nvPr/>
        </p:nvSpPr>
        <p:spPr>
          <a:xfrm>
            <a:off x="8153401" y="4724401"/>
            <a:ext cx="922047" cy="461665"/>
          </a:xfrm>
          <a:prstGeom prst="rect">
            <a:avLst/>
          </a:prstGeom>
          <a:noFill/>
        </p:spPr>
        <p:txBody>
          <a:bodyPr wrap="none" rtlCol="0">
            <a:spAutoFit/>
          </a:bodyPr>
          <a:lstStyle/>
          <a:p>
            <a:r>
              <a:rPr lang="en-US" sz="2400" b="1" dirty="0" err="1">
                <a:latin typeface="Courier New" pitchFamily="49" charset="0"/>
                <a:cs typeface="Courier New" pitchFamily="49" charset="0"/>
              </a:rPr>
              <a:t>abaa</a:t>
            </a:r>
            <a:endParaRPr lang="en-US" sz="2400" b="1" dirty="0">
              <a:latin typeface="Courier New" pitchFamily="49" charset="0"/>
              <a:cs typeface="Courier New" pitchFamily="49" charset="0"/>
            </a:endParaRPr>
          </a:p>
        </p:txBody>
      </p:sp>
      <p:sp>
        <p:nvSpPr>
          <p:cNvPr id="25" name="24 CuadroTexto"/>
          <p:cNvSpPr txBox="1"/>
          <p:nvPr/>
        </p:nvSpPr>
        <p:spPr>
          <a:xfrm>
            <a:off x="8153400" y="4267200"/>
            <a:ext cx="1795684" cy="369332"/>
          </a:xfrm>
          <a:prstGeom prst="rect">
            <a:avLst/>
          </a:prstGeom>
          <a:noFill/>
        </p:spPr>
        <p:txBody>
          <a:bodyPr wrap="none" rtlCol="0">
            <a:spAutoFit/>
          </a:bodyPr>
          <a:lstStyle/>
          <a:p>
            <a:r>
              <a:rPr lang="en-US" b="1" dirty="0">
                <a:solidFill>
                  <a:srgbClr val="FF0000"/>
                </a:solidFill>
              </a:rPr>
              <a:t>Unique Matches</a:t>
            </a:r>
          </a:p>
        </p:txBody>
      </p:sp>
      <p:cxnSp>
        <p:nvCxnSpPr>
          <p:cNvPr id="27" name="26 Conector recto"/>
          <p:cNvCxnSpPr/>
          <p:nvPr/>
        </p:nvCxnSpPr>
        <p:spPr>
          <a:xfrm>
            <a:off x="8153400" y="4648200"/>
            <a:ext cx="1828800" cy="1588"/>
          </a:xfrm>
          <a:prstGeom prst="line">
            <a:avLst/>
          </a:prstGeom>
          <a:ln w="317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3" name="32 Conector recto de flecha"/>
          <p:cNvCxnSpPr/>
          <p:nvPr/>
        </p:nvCxnSpPr>
        <p:spPr>
          <a:xfrm rot="5400000" flipH="1" flipV="1">
            <a:off x="5066506" y="5599906"/>
            <a:ext cx="381000" cy="1588"/>
          </a:xfrm>
          <a:prstGeom prst="straightConnector1">
            <a:avLst/>
          </a:prstGeom>
          <a:ln w="41275">
            <a:tailEnd type="arrow"/>
          </a:ln>
        </p:spPr>
        <p:style>
          <a:lnRef idx="1">
            <a:schemeClr val="accent1"/>
          </a:lnRef>
          <a:fillRef idx="0">
            <a:schemeClr val="accent1"/>
          </a:fillRef>
          <a:effectRef idx="0">
            <a:schemeClr val="accent1"/>
          </a:effectRef>
          <a:fontRef idx="minor">
            <a:schemeClr val="tx1"/>
          </a:fontRef>
        </p:style>
      </p:cxnSp>
      <p:cxnSp>
        <p:nvCxnSpPr>
          <p:cNvPr id="35" name="34 Conector recto de flecha"/>
          <p:cNvCxnSpPr/>
          <p:nvPr/>
        </p:nvCxnSpPr>
        <p:spPr>
          <a:xfrm rot="5400000" flipH="1" flipV="1">
            <a:off x="5295106" y="5599906"/>
            <a:ext cx="381000" cy="1588"/>
          </a:xfrm>
          <a:prstGeom prst="straightConnector1">
            <a:avLst/>
          </a:prstGeom>
          <a:ln w="41275">
            <a:tailEnd type="arrow"/>
          </a:ln>
        </p:spPr>
        <p:style>
          <a:lnRef idx="1">
            <a:schemeClr val="accent1"/>
          </a:lnRef>
          <a:fillRef idx="0">
            <a:schemeClr val="accent1"/>
          </a:fillRef>
          <a:effectRef idx="0">
            <a:schemeClr val="accent1"/>
          </a:effectRef>
          <a:fontRef idx="minor">
            <a:schemeClr val="tx1"/>
          </a:fontRef>
        </p:style>
      </p:cxnSp>
      <p:cxnSp>
        <p:nvCxnSpPr>
          <p:cNvPr id="36" name="35 Conector recto de flecha"/>
          <p:cNvCxnSpPr/>
          <p:nvPr/>
        </p:nvCxnSpPr>
        <p:spPr>
          <a:xfrm rot="5400000" flipH="1" flipV="1">
            <a:off x="5523706" y="5599906"/>
            <a:ext cx="381000" cy="1588"/>
          </a:xfrm>
          <a:prstGeom prst="straightConnector1">
            <a:avLst/>
          </a:prstGeom>
          <a:ln w="41275">
            <a:tailEnd type="arrow"/>
          </a:ln>
        </p:spPr>
        <p:style>
          <a:lnRef idx="1">
            <a:schemeClr val="accent1"/>
          </a:lnRef>
          <a:fillRef idx="0">
            <a:schemeClr val="accent1"/>
          </a:fillRef>
          <a:effectRef idx="0">
            <a:schemeClr val="accent1"/>
          </a:effectRef>
          <a:fontRef idx="minor">
            <a:schemeClr val="tx1"/>
          </a:fontRef>
        </p:style>
      </p:cxnSp>
      <p:cxnSp>
        <p:nvCxnSpPr>
          <p:cNvPr id="37" name="36 Conector recto de flecha"/>
          <p:cNvCxnSpPr/>
          <p:nvPr/>
        </p:nvCxnSpPr>
        <p:spPr>
          <a:xfrm rot="5400000" flipH="1" flipV="1">
            <a:off x="5752306" y="5599906"/>
            <a:ext cx="381000" cy="1588"/>
          </a:xfrm>
          <a:prstGeom prst="straightConnector1">
            <a:avLst/>
          </a:prstGeom>
          <a:ln w="41275">
            <a:tailEnd type="arrow"/>
          </a:ln>
        </p:spPr>
        <p:style>
          <a:lnRef idx="1">
            <a:schemeClr val="accent1"/>
          </a:lnRef>
          <a:fillRef idx="0">
            <a:schemeClr val="accent1"/>
          </a:fillRef>
          <a:effectRef idx="0">
            <a:schemeClr val="accent1"/>
          </a:effectRef>
          <a:fontRef idx="minor">
            <a:schemeClr val="tx1"/>
          </a:fontRef>
        </p:style>
      </p:cxnSp>
      <p:cxnSp>
        <p:nvCxnSpPr>
          <p:cNvPr id="38" name="37 Conector recto de flecha"/>
          <p:cNvCxnSpPr/>
          <p:nvPr/>
        </p:nvCxnSpPr>
        <p:spPr>
          <a:xfrm rot="5400000" flipH="1" flipV="1">
            <a:off x="5980906" y="5599906"/>
            <a:ext cx="381000" cy="1588"/>
          </a:xfrm>
          <a:prstGeom prst="straightConnector1">
            <a:avLst/>
          </a:prstGeom>
          <a:ln w="41275">
            <a:tailEnd type="arrow"/>
          </a:ln>
        </p:spPr>
        <p:style>
          <a:lnRef idx="1">
            <a:schemeClr val="accent1"/>
          </a:lnRef>
          <a:fillRef idx="0">
            <a:schemeClr val="accent1"/>
          </a:fillRef>
          <a:effectRef idx="0">
            <a:schemeClr val="accent1"/>
          </a:effectRef>
          <a:fontRef idx="minor">
            <a:schemeClr val="tx1"/>
          </a:fontRef>
        </p:style>
      </p:cxnSp>
      <p:cxnSp>
        <p:nvCxnSpPr>
          <p:cNvPr id="39" name="38 Conector recto de flecha"/>
          <p:cNvCxnSpPr/>
          <p:nvPr/>
        </p:nvCxnSpPr>
        <p:spPr>
          <a:xfrm rot="5400000" flipH="1" flipV="1">
            <a:off x="6209506" y="5599906"/>
            <a:ext cx="381000" cy="1588"/>
          </a:xfrm>
          <a:prstGeom prst="straightConnector1">
            <a:avLst/>
          </a:prstGeom>
          <a:ln w="41275">
            <a:tailEnd type="arrow"/>
          </a:ln>
        </p:spPr>
        <p:style>
          <a:lnRef idx="1">
            <a:schemeClr val="accent1"/>
          </a:lnRef>
          <a:fillRef idx="0">
            <a:schemeClr val="accent1"/>
          </a:fillRef>
          <a:effectRef idx="0">
            <a:schemeClr val="accent1"/>
          </a:effectRef>
          <a:fontRef idx="minor">
            <a:schemeClr val="tx1"/>
          </a:fontRef>
        </p:style>
      </p:cxnSp>
      <p:cxnSp>
        <p:nvCxnSpPr>
          <p:cNvPr id="40" name="39 Conector recto de flecha"/>
          <p:cNvCxnSpPr/>
          <p:nvPr/>
        </p:nvCxnSpPr>
        <p:spPr>
          <a:xfrm rot="5400000" flipH="1" flipV="1">
            <a:off x="6439694" y="5599906"/>
            <a:ext cx="381000" cy="1588"/>
          </a:xfrm>
          <a:prstGeom prst="straightConnector1">
            <a:avLst/>
          </a:prstGeom>
          <a:ln w="41275">
            <a:tailEnd type="arrow"/>
          </a:ln>
        </p:spPr>
        <p:style>
          <a:lnRef idx="1">
            <a:schemeClr val="accent1"/>
          </a:lnRef>
          <a:fillRef idx="0">
            <a:schemeClr val="accent1"/>
          </a:fillRef>
          <a:effectRef idx="0">
            <a:schemeClr val="accent1"/>
          </a:effectRef>
          <a:fontRef idx="minor">
            <a:schemeClr val="tx1"/>
          </a:fontRef>
        </p:style>
      </p:cxnSp>
      <p:cxnSp>
        <p:nvCxnSpPr>
          <p:cNvPr id="41" name="40 Conector recto de flecha"/>
          <p:cNvCxnSpPr/>
          <p:nvPr/>
        </p:nvCxnSpPr>
        <p:spPr>
          <a:xfrm rot="5400000" flipH="1" flipV="1">
            <a:off x="6668294" y="5599906"/>
            <a:ext cx="381000" cy="1588"/>
          </a:xfrm>
          <a:prstGeom prst="straightConnector1">
            <a:avLst/>
          </a:prstGeom>
          <a:ln w="41275">
            <a:tailEnd type="arrow"/>
          </a:ln>
        </p:spPr>
        <p:style>
          <a:lnRef idx="1">
            <a:schemeClr val="accent1"/>
          </a:lnRef>
          <a:fillRef idx="0">
            <a:schemeClr val="accent1"/>
          </a:fillRef>
          <a:effectRef idx="0">
            <a:schemeClr val="accent1"/>
          </a:effectRef>
          <a:fontRef idx="minor">
            <a:schemeClr val="tx1"/>
          </a:fontRef>
        </p:style>
      </p:cxnSp>
      <p:sp>
        <p:nvSpPr>
          <p:cNvPr id="42" name="41 Forma libre"/>
          <p:cNvSpPr/>
          <p:nvPr/>
        </p:nvSpPr>
        <p:spPr>
          <a:xfrm>
            <a:off x="7162800" y="2667001"/>
            <a:ext cx="1001486" cy="389611"/>
          </a:xfrm>
          <a:custGeom>
            <a:avLst/>
            <a:gdLst>
              <a:gd name="connsiteX0" fmla="*/ 0 w 1001486"/>
              <a:gd name="connsiteY0" fmla="*/ 0 h 389611"/>
              <a:gd name="connsiteX1" fmla="*/ 43543 w 1001486"/>
              <a:gd name="connsiteY1" fmla="*/ 14515 h 389611"/>
              <a:gd name="connsiteX2" fmla="*/ 304800 w 1001486"/>
              <a:gd name="connsiteY2" fmla="*/ 72572 h 389611"/>
              <a:gd name="connsiteX3" fmla="*/ 435429 w 1001486"/>
              <a:gd name="connsiteY3" fmla="*/ 87086 h 389611"/>
              <a:gd name="connsiteX4" fmla="*/ 493486 w 1001486"/>
              <a:gd name="connsiteY4" fmla="*/ 101600 h 389611"/>
              <a:gd name="connsiteX5" fmla="*/ 566058 w 1001486"/>
              <a:gd name="connsiteY5" fmla="*/ 159658 h 389611"/>
              <a:gd name="connsiteX6" fmla="*/ 609600 w 1001486"/>
              <a:gd name="connsiteY6" fmla="*/ 203200 h 389611"/>
              <a:gd name="connsiteX7" fmla="*/ 653143 w 1001486"/>
              <a:gd name="connsiteY7" fmla="*/ 217715 h 389611"/>
              <a:gd name="connsiteX8" fmla="*/ 711200 w 1001486"/>
              <a:gd name="connsiteY8" fmla="*/ 304800 h 389611"/>
              <a:gd name="connsiteX9" fmla="*/ 798286 w 1001486"/>
              <a:gd name="connsiteY9" fmla="*/ 333829 h 389611"/>
              <a:gd name="connsiteX10" fmla="*/ 841829 w 1001486"/>
              <a:gd name="connsiteY10" fmla="*/ 362858 h 389611"/>
              <a:gd name="connsiteX11" fmla="*/ 1001486 w 1001486"/>
              <a:gd name="connsiteY11" fmla="*/ 377372 h 389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01486" h="389611">
                <a:moveTo>
                  <a:pt x="0" y="0"/>
                </a:moveTo>
                <a:cubicBezTo>
                  <a:pt x="14514" y="4838"/>
                  <a:pt x="28760" y="10573"/>
                  <a:pt x="43543" y="14515"/>
                </a:cubicBezTo>
                <a:cubicBezTo>
                  <a:pt x="146641" y="42008"/>
                  <a:pt x="207676" y="59622"/>
                  <a:pt x="304800" y="72572"/>
                </a:cubicBezTo>
                <a:cubicBezTo>
                  <a:pt x="348227" y="78362"/>
                  <a:pt x="391886" y="82248"/>
                  <a:pt x="435429" y="87086"/>
                </a:cubicBezTo>
                <a:cubicBezTo>
                  <a:pt x="454781" y="91924"/>
                  <a:pt x="476888" y="90535"/>
                  <a:pt x="493486" y="101600"/>
                </a:cubicBezTo>
                <a:cubicBezTo>
                  <a:pt x="624795" y="189139"/>
                  <a:pt x="423704" y="112204"/>
                  <a:pt x="566058" y="159658"/>
                </a:cubicBezTo>
                <a:cubicBezTo>
                  <a:pt x="580572" y="174172"/>
                  <a:pt x="592521" y="191814"/>
                  <a:pt x="609600" y="203200"/>
                </a:cubicBezTo>
                <a:cubicBezTo>
                  <a:pt x="622330" y="211687"/>
                  <a:pt x="642325" y="206897"/>
                  <a:pt x="653143" y="217715"/>
                </a:cubicBezTo>
                <a:cubicBezTo>
                  <a:pt x="677812" y="242384"/>
                  <a:pt x="678103" y="293767"/>
                  <a:pt x="711200" y="304800"/>
                </a:cubicBezTo>
                <a:lnTo>
                  <a:pt x="798286" y="333829"/>
                </a:lnTo>
                <a:cubicBezTo>
                  <a:pt x="812800" y="343505"/>
                  <a:pt x="826227" y="355057"/>
                  <a:pt x="841829" y="362858"/>
                </a:cubicBezTo>
                <a:cubicBezTo>
                  <a:pt x="895335" y="389611"/>
                  <a:pt x="937758" y="377372"/>
                  <a:pt x="1001486" y="377372"/>
                </a:cubicBezTo>
              </a:path>
            </a:pathLst>
          </a:cu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48" name="47 Conector recto"/>
          <p:cNvCxnSpPr/>
          <p:nvPr/>
        </p:nvCxnSpPr>
        <p:spPr>
          <a:xfrm>
            <a:off x="8153400" y="3044372"/>
            <a:ext cx="751114" cy="3628"/>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50" name="49 CuadroTexto"/>
          <p:cNvSpPr txBox="1"/>
          <p:nvPr/>
        </p:nvSpPr>
        <p:spPr>
          <a:xfrm>
            <a:off x="8153401" y="5029201"/>
            <a:ext cx="1659429" cy="461665"/>
          </a:xfrm>
          <a:prstGeom prst="rect">
            <a:avLst/>
          </a:prstGeom>
          <a:noFill/>
        </p:spPr>
        <p:txBody>
          <a:bodyPr wrap="none" rtlCol="0">
            <a:spAutoFit/>
          </a:bodyPr>
          <a:lstStyle/>
          <a:p>
            <a:r>
              <a:rPr lang="en-US" sz="2400" b="1" dirty="0" err="1">
                <a:latin typeface="Courier New" pitchFamily="49" charset="0"/>
                <a:cs typeface="Courier New" pitchFamily="49" charset="0"/>
              </a:rPr>
              <a:t>ababaabs</a:t>
            </a:r>
            <a:endParaRPr lang="en-US" sz="2400" b="1" dirty="0">
              <a:latin typeface="Courier New" pitchFamily="49" charset="0"/>
              <a:cs typeface="Courier New" pitchFamily="49" charset="0"/>
            </a:endParaRPr>
          </a:p>
        </p:txBody>
      </p:sp>
      <p:sp>
        <p:nvSpPr>
          <p:cNvPr id="28" name="TextBox 27"/>
          <p:cNvSpPr txBox="1"/>
          <p:nvPr/>
        </p:nvSpPr>
        <p:spPr>
          <a:xfrm>
            <a:off x="123567" y="6391431"/>
            <a:ext cx="11689492" cy="461665"/>
          </a:xfrm>
          <a:prstGeom prst="rect">
            <a:avLst/>
          </a:prstGeom>
          <a:noFill/>
        </p:spPr>
        <p:txBody>
          <a:bodyPr wrap="square" rtlCol="0">
            <a:spAutoFit/>
          </a:bodyPr>
          <a:lstStyle/>
          <a:p>
            <a:r>
              <a:rPr lang="en-US" sz="1200" dirty="0"/>
              <a:t>Treangen, Todd J., and Xavier </a:t>
            </a:r>
            <a:r>
              <a:rPr lang="en-US" sz="1200" dirty="0" err="1"/>
              <a:t>Messeguer</a:t>
            </a:r>
            <a:r>
              <a:rPr lang="en-US" sz="1200" dirty="0"/>
              <a:t>. "M-GCAT: interactively and efficiently constructing large-scale multiple genome comparison frameworks in closely related species." BMC bioinformatics 7.1 (2006): 433.APA	</a:t>
            </a:r>
          </a:p>
        </p:txBody>
      </p:sp>
      <p:sp>
        <p:nvSpPr>
          <p:cNvPr id="2" name="Slide Number Placeholder 1"/>
          <p:cNvSpPr>
            <a:spLocks noGrp="1"/>
          </p:cNvSpPr>
          <p:nvPr>
            <p:ph type="sldNum" sz="quarter" idx="12"/>
          </p:nvPr>
        </p:nvSpPr>
        <p:spPr/>
        <p:txBody>
          <a:bodyPr/>
          <a:lstStyle/>
          <a:p>
            <a:fld id="{C2ED1A69-EEC3-714E-BE04-EB2F756A31B9}" type="slidenum">
              <a:rPr lang="en-US" smtClean="0"/>
              <a:t>135</a:t>
            </a:fld>
            <a:endParaRPr lang="en-US"/>
          </a:p>
        </p:txBody>
      </p:sp>
    </p:spTree>
    <p:custDataLst>
      <p:tags r:id="rId1"/>
    </p:custDataLst>
    <p:extLst>
      <p:ext uri="{BB962C8B-B14F-4D97-AF65-F5344CB8AC3E}">
        <p14:creationId xmlns:p14="http://schemas.microsoft.com/office/powerpoint/2010/main" val="315417255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9"/>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nodeType="clickEffect">
                                  <p:stCondLst>
                                    <p:cond delay="0"/>
                                  </p:stCondLst>
                                  <p:childTnLst>
                                    <p:set>
                                      <p:cBhvr>
                                        <p:cTn id="24" dur="1" fill="hold">
                                          <p:stCondLst>
                                            <p:cond delay="0"/>
                                          </p:stCondLst>
                                        </p:cTn>
                                        <p:tgtEl>
                                          <p:spTgt spid="10"/>
                                        </p:tgtEl>
                                        <p:attrNameLst>
                                          <p:attrName>style.visibility</p:attrName>
                                        </p:attrNameLst>
                                      </p:cBhvr>
                                      <p:to>
                                        <p:strVal val="hidden"/>
                                      </p:to>
                                    </p:set>
                                  </p:childTnLst>
                                </p:cTn>
                              </p:par>
                              <p:par>
                                <p:cTn id="25" presetID="1" presetClass="entr" presetSubtype="0"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par>
                                <p:cTn id="33" presetID="1" presetClass="exit" presetSubtype="0" fill="hold" nodeType="withEffect">
                                  <p:stCondLst>
                                    <p:cond delay="0"/>
                                  </p:stCondLst>
                                  <p:childTnLst>
                                    <p:set>
                                      <p:cBhvr>
                                        <p:cTn id="34" dur="1" fill="hold">
                                          <p:stCondLst>
                                            <p:cond delay="0"/>
                                          </p:stCondLst>
                                        </p:cTn>
                                        <p:tgtEl>
                                          <p:spTgt spid="11"/>
                                        </p:tgtEl>
                                        <p:attrNameLst>
                                          <p:attrName>style.visibility</p:attrName>
                                        </p:attrNameLst>
                                      </p:cBhvr>
                                      <p:to>
                                        <p:strVal val="hidden"/>
                                      </p:to>
                                    </p:set>
                                  </p:childTnLst>
                                </p:cTn>
                              </p:par>
                              <p:par>
                                <p:cTn id="35" presetID="1" presetClass="entr" presetSubtype="0" fill="hold" nodeType="with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nodeType="clickEffect">
                                  <p:stCondLst>
                                    <p:cond delay="0"/>
                                  </p:stCondLst>
                                  <p:childTnLst>
                                    <p:set>
                                      <p:cBhvr>
                                        <p:cTn id="40" dur="1" fill="hold">
                                          <p:stCondLst>
                                            <p:cond delay="0"/>
                                          </p:stCondLst>
                                        </p:cTn>
                                        <p:tgtEl>
                                          <p:spTgt spid="23"/>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4"/>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5"/>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7"/>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xit" presetSubtype="0" fill="hold" grpId="1" nodeType="clickEffect">
                                  <p:stCondLst>
                                    <p:cond delay="0"/>
                                  </p:stCondLst>
                                  <p:childTnLst>
                                    <p:set>
                                      <p:cBhvr>
                                        <p:cTn id="52" dur="1" fill="hold">
                                          <p:stCondLst>
                                            <p:cond delay="0"/>
                                          </p:stCondLst>
                                        </p:cTn>
                                        <p:tgtEl>
                                          <p:spTgt spid="19"/>
                                        </p:tgtEl>
                                        <p:attrNameLst>
                                          <p:attrName>style.visibility</p:attrName>
                                        </p:attrNameLst>
                                      </p:cBhvr>
                                      <p:to>
                                        <p:strVal val="hidden"/>
                                      </p:to>
                                    </p:set>
                                  </p:childTnLst>
                                </p:cTn>
                              </p:par>
                              <p:par>
                                <p:cTn id="53" presetID="1" presetClass="exit" presetSubtype="0" fill="hold" grpId="1" nodeType="withEffect">
                                  <p:stCondLst>
                                    <p:cond delay="0"/>
                                  </p:stCondLst>
                                  <p:childTnLst>
                                    <p:set>
                                      <p:cBhvr>
                                        <p:cTn id="54" dur="1" fill="hold">
                                          <p:stCondLst>
                                            <p:cond delay="0"/>
                                          </p:stCondLst>
                                        </p:cTn>
                                        <p:tgtEl>
                                          <p:spTgt spid="20"/>
                                        </p:tgtEl>
                                        <p:attrNameLst>
                                          <p:attrName>style.visibility</p:attrName>
                                        </p:attrNameLst>
                                      </p:cBhvr>
                                      <p:to>
                                        <p:strVal val="hidden"/>
                                      </p:to>
                                    </p:set>
                                  </p:childTnLst>
                                </p:cTn>
                              </p:par>
                              <p:par>
                                <p:cTn id="55" presetID="1" presetClass="exit" presetSubtype="0" fill="hold" grpId="1" nodeType="withEffect">
                                  <p:stCondLst>
                                    <p:cond delay="0"/>
                                  </p:stCondLst>
                                  <p:childTnLst>
                                    <p:set>
                                      <p:cBhvr>
                                        <p:cTn id="56" dur="1" fill="hold">
                                          <p:stCondLst>
                                            <p:cond delay="0"/>
                                          </p:stCondLst>
                                        </p:cTn>
                                        <p:tgtEl>
                                          <p:spTgt spid="21"/>
                                        </p:tgtEl>
                                        <p:attrNameLst>
                                          <p:attrName>style.visibility</p:attrName>
                                        </p:attrNameLst>
                                      </p:cBhvr>
                                      <p:to>
                                        <p:strVal val="hidden"/>
                                      </p:to>
                                    </p:set>
                                  </p:childTnLst>
                                </p:cTn>
                              </p:par>
                              <p:par>
                                <p:cTn id="57" presetID="1" presetClass="exit" presetSubtype="0" fill="hold" grpId="1" nodeType="withEffect">
                                  <p:stCondLst>
                                    <p:cond delay="0"/>
                                  </p:stCondLst>
                                  <p:childTnLst>
                                    <p:set>
                                      <p:cBhvr>
                                        <p:cTn id="58" dur="1" fill="hold">
                                          <p:stCondLst>
                                            <p:cond delay="0"/>
                                          </p:stCondLst>
                                        </p:cTn>
                                        <p:tgtEl>
                                          <p:spTgt spid="22"/>
                                        </p:tgtEl>
                                        <p:attrNameLst>
                                          <p:attrName>style.visibility</p:attrName>
                                        </p:attrNameLst>
                                      </p:cBhvr>
                                      <p:to>
                                        <p:strVal val="hidden"/>
                                      </p:to>
                                    </p:set>
                                  </p:childTnLst>
                                </p:cTn>
                              </p:par>
                              <p:par>
                                <p:cTn id="59" presetID="1" presetClass="entr" presetSubtype="0" fill="hold" nodeType="withEffect">
                                  <p:stCondLst>
                                    <p:cond delay="0"/>
                                  </p:stCondLst>
                                  <p:childTnLst>
                                    <p:set>
                                      <p:cBhvr>
                                        <p:cTn id="60" dur="1" fill="hold">
                                          <p:stCondLst>
                                            <p:cond delay="0"/>
                                          </p:stCondLst>
                                        </p:cTn>
                                        <p:tgtEl>
                                          <p:spTgt spid="33"/>
                                        </p:tgtEl>
                                        <p:attrNameLst>
                                          <p:attrName>style.visibility</p:attrName>
                                        </p:attrNameLst>
                                      </p:cBhvr>
                                      <p:to>
                                        <p:strVal val="visible"/>
                                      </p:to>
                                    </p:set>
                                  </p:childTnLst>
                                </p:cTn>
                              </p:par>
                              <p:par>
                                <p:cTn id="61" presetID="1" presetClass="entr" presetSubtype="0" fill="hold" grpId="2" nodeType="withEffect">
                                  <p:stCondLst>
                                    <p:cond delay="0"/>
                                  </p:stCondLst>
                                  <p:childTnLst>
                                    <p:set>
                                      <p:cBhvr>
                                        <p:cTn id="62" dur="1" fill="hold">
                                          <p:stCondLst>
                                            <p:cond delay="0"/>
                                          </p:stCondLst>
                                        </p:cTn>
                                        <p:tgtEl>
                                          <p:spTgt spid="19"/>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xit" presetSubtype="0" fill="hold" nodeType="clickEffect">
                                  <p:stCondLst>
                                    <p:cond delay="0"/>
                                  </p:stCondLst>
                                  <p:childTnLst>
                                    <p:set>
                                      <p:cBhvr>
                                        <p:cTn id="66" dur="1" fill="hold">
                                          <p:stCondLst>
                                            <p:cond delay="0"/>
                                          </p:stCondLst>
                                        </p:cTn>
                                        <p:tgtEl>
                                          <p:spTgt spid="33"/>
                                        </p:tgtEl>
                                        <p:attrNameLst>
                                          <p:attrName>style.visibility</p:attrName>
                                        </p:attrNameLst>
                                      </p:cBhvr>
                                      <p:to>
                                        <p:strVal val="hidden"/>
                                      </p:to>
                                    </p:set>
                                  </p:childTnLst>
                                </p:cTn>
                              </p:par>
                              <p:par>
                                <p:cTn id="67" presetID="1" presetClass="entr" presetSubtype="0" fill="hold" nodeType="withEffect">
                                  <p:stCondLst>
                                    <p:cond delay="0"/>
                                  </p:stCondLst>
                                  <p:childTnLst>
                                    <p:set>
                                      <p:cBhvr>
                                        <p:cTn id="68" dur="1" fill="hold">
                                          <p:stCondLst>
                                            <p:cond delay="0"/>
                                          </p:stCondLst>
                                        </p:cTn>
                                        <p:tgtEl>
                                          <p:spTgt spid="35"/>
                                        </p:tgtEl>
                                        <p:attrNameLst>
                                          <p:attrName>style.visibility</p:attrName>
                                        </p:attrNameLst>
                                      </p:cBhvr>
                                      <p:to>
                                        <p:strVal val="visible"/>
                                      </p:to>
                                    </p:set>
                                  </p:childTnLst>
                                </p:cTn>
                              </p:par>
                              <p:par>
                                <p:cTn id="69" presetID="1" presetClass="entr" presetSubtype="0" fill="hold" grpId="2" nodeType="withEffect">
                                  <p:stCondLst>
                                    <p:cond delay="0"/>
                                  </p:stCondLst>
                                  <p:childTnLst>
                                    <p:set>
                                      <p:cBhvr>
                                        <p:cTn id="70" dur="1" fill="hold">
                                          <p:stCondLst>
                                            <p:cond delay="0"/>
                                          </p:stCondLst>
                                        </p:cTn>
                                        <p:tgtEl>
                                          <p:spTgt spid="20"/>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xit" presetSubtype="0" fill="hold" nodeType="clickEffect">
                                  <p:stCondLst>
                                    <p:cond delay="0"/>
                                  </p:stCondLst>
                                  <p:childTnLst>
                                    <p:set>
                                      <p:cBhvr>
                                        <p:cTn id="74" dur="1" fill="hold">
                                          <p:stCondLst>
                                            <p:cond delay="0"/>
                                          </p:stCondLst>
                                        </p:cTn>
                                        <p:tgtEl>
                                          <p:spTgt spid="35"/>
                                        </p:tgtEl>
                                        <p:attrNameLst>
                                          <p:attrName>style.visibility</p:attrName>
                                        </p:attrNameLst>
                                      </p:cBhvr>
                                      <p:to>
                                        <p:strVal val="hidden"/>
                                      </p:to>
                                    </p:set>
                                  </p:childTnLst>
                                </p:cTn>
                              </p:par>
                              <p:par>
                                <p:cTn id="75" presetID="1" presetClass="entr" presetSubtype="0" fill="hold" grpId="2" nodeType="withEffect">
                                  <p:stCondLst>
                                    <p:cond delay="0"/>
                                  </p:stCondLst>
                                  <p:childTnLst>
                                    <p:set>
                                      <p:cBhvr>
                                        <p:cTn id="76" dur="1" fill="hold">
                                          <p:stCondLst>
                                            <p:cond delay="0"/>
                                          </p:stCondLst>
                                        </p:cTn>
                                        <p:tgtEl>
                                          <p:spTgt spid="21"/>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36"/>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xit" presetSubtype="0" fill="hold" nodeType="clickEffect">
                                  <p:stCondLst>
                                    <p:cond delay="0"/>
                                  </p:stCondLst>
                                  <p:childTnLst>
                                    <p:set>
                                      <p:cBhvr>
                                        <p:cTn id="82" dur="1" fill="hold">
                                          <p:stCondLst>
                                            <p:cond delay="0"/>
                                          </p:stCondLst>
                                        </p:cTn>
                                        <p:tgtEl>
                                          <p:spTgt spid="36"/>
                                        </p:tgtEl>
                                        <p:attrNameLst>
                                          <p:attrName>style.visibility</p:attrName>
                                        </p:attrNameLst>
                                      </p:cBhvr>
                                      <p:to>
                                        <p:strVal val="hidden"/>
                                      </p:to>
                                    </p:set>
                                  </p:childTnLst>
                                </p:cTn>
                              </p:par>
                              <p:par>
                                <p:cTn id="83" presetID="1" presetClass="entr" presetSubtype="0" fill="hold" nodeType="withEffect">
                                  <p:stCondLst>
                                    <p:cond delay="0"/>
                                  </p:stCondLst>
                                  <p:childTnLst>
                                    <p:set>
                                      <p:cBhvr>
                                        <p:cTn id="84" dur="1" fill="hold">
                                          <p:stCondLst>
                                            <p:cond delay="0"/>
                                          </p:stCondLst>
                                        </p:cTn>
                                        <p:tgtEl>
                                          <p:spTgt spid="37"/>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42"/>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xit" presetSubtype="0" fill="hold" nodeType="clickEffect">
                                  <p:stCondLst>
                                    <p:cond delay="0"/>
                                  </p:stCondLst>
                                  <p:childTnLst>
                                    <p:set>
                                      <p:cBhvr>
                                        <p:cTn id="90" dur="1" fill="hold">
                                          <p:stCondLst>
                                            <p:cond delay="0"/>
                                          </p:stCondLst>
                                        </p:cTn>
                                        <p:tgtEl>
                                          <p:spTgt spid="37"/>
                                        </p:tgtEl>
                                        <p:attrNameLst>
                                          <p:attrName>style.visibility</p:attrName>
                                        </p:attrNameLst>
                                      </p:cBhvr>
                                      <p:to>
                                        <p:strVal val="hidden"/>
                                      </p:to>
                                    </p:set>
                                  </p:childTnLst>
                                </p:cTn>
                              </p:par>
                              <p:par>
                                <p:cTn id="91" presetID="1" presetClass="entr" presetSubtype="0" fill="hold" nodeType="withEffect">
                                  <p:stCondLst>
                                    <p:cond delay="0"/>
                                  </p:stCondLst>
                                  <p:childTnLst>
                                    <p:set>
                                      <p:cBhvr>
                                        <p:cTn id="92" dur="1" fill="hold">
                                          <p:stCondLst>
                                            <p:cond delay="0"/>
                                          </p:stCondLst>
                                        </p:cTn>
                                        <p:tgtEl>
                                          <p:spTgt spid="38"/>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48"/>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xit" presetSubtype="0" fill="hold" nodeType="clickEffect">
                                  <p:stCondLst>
                                    <p:cond delay="0"/>
                                  </p:stCondLst>
                                  <p:childTnLst>
                                    <p:set>
                                      <p:cBhvr>
                                        <p:cTn id="98" dur="1" fill="hold">
                                          <p:stCondLst>
                                            <p:cond delay="0"/>
                                          </p:stCondLst>
                                        </p:cTn>
                                        <p:tgtEl>
                                          <p:spTgt spid="38"/>
                                        </p:tgtEl>
                                        <p:attrNameLst>
                                          <p:attrName>style.visibility</p:attrName>
                                        </p:attrNameLst>
                                      </p:cBhvr>
                                      <p:to>
                                        <p:strVal val="hidden"/>
                                      </p:to>
                                    </p:set>
                                  </p:childTnLst>
                                </p:cTn>
                              </p:par>
                              <p:par>
                                <p:cTn id="99" presetID="1" presetClass="entr" presetSubtype="0" fill="hold" nodeType="withEffect">
                                  <p:stCondLst>
                                    <p:cond delay="0"/>
                                  </p:stCondLst>
                                  <p:childTnLst>
                                    <p:set>
                                      <p:cBhvr>
                                        <p:cTn id="100" dur="1" fill="hold">
                                          <p:stCondLst>
                                            <p:cond delay="0"/>
                                          </p:stCondLst>
                                        </p:cTn>
                                        <p:tgtEl>
                                          <p:spTgt spid="39"/>
                                        </p:tgtEl>
                                        <p:attrNameLst>
                                          <p:attrName>style.visibility</p:attrName>
                                        </p:attrNameLst>
                                      </p:cBhvr>
                                      <p:to>
                                        <p:strVal val="visible"/>
                                      </p:to>
                                    </p:set>
                                  </p:childTnLst>
                                </p:cTn>
                              </p:par>
                            </p:childTnLst>
                          </p:cTn>
                        </p:par>
                      </p:childTnLst>
                    </p:cTn>
                  </p:par>
                  <p:par>
                    <p:cTn id="101" fill="hold">
                      <p:stCondLst>
                        <p:cond delay="indefinite"/>
                      </p:stCondLst>
                      <p:childTnLst>
                        <p:par>
                          <p:cTn id="102" fill="hold">
                            <p:stCondLst>
                              <p:cond delay="0"/>
                            </p:stCondLst>
                            <p:childTnLst>
                              <p:par>
                                <p:cTn id="103" presetID="1" presetClass="exit" presetSubtype="0" fill="hold" nodeType="clickEffect">
                                  <p:stCondLst>
                                    <p:cond delay="0"/>
                                  </p:stCondLst>
                                  <p:childTnLst>
                                    <p:set>
                                      <p:cBhvr>
                                        <p:cTn id="104" dur="1" fill="hold">
                                          <p:stCondLst>
                                            <p:cond delay="0"/>
                                          </p:stCondLst>
                                        </p:cTn>
                                        <p:tgtEl>
                                          <p:spTgt spid="39"/>
                                        </p:tgtEl>
                                        <p:attrNameLst>
                                          <p:attrName>style.visibility</p:attrName>
                                        </p:attrNameLst>
                                      </p:cBhvr>
                                      <p:to>
                                        <p:strVal val="hidden"/>
                                      </p:to>
                                    </p:set>
                                  </p:childTnLst>
                                </p:cTn>
                              </p:par>
                              <p:par>
                                <p:cTn id="105" presetID="1" presetClass="entr" presetSubtype="0" fill="hold" nodeType="withEffect">
                                  <p:stCondLst>
                                    <p:cond delay="0"/>
                                  </p:stCondLst>
                                  <p:childTnLst>
                                    <p:set>
                                      <p:cBhvr>
                                        <p:cTn id="106" dur="1" fill="hold">
                                          <p:stCondLst>
                                            <p:cond delay="0"/>
                                          </p:stCondLst>
                                        </p:cTn>
                                        <p:tgtEl>
                                          <p:spTgt spid="40"/>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 presetClass="exit" presetSubtype="0" fill="hold" nodeType="clickEffect">
                                  <p:stCondLst>
                                    <p:cond delay="0"/>
                                  </p:stCondLst>
                                  <p:childTnLst>
                                    <p:set>
                                      <p:cBhvr>
                                        <p:cTn id="110" dur="1" fill="hold">
                                          <p:stCondLst>
                                            <p:cond delay="0"/>
                                          </p:stCondLst>
                                        </p:cTn>
                                        <p:tgtEl>
                                          <p:spTgt spid="40"/>
                                        </p:tgtEl>
                                        <p:attrNameLst>
                                          <p:attrName>style.visibility</p:attrName>
                                        </p:attrNameLst>
                                      </p:cBhvr>
                                      <p:to>
                                        <p:strVal val="hidden"/>
                                      </p:to>
                                    </p:set>
                                  </p:childTnLst>
                                </p:cTn>
                              </p:par>
                              <p:par>
                                <p:cTn id="111" presetID="1" presetClass="entr" presetSubtype="0" fill="hold" nodeType="withEffect">
                                  <p:stCondLst>
                                    <p:cond delay="0"/>
                                  </p:stCondLst>
                                  <p:childTnLst>
                                    <p:set>
                                      <p:cBhvr>
                                        <p:cTn id="112" dur="1" fill="hold">
                                          <p:stCondLst>
                                            <p:cond delay="0"/>
                                          </p:stCondLst>
                                        </p:cTn>
                                        <p:tgtEl>
                                          <p:spTgt spid="41"/>
                                        </p:tgtEl>
                                        <p:attrNameLst>
                                          <p:attrName>style.visibility</p:attrName>
                                        </p:attrNameLst>
                                      </p:cBhvr>
                                      <p:to>
                                        <p:strVal val="visible"/>
                                      </p:to>
                                    </p:set>
                                  </p:childTnLst>
                                </p:cTn>
                              </p:par>
                            </p:childTnLst>
                          </p:cTn>
                        </p:par>
                      </p:childTnLst>
                    </p:cTn>
                  </p:par>
                  <p:par>
                    <p:cTn id="113" fill="hold">
                      <p:stCondLst>
                        <p:cond delay="indefinite"/>
                      </p:stCondLst>
                      <p:childTnLst>
                        <p:par>
                          <p:cTn id="114" fill="hold">
                            <p:stCondLst>
                              <p:cond delay="0"/>
                            </p:stCondLst>
                            <p:childTnLst>
                              <p:par>
                                <p:cTn id="115" presetID="1" presetClass="exit" presetSubtype="0" fill="hold" nodeType="clickEffect">
                                  <p:stCondLst>
                                    <p:cond delay="0"/>
                                  </p:stCondLst>
                                  <p:childTnLst>
                                    <p:set>
                                      <p:cBhvr>
                                        <p:cTn id="116" dur="1" fill="hold">
                                          <p:stCondLst>
                                            <p:cond delay="0"/>
                                          </p:stCondLst>
                                        </p:cTn>
                                        <p:tgtEl>
                                          <p:spTgt spid="41"/>
                                        </p:tgtEl>
                                        <p:attrNameLst>
                                          <p:attrName>style.visibility</p:attrName>
                                        </p:attrNameLst>
                                      </p:cBhvr>
                                      <p:to>
                                        <p:strVal val="hidden"/>
                                      </p:to>
                                    </p:set>
                                  </p:childTnLst>
                                </p:cTn>
                              </p:par>
                            </p:childTnLst>
                          </p:cTn>
                        </p:par>
                      </p:childTnLst>
                    </p:cTn>
                  </p:par>
                  <p:par>
                    <p:cTn id="117" fill="hold">
                      <p:stCondLst>
                        <p:cond delay="indefinite"/>
                      </p:stCondLst>
                      <p:childTnLst>
                        <p:par>
                          <p:cTn id="118" fill="hold">
                            <p:stCondLst>
                              <p:cond delay="0"/>
                            </p:stCondLst>
                            <p:childTnLst>
                              <p:par>
                                <p:cTn id="119" presetID="1" presetClass="entr" presetSubtype="0" fill="hold" grpId="0" nodeType="clickEffect">
                                  <p:stCondLst>
                                    <p:cond delay="0"/>
                                  </p:stCondLst>
                                  <p:childTnLst>
                                    <p:set>
                                      <p:cBhvr>
                                        <p:cTn id="120"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9" grpId="1" animBg="1"/>
      <p:bldP spid="19" grpId="2" animBg="1"/>
      <p:bldP spid="20" grpId="0" animBg="1"/>
      <p:bldP spid="20" grpId="1" animBg="1"/>
      <p:bldP spid="20" grpId="2" animBg="1"/>
      <p:bldP spid="21" grpId="0" animBg="1"/>
      <p:bldP spid="21" grpId="1" animBg="1"/>
      <p:bldP spid="21" grpId="2" animBg="1"/>
      <p:bldP spid="22" grpId="0" animBg="1"/>
      <p:bldP spid="22" grpId="1" animBg="1"/>
      <p:bldP spid="24" grpId="0"/>
      <p:bldP spid="25" grpId="0"/>
      <p:bldP spid="42" grpId="0" animBg="1"/>
      <p:bldP spid="50" grpId="0"/>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453120"/>
            <a:ext cx="7181850" cy="741018"/>
          </a:xfrm>
        </p:spPr>
        <p:txBody>
          <a:bodyPr>
            <a:normAutofit fontScale="90000"/>
          </a:bodyPr>
          <a:lstStyle/>
          <a:p>
            <a:r>
              <a:rPr lang="en-US" sz="3300" dirty="0"/>
              <a:t>Run time performance</a:t>
            </a:r>
            <a:br>
              <a:rPr lang="en-US" sz="3300" dirty="0"/>
            </a:br>
            <a:r>
              <a:rPr lang="en-US" sz="1800" i="1" dirty="0"/>
              <a:t>(32 simulated E. coli W3110 genomes)</a:t>
            </a:r>
          </a:p>
        </p:txBody>
      </p:sp>
      <p:graphicFrame>
        <p:nvGraphicFramePr>
          <p:cNvPr id="5" name="Content Placeholder 4"/>
          <p:cNvGraphicFramePr>
            <a:graphicFrameLocks noGrp="1"/>
          </p:cNvGraphicFramePr>
          <p:nvPr>
            <p:ph idx="1"/>
          </p:nvPr>
        </p:nvGraphicFramePr>
        <p:xfrm>
          <a:off x="1770432" y="1521757"/>
          <a:ext cx="8558727" cy="4392068"/>
        </p:xfrm>
        <a:graphic>
          <a:graphicData uri="http://schemas.openxmlformats.org/drawingml/2006/chart">
            <c:chart xmlns:c="http://schemas.openxmlformats.org/drawingml/2006/chart" xmlns:r="http://schemas.openxmlformats.org/officeDocument/2006/relationships" r:id="rId2"/>
          </a:graphicData>
        </a:graphic>
      </p:graphicFrame>
      <p:grpSp>
        <p:nvGrpSpPr>
          <p:cNvPr id="11" name="Group 10"/>
          <p:cNvGrpSpPr/>
          <p:nvPr/>
        </p:nvGrpSpPr>
        <p:grpSpPr>
          <a:xfrm>
            <a:off x="8610600" y="1598822"/>
            <a:ext cx="2388481" cy="1213092"/>
            <a:chOff x="6653628" y="5288325"/>
            <a:chExt cx="2388481" cy="1213092"/>
          </a:xfrm>
          <a:noFill/>
        </p:grpSpPr>
        <p:sp>
          <p:nvSpPr>
            <p:cNvPr id="7" name="Rounded Rectangle 6"/>
            <p:cNvSpPr/>
            <p:nvPr/>
          </p:nvSpPr>
          <p:spPr>
            <a:xfrm>
              <a:off x="6653628" y="5288325"/>
              <a:ext cx="2388481" cy="1213092"/>
            </a:xfrm>
            <a:prstGeom prst="roundRect">
              <a:avLst/>
            </a:prstGeom>
            <a:grpFill/>
            <a:ln w="38100" cmpd="sng">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9"/>
            <p:cNvSpPr txBox="1"/>
            <p:nvPr/>
          </p:nvSpPr>
          <p:spPr>
            <a:xfrm>
              <a:off x="6767365" y="5487349"/>
              <a:ext cx="2151530" cy="830997"/>
            </a:xfrm>
            <a:prstGeom prst="rect">
              <a:avLst/>
            </a:prstGeom>
            <a:grpFill/>
            <a:ln>
              <a:noFill/>
            </a:ln>
          </p:spPr>
          <p:txBody>
            <a:bodyPr wrap="square" rtlCol="0">
              <a:spAutoFit/>
            </a:bodyPr>
            <a:lstStyle/>
            <a:p>
              <a:r>
                <a:rPr lang="en-US" sz="1600" b="1" dirty="0"/>
                <a:t>&gt;97% of all 32 genomes aligned in less than 3 minutes!</a:t>
              </a:r>
            </a:p>
          </p:txBody>
        </p:sp>
      </p:grpSp>
      <p:cxnSp>
        <p:nvCxnSpPr>
          <p:cNvPr id="13" name="Straight Arrow Connector 12"/>
          <p:cNvCxnSpPr/>
          <p:nvPr/>
        </p:nvCxnSpPr>
        <p:spPr>
          <a:xfrm>
            <a:off x="4708644" y="1582707"/>
            <a:ext cx="4729573" cy="2113434"/>
          </a:xfrm>
          <a:prstGeom prst="straightConnector1">
            <a:avLst/>
          </a:prstGeom>
          <a:ln w="76200" cmpd="sng">
            <a:solidFill>
              <a:srgbClr val="FF0000"/>
            </a:solidFill>
            <a:tailEnd type="arrow"/>
          </a:ln>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543697" y="6424740"/>
            <a:ext cx="11392929" cy="276999"/>
          </a:xfrm>
          <a:prstGeom prst="rect">
            <a:avLst/>
          </a:prstGeom>
          <a:noFill/>
        </p:spPr>
        <p:txBody>
          <a:bodyPr wrap="square" rtlCol="0">
            <a:spAutoFit/>
          </a:bodyPr>
          <a:lstStyle/>
          <a:p>
            <a:r>
              <a:rPr lang="en-US" sz="1200" dirty="0"/>
              <a:t>Treangen, </a:t>
            </a:r>
            <a:r>
              <a:rPr lang="en-US" sz="1200" dirty="0" err="1"/>
              <a:t>Ondov</a:t>
            </a:r>
            <a:r>
              <a:rPr lang="en-US" sz="1200" dirty="0"/>
              <a:t>, </a:t>
            </a:r>
            <a:r>
              <a:rPr lang="en-US" sz="1200" dirty="0" err="1"/>
              <a:t>Koren</a:t>
            </a:r>
            <a:r>
              <a:rPr lang="en-US" sz="1200" dirty="0"/>
              <a:t>, &amp; Phillippy, A. M. (2014). Rapid and interactive microbial genome alignment of thousands of genomes. </a:t>
            </a:r>
            <a:r>
              <a:rPr lang="en-US" sz="1200" i="1" dirty="0"/>
              <a:t>Genome Biology.</a:t>
            </a:r>
          </a:p>
        </p:txBody>
      </p:sp>
      <p:sp>
        <p:nvSpPr>
          <p:cNvPr id="3" name="Slide Number Placeholder 2"/>
          <p:cNvSpPr>
            <a:spLocks noGrp="1"/>
          </p:cNvSpPr>
          <p:nvPr>
            <p:ph type="sldNum" sz="quarter" idx="12"/>
          </p:nvPr>
        </p:nvSpPr>
        <p:spPr/>
        <p:txBody>
          <a:bodyPr/>
          <a:lstStyle/>
          <a:p>
            <a:fld id="{C2ED1A69-EEC3-714E-BE04-EB2F756A31B9}" type="slidenum">
              <a:rPr lang="en-US" smtClean="0"/>
              <a:t>136</a:t>
            </a:fld>
            <a:endParaRPr lang="en-US"/>
          </a:p>
        </p:txBody>
      </p:sp>
      <p:sp>
        <p:nvSpPr>
          <p:cNvPr id="4" name="TextBox 3"/>
          <p:cNvSpPr txBox="1"/>
          <p:nvPr/>
        </p:nvSpPr>
        <p:spPr>
          <a:xfrm rot="18741495">
            <a:off x="8790478" y="4814263"/>
            <a:ext cx="1295477" cy="369332"/>
          </a:xfrm>
          <a:prstGeom prst="rect">
            <a:avLst/>
          </a:prstGeom>
          <a:noFill/>
        </p:spPr>
        <p:txBody>
          <a:bodyPr wrap="square" rtlCol="0">
            <a:spAutoFit/>
          </a:bodyPr>
          <a:lstStyle/>
          <a:p>
            <a:r>
              <a:rPr lang="en-US" b="1" dirty="0"/>
              <a:t>(Treangen)</a:t>
            </a:r>
          </a:p>
        </p:txBody>
      </p:sp>
    </p:spTree>
    <p:extLst>
      <p:ext uri="{BB962C8B-B14F-4D97-AF65-F5344CB8AC3E}">
        <p14:creationId xmlns:p14="http://schemas.microsoft.com/office/powerpoint/2010/main" val="224927450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28756" y="1592185"/>
            <a:ext cx="7772400" cy="1856630"/>
          </a:xfrm>
        </p:spPr>
        <p:txBody>
          <a:bodyPr>
            <a:normAutofit fontScale="90000"/>
          </a:bodyPr>
          <a:lstStyle/>
          <a:p>
            <a:r>
              <a:rPr lang="en-US" dirty="0"/>
              <a:t>Sustainable and organic</a:t>
            </a:r>
            <a:r>
              <a:rPr lang="en-US" b="0" dirty="0"/>
              <a:t> strain-level </a:t>
            </a:r>
            <a:r>
              <a:rPr lang="en-US" dirty="0"/>
              <a:t>harvest</a:t>
            </a:r>
            <a:r>
              <a:rPr lang="en-US" b="0" dirty="0"/>
              <a:t>ing</a:t>
            </a:r>
            <a:br>
              <a:rPr lang="en-US" b="0" dirty="0"/>
            </a:br>
            <a:r>
              <a:rPr lang="en-US" b="0" dirty="0"/>
              <a:t>with </a:t>
            </a:r>
            <a:r>
              <a:rPr lang="en-US" dirty="0" err="1"/>
              <a:t>ParSNP</a:t>
            </a:r>
            <a:endParaRPr lang="en-US" dirty="0"/>
          </a:p>
        </p:txBody>
      </p:sp>
      <p:pic>
        <p:nvPicPr>
          <p:cNvPr id="4" name="Picture 3" descr="parsnips.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72444" y="3787300"/>
            <a:ext cx="2262267" cy="1628168"/>
          </a:xfrm>
          <a:prstGeom prst="rect">
            <a:avLst/>
          </a:prstGeom>
        </p:spPr>
      </p:pic>
    </p:spTree>
    <p:extLst>
      <p:ext uri="{BB962C8B-B14F-4D97-AF65-F5344CB8AC3E}">
        <p14:creationId xmlns:p14="http://schemas.microsoft.com/office/powerpoint/2010/main" val="683575313"/>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3300" dirty="0"/>
              <a:t>Motivation</a:t>
            </a:r>
          </a:p>
        </p:txBody>
      </p:sp>
      <p:sp>
        <p:nvSpPr>
          <p:cNvPr id="5" name="Content Placeholder 4"/>
          <p:cNvSpPr>
            <a:spLocks noGrp="1"/>
          </p:cNvSpPr>
          <p:nvPr>
            <p:ph idx="1"/>
          </p:nvPr>
        </p:nvSpPr>
        <p:spPr/>
        <p:txBody>
          <a:bodyPr>
            <a:normAutofit/>
          </a:bodyPr>
          <a:lstStyle/>
          <a:p>
            <a:r>
              <a:rPr lang="en-US" dirty="0"/>
              <a:t>Hundreds to thousands of closely-related strains now available from public genome DBs and </a:t>
            </a:r>
            <a:r>
              <a:rPr lang="en-US" u="sng" dirty="0"/>
              <a:t>Metagenomes</a:t>
            </a:r>
          </a:p>
          <a:p>
            <a:pPr lvl="1"/>
            <a:r>
              <a:rPr lang="en-US" dirty="0"/>
              <a:t>Only to increase with 100K Foodborne Pathogen Genome Project (</a:t>
            </a:r>
            <a:r>
              <a:rPr lang="en-US" dirty="0">
                <a:hlinkClick r:id="rId2"/>
              </a:rPr>
              <a:t>http://100kgenome.vetmed.ucdavis.edu</a:t>
            </a:r>
            <a:r>
              <a:rPr lang="en-US" dirty="0"/>
              <a:t>), </a:t>
            </a:r>
            <a:r>
              <a:rPr lang="en-US" dirty="0" err="1"/>
              <a:t>etc</a:t>
            </a:r>
            <a:endParaRPr lang="en-US" dirty="0"/>
          </a:p>
          <a:p>
            <a:pPr lvl="1"/>
            <a:endParaRPr lang="en-US" dirty="0"/>
          </a:p>
          <a:p>
            <a:r>
              <a:rPr lang="en-US" dirty="0"/>
              <a:t>Large-scale whole genome SNP typing and phylogenetic reconstruction is becoming a common task</a:t>
            </a:r>
          </a:p>
          <a:p>
            <a:endParaRPr lang="en-US" dirty="0"/>
          </a:p>
        </p:txBody>
      </p:sp>
    </p:spTree>
    <p:extLst>
      <p:ext uri="{BB962C8B-B14F-4D97-AF65-F5344CB8AC3E}">
        <p14:creationId xmlns:p14="http://schemas.microsoft.com/office/powerpoint/2010/main" val="1870876633"/>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43293" y="463742"/>
            <a:ext cx="1354022" cy="498474"/>
          </a:xfrm>
        </p:spPr>
        <p:txBody>
          <a:bodyPr>
            <a:normAutofit fontScale="90000"/>
          </a:bodyPr>
          <a:lstStyle/>
          <a:p>
            <a:r>
              <a:rPr lang="en-US" sz="3300" dirty="0" err="1"/>
              <a:t>ParSNP</a:t>
            </a:r>
            <a:endParaRPr lang="en-US" sz="33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07694" y="962216"/>
            <a:ext cx="2627572" cy="5514319"/>
          </a:xfrm>
          <a:prstGeom prst="rect">
            <a:avLst/>
          </a:prstGeom>
        </p:spPr>
      </p:pic>
      <p:sp>
        <p:nvSpPr>
          <p:cNvPr id="5" name="TextBox 4"/>
          <p:cNvSpPr txBox="1"/>
          <p:nvPr/>
        </p:nvSpPr>
        <p:spPr>
          <a:xfrm>
            <a:off x="693661" y="976924"/>
            <a:ext cx="3514032" cy="4247317"/>
          </a:xfrm>
          <a:prstGeom prst="rect">
            <a:avLst/>
          </a:prstGeom>
          <a:noFill/>
        </p:spPr>
        <p:txBody>
          <a:bodyPr wrap="square" rtlCol="0">
            <a:spAutoFit/>
          </a:bodyPr>
          <a:lstStyle/>
          <a:p>
            <a:pPr marL="342900" indent="-342900">
              <a:buFont typeface="+mj-lt"/>
              <a:buAutoNum type="arabicPeriod"/>
            </a:pPr>
            <a:r>
              <a:rPr lang="en-US" dirty="0"/>
              <a:t>NGS reads, draft assemblies, and/or finished genomes as input</a:t>
            </a:r>
          </a:p>
          <a:p>
            <a:endParaRPr lang="en-US" dirty="0"/>
          </a:p>
          <a:p>
            <a:endParaRPr lang="en-US" dirty="0"/>
          </a:p>
          <a:p>
            <a:pPr marL="342900" indent="-342900">
              <a:buFont typeface="+mj-lt"/>
              <a:buAutoNum type="arabicPeriod"/>
            </a:pPr>
            <a:r>
              <a:rPr lang="en-US" dirty="0"/>
              <a:t>Near-neighbor genomes are recruited</a:t>
            </a:r>
          </a:p>
          <a:p>
            <a:pPr marL="342900" indent="-342900">
              <a:buFont typeface="+mj-lt"/>
              <a:buAutoNum type="arabicPeriod"/>
            </a:pPr>
            <a:endParaRPr lang="en-US" dirty="0"/>
          </a:p>
          <a:p>
            <a:pPr marL="342900" indent="-342900">
              <a:buFont typeface="+mj-lt"/>
              <a:buAutoNum type="arabicPeriod"/>
            </a:pPr>
            <a:endParaRPr lang="en-US" dirty="0"/>
          </a:p>
          <a:p>
            <a:pPr marL="342900" indent="-342900">
              <a:buFont typeface="+mj-lt"/>
              <a:buAutoNum type="arabicPeriod"/>
            </a:pPr>
            <a:endParaRPr lang="en-US" dirty="0"/>
          </a:p>
          <a:p>
            <a:pPr marL="342900" indent="-342900">
              <a:buFont typeface="+mj-lt"/>
              <a:buAutoNum type="arabicPeriod"/>
            </a:pPr>
            <a:r>
              <a:rPr lang="en-US" b="1" dirty="0"/>
              <a:t>Efficient          Multi-MUM search to identify locally collinear blocks </a:t>
            </a:r>
          </a:p>
          <a:p>
            <a:pPr marL="342900" indent="-342900">
              <a:buFont typeface="+mj-lt"/>
              <a:buAutoNum type="arabicPeriod"/>
            </a:pPr>
            <a:endParaRPr lang="en-US" dirty="0"/>
          </a:p>
          <a:p>
            <a:pPr marL="342900" indent="-342900">
              <a:buFont typeface="+mj-lt"/>
              <a:buAutoNum type="arabicPeriod"/>
            </a:pPr>
            <a:endParaRPr lang="en-US" dirty="0"/>
          </a:p>
        </p:txBody>
      </p:sp>
      <p:sp>
        <p:nvSpPr>
          <p:cNvPr id="6" name="TextBox 5"/>
          <p:cNvSpPr txBox="1"/>
          <p:nvPr/>
        </p:nvSpPr>
        <p:spPr>
          <a:xfrm>
            <a:off x="7230568" y="976924"/>
            <a:ext cx="3498391" cy="4524315"/>
          </a:xfrm>
          <a:prstGeom prst="rect">
            <a:avLst/>
          </a:prstGeom>
          <a:noFill/>
        </p:spPr>
        <p:txBody>
          <a:bodyPr wrap="square" rtlCol="0">
            <a:spAutoFit/>
          </a:bodyPr>
          <a:lstStyle/>
          <a:p>
            <a:pPr marL="342900" indent="-342900">
              <a:buFont typeface="+mj-lt"/>
              <a:buAutoNum type="arabicPeriod" startAt="4"/>
            </a:pPr>
            <a:r>
              <a:rPr lang="en-US" dirty="0"/>
              <a:t>Multi-Alignment of LCBs with Muscle</a:t>
            </a:r>
          </a:p>
          <a:p>
            <a:pPr marL="342900" indent="-342900">
              <a:buFont typeface="+mj-lt"/>
              <a:buAutoNum type="arabicPeriod" startAt="4"/>
            </a:pPr>
            <a:endParaRPr lang="en-US" dirty="0"/>
          </a:p>
          <a:p>
            <a:pPr marL="342900" indent="-342900">
              <a:buFont typeface="+mj-lt"/>
              <a:buAutoNum type="arabicPeriod" startAt="4"/>
            </a:pPr>
            <a:endParaRPr lang="en-US" dirty="0"/>
          </a:p>
          <a:p>
            <a:pPr marL="342900" indent="-342900">
              <a:buFont typeface="+mj-lt"/>
              <a:buAutoNum type="arabicPeriod" startAt="4"/>
            </a:pPr>
            <a:r>
              <a:rPr lang="en-US" dirty="0"/>
              <a:t>HMM-based LCB extension</a:t>
            </a:r>
          </a:p>
          <a:p>
            <a:pPr marL="342900" indent="-342900">
              <a:buFont typeface="+mj-lt"/>
              <a:buAutoNum type="arabicPeriod" startAt="4"/>
            </a:pPr>
            <a:endParaRPr lang="en-US" dirty="0"/>
          </a:p>
          <a:p>
            <a:pPr marL="342900" indent="-342900">
              <a:buFont typeface="+mj-lt"/>
              <a:buAutoNum type="arabicPeriod" startAt="4"/>
            </a:pPr>
            <a:endParaRPr lang="en-US" dirty="0"/>
          </a:p>
          <a:p>
            <a:pPr marL="342900" indent="-342900">
              <a:buFont typeface="+mj-lt"/>
              <a:buAutoNum type="arabicPeriod" startAt="4"/>
            </a:pPr>
            <a:r>
              <a:rPr lang="en-US" dirty="0"/>
              <a:t>Apply quality filters</a:t>
            </a:r>
          </a:p>
          <a:p>
            <a:pPr marL="342900" indent="-342900">
              <a:buFont typeface="+mj-lt"/>
              <a:buAutoNum type="arabicPeriod" startAt="4"/>
            </a:pPr>
            <a:endParaRPr lang="en-US" dirty="0"/>
          </a:p>
          <a:p>
            <a:pPr marL="342900" indent="-342900">
              <a:buFont typeface="+mj-lt"/>
              <a:buAutoNum type="arabicPeriod" startAt="4"/>
            </a:pPr>
            <a:endParaRPr lang="en-US" dirty="0"/>
          </a:p>
          <a:p>
            <a:pPr marL="342900" indent="-342900">
              <a:buFont typeface="+mj-lt"/>
              <a:buAutoNum type="arabicPeriod" startAt="4"/>
            </a:pPr>
            <a:r>
              <a:rPr lang="en-US" dirty="0"/>
              <a:t>Phylogenetic reconstruction with FastTree2</a:t>
            </a:r>
          </a:p>
          <a:p>
            <a:pPr marL="342900" indent="-342900">
              <a:buFont typeface="+mj-lt"/>
              <a:buAutoNum type="arabicPeriod" startAt="4"/>
            </a:pPr>
            <a:endParaRPr lang="en-US" dirty="0"/>
          </a:p>
          <a:p>
            <a:endParaRPr lang="en-US" dirty="0"/>
          </a:p>
          <a:p>
            <a:pPr marL="342900" indent="-342900">
              <a:buFont typeface="+mj-lt"/>
              <a:buAutoNum type="arabicPeriod" startAt="4"/>
            </a:pPr>
            <a:endParaRPr lang="en-US" dirty="0"/>
          </a:p>
          <a:p>
            <a:pPr marL="342900" indent="-342900">
              <a:buFont typeface="+mj-lt"/>
              <a:buAutoNum type="arabicPeriod" startAt="4"/>
            </a:pPr>
            <a:endParaRPr lang="en-US" dirty="0"/>
          </a:p>
        </p:txBody>
      </p:sp>
    </p:spTree>
    <p:extLst>
      <p:ext uri="{BB962C8B-B14F-4D97-AF65-F5344CB8AC3E}">
        <p14:creationId xmlns:p14="http://schemas.microsoft.com/office/powerpoint/2010/main" val="1423278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F5962D47-5D3A-4DB6-8381-C46A1804DA4F}"/>
              </a:ext>
            </a:extLst>
          </p:cNvPr>
          <p:cNvPicPr>
            <a:picLocks noGrp="1" noChangeAspect="1"/>
          </p:cNvPicPr>
          <p:nvPr>
            <p:ph idx="1"/>
          </p:nvPr>
        </p:nvPicPr>
        <p:blipFill>
          <a:blip r:embed="rId2"/>
          <a:stretch>
            <a:fillRect/>
          </a:stretch>
        </p:blipFill>
        <p:spPr>
          <a:xfrm>
            <a:off x="941695" y="322569"/>
            <a:ext cx="9791617" cy="6325242"/>
          </a:xfrm>
        </p:spPr>
      </p:pic>
      <p:sp>
        <p:nvSpPr>
          <p:cNvPr id="6" name="TextBox 5">
            <a:extLst>
              <a:ext uri="{FF2B5EF4-FFF2-40B4-BE49-F238E27FC236}">
                <a16:creationId xmlns:a16="http://schemas.microsoft.com/office/drawing/2014/main" id="{326AA8E9-8B7E-4EA2-8702-0FACBBB810DA}"/>
              </a:ext>
            </a:extLst>
          </p:cNvPr>
          <p:cNvSpPr txBox="1"/>
          <p:nvPr/>
        </p:nvSpPr>
        <p:spPr>
          <a:xfrm>
            <a:off x="75738" y="6455391"/>
            <a:ext cx="6298442" cy="307777"/>
          </a:xfrm>
          <a:prstGeom prst="rect">
            <a:avLst/>
          </a:prstGeom>
          <a:noFill/>
        </p:spPr>
        <p:txBody>
          <a:bodyPr wrap="square" rtlCol="0">
            <a:spAutoFit/>
          </a:bodyPr>
          <a:lstStyle/>
          <a:p>
            <a:r>
              <a:rPr lang="en-US" sz="1400" dirty="0"/>
              <a:t>Slide credits: </a:t>
            </a:r>
            <a:r>
              <a:rPr lang="en-US" sz="1400" dirty="0" err="1"/>
              <a:t>MetagenomeScope</a:t>
            </a:r>
            <a:endParaRPr lang="en-US" sz="1400" dirty="0"/>
          </a:p>
        </p:txBody>
      </p:sp>
    </p:spTree>
    <p:extLst>
      <p:ext uri="{BB962C8B-B14F-4D97-AF65-F5344CB8AC3E}">
        <p14:creationId xmlns:p14="http://schemas.microsoft.com/office/powerpoint/2010/main" val="2779648165"/>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Screen Shot 2014-04-01 at 4.20.31 PM.png"/>
          <p:cNvPicPr>
            <a:picLocks noGrp="1" noChangeAspect="1"/>
          </p:cNvPicPr>
          <p:nvPr>
            <p:ph idx="1"/>
          </p:nvPr>
        </p:nvPicPr>
        <p:blipFill>
          <a:blip r:embed="rId2">
            <a:extLst>
              <a:ext uri="{28A0092B-C50C-407E-A947-70E740481C1C}">
                <a14:useLocalDpi xmlns:a14="http://schemas.microsoft.com/office/drawing/2010/main" val="0"/>
              </a:ext>
            </a:extLst>
          </a:blip>
          <a:srcRect l="-4037" r="-4037"/>
          <a:stretch>
            <a:fillRect/>
          </a:stretch>
        </p:blipFill>
        <p:spPr>
          <a:xfrm>
            <a:off x="1524001" y="1302184"/>
            <a:ext cx="9060873" cy="4983131"/>
          </a:xfrm>
        </p:spPr>
      </p:pic>
      <p:sp>
        <p:nvSpPr>
          <p:cNvPr id="8" name="Title 1"/>
          <p:cNvSpPr txBox="1">
            <a:spLocks/>
          </p:cNvSpPr>
          <p:nvPr/>
        </p:nvSpPr>
        <p:spPr>
          <a:xfrm>
            <a:off x="1524001" y="142160"/>
            <a:ext cx="8739908" cy="1247242"/>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b="1" i="1" dirty="0"/>
              <a:t> </a:t>
            </a:r>
            <a:r>
              <a:rPr lang="en-US" sz="3900" b="1" i="1" dirty="0"/>
              <a:t>...with a touch of </a:t>
            </a:r>
            <a:r>
              <a:rPr lang="en-US" sz="3900" b="1" i="1" dirty="0" err="1"/>
              <a:t>Gingr</a:t>
            </a:r>
            <a:r>
              <a:rPr lang="en-US" sz="3900" b="1" i="1" dirty="0"/>
              <a:t> </a:t>
            </a:r>
          </a:p>
          <a:p>
            <a:pPr algn="l"/>
            <a:r>
              <a:rPr lang="en-US" sz="1600" b="1" i="1" dirty="0"/>
              <a:t>    </a:t>
            </a:r>
            <a:r>
              <a:rPr lang="en-US" sz="1600" dirty="0"/>
              <a:t>100+ </a:t>
            </a:r>
            <a:r>
              <a:rPr lang="en-US" sz="1600" i="1" dirty="0" err="1"/>
              <a:t>Klebsiella</a:t>
            </a:r>
            <a:r>
              <a:rPr lang="en-US" sz="1600" i="1" dirty="0"/>
              <a:t> </a:t>
            </a:r>
            <a:r>
              <a:rPr lang="en-US" sz="1600" i="1" dirty="0" err="1"/>
              <a:t>pneumoniae</a:t>
            </a:r>
            <a:r>
              <a:rPr lang="en-US" sz="1600" i="1" dirty="0"/>
              <a:t> genomes</a:t>
            </a:r>
            <a:r>
              <a:rPr lang="en-US" sz="1600" b="1" i="1" dirty="0"/>
              <a:t>                                </a:t>
            </a:r>
            <a:r>
              <a:rPr lang="en-US" sz="1600" dirty="0"/>
              <a:t>(Primary developer: Brian </a:t>
            </a:r>
            <a:r>
              <a:rPr lang="en-US" sz="1600" dirty="0" err="1"/>
              <a:t>Ondov</a:t>
            </a:r>
            <a:r>
              <a:rPr lang="en-US" sz="1600" dirty="0"/>
              <a:t>)</a:t>
            </a:r>
          </a:p>
        </p:txBody>
      </p:sp>
    </p:spTree>
    <p:extLst>
      <p:ext uri="{BB962C8B-B14F-4D97-AF65-F5344CB8AC3E}">
        <p14:creationId xmlns:p14="http://schemas.microsoft.com/office/powerpoint/2010/main" val="2473200949"/>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ln>
            <a:solidFill>
              <a:srgbClr val="FFFF00"/>
            </a:solidFill>
          </a:ln>
        </p:spPr>
        <p:txBody>
          <a:bodyPr>
            <a:normAutofit fontScale="92500" lnSpcReduction="10000"/>
          </a:bodyPr>
          <a:lstStyle/>
          <a:p>
            <a:pPr marL="457200" indent="-457200">
              <a:buFont typeface="+mj-ea"/>
              <a:buAutoNum type="circleNumDbPlain"/>
            </a:pPr>
            <a:r>
              <a:rPr lang="en-US" dirty="0" err="1"/>
              <a:t>ParSNP</a:t>
            </a:r>
            <a:r>
              <a:rPr lang="en-US" dirty="0"/>
              <a:t> can align hundreds closely-related microbial strains in </a:t>
            </a:r>
            <a:r>
              <a:rPr lang="en-US" i="1" dirty="0">
                <a:solidFill>
                  <a:srgbClr val="008000"/>
                </a:solidFill>
              </a:rPr>
              <a:t>minutes</a:t>
            </a:r>
          </a:p>
          <a:p>
            <a:pPr lvl="2"/>
            <a:r>
              <a:rPr lang="en-US" dirty="0"/>
              <a:t>200 </a:t>
            </a:r>
            <a:r>
              <a:rPr lang="en-US" i="1" dirty="0"/>
              <a:t>K. </a:t>
            </a:r>
            <a:r>
              <a:rPr lang="en-US" i="1" dirty="0" err="1"/>
              <a:t>pneumoniae</a:t>
            </a:r>
            <a:r>
              <a:rPr lang="en-US" i="1" dirty="0"/>
              <a:t> </a:t>
            </a:r>
            <a:r>
              <a:rPr lang="en-US" dirty="0"/>
              <a:t>genomes in 20 minutes on 8 cores</a:t>
            </a:r>
            <a:endParaRPr lang="en-US" i="1" dirty="0"/>
          </a:p>
          <a:p>
            <a:pPr marL="457200" indent="-457200">
              <a:buFont typeface="+mj-ea"/>
              <a:buAutoNum type="circleNumDbPlain"/>
            </a:pPr>
            <a:endParaRPr lang="en-US" dirty="0"/>
          </a:p>
          <a:p>
            <a:pPr marL="457200" indent="-457200">
              <a:buFont typeface="+mj-ea"/>
              <a:buAutoNum type="circleNumDbPlain"/>
            </a:pPr>
            <a:r>
              <a:rPr lang="en-US" dirty="0" err="1"/>
              <a:t>Gingr</a:t>
            </a:r>
            <a:r>
              <a:rPr lang="en-US" dirty="0"/>
              <a:t> provides an interactive interface for the </a:t>
            </a:r>
            <a:r>
              <a:rPr lang="en-US" dirty="0">
                <a:solidFill>
                  <a:srgbClr val="008000"/>
                </a:solidFill>
              </a:rPr>
              <a:t>simultaneous</a:t>
            </a:r>
            <a:r>
              <a:rPr lang="en-US" dirty="0"/>
              <a:t> visualization of:</a:t>
            </a:r>
          </a:p>
          <a:p>
            <a:pPr lvl="2"/>
            <a:r>
              <a:rPr lang="en-US" i="1" dirty="0"/>
              <a:t>core genomes</a:t>
            </a:r>
          </a:p>
          <a:p>
            <a:pPr lvl="2"/>
            <a:r>
              <a:rPr lang="en-US" i="1" dirty="0"/>
              <a:t>SNPs </a:t>
            </a:r>
          </a:p>
          <a:p>
            <a:pPr lvl="2"/>
            <a:r>
              <a:rPr lang="en-US" i="1" dirty="0"/>
              <a:t>clade phylogeny</a:t>
            </a:r>
          </a:p>
          <a:p>
            <a:pPr marL="457200" indent="-457200">
              <a:buFont typeface="+mj-ea"/>
              <a:buAutoNum type="circleNumDbPlain"/>
            </a:pPr>
            <a:endParaRPr lang="en-US" dirty="0"/>
          </a:p>
          <a:p>
            <a:pPr marL="457200" indent="-457200">
              <a:buFont typeface="+mj-ea"/>
              <a:buAutoNum type="circleNumDbPlain"/>
            </a:pPr>
            <a:r>
              <a:rPr lang="en-US" dirty="0"/>
              <a:t>Assembly + multiple alignment as a </a:t>
            </a:r>
            <a:r>
              <a:rPr lang="en-US" dirty="0">
                <a:solidFill>
                  <a:srgbClr val="008000"/>
                </a:solidFill>
              </a:rPr>
              <a:t>sustainable</a:t>
            </a:r>
            <a:r>
              <a:rPr lang="en-US" dirty="0"/>
              <a:t> path to core genome SNP typing:</a:t>
            </a:r>
          </a:p>
          <a:p>
            <a:pPr lvl="2"/>
            <a:r>
              <a:rPr lang="en-US" dirty="0"/>
              <a:t>825 genomes      1500 GB (reads)     3.3 GB (</a:t>
            </a:r>
            <a:r>
              <a:rPr lang="en-US" dirty="0" err="1"/>
              <a:t>asms</a:t>
            </a:r>
            <a:r>
              <a:rPr lang="en-US" dirty="0"/>
              <a:t>)     0.13 GB (</a:t>
            </a:r>
            <a:r>
              <a:rPr lang="en-US" dirty="0" err="1"/>
              <a:t>aln</a:t>
            </a:r>
            <a:r>
              <a:rPr lang="en-US" dirty="0"/>
              <a:t>)</a:t>
            </a:r>
          </a:p>
        </p:txBody>
      </p:sp>
      <p:sp>
        <p:nvSpPr>
          <p:cNvPr id="5" name="Title 1"/>
          <p:cNvSpPr>
            <a:spLocks noGrp="1"/>
          </p:cNvSpPr>
          <p:nvPr>
            <p:ph type="title"/>
          </p:nvPr>
        </p:nvSpPr>
        <p:spPr>
          <a:xfrm>
            <a:off x="1981200" y="453120"/>
            <a:ext cx="7181850" cy="741018"/>
          </a:xfrm>
        </p:spPr>
        <p:txBody>
          <a:bodyPr>
            <a:normAutofit fontScale="90000"/>
          </a:bodyPr>
          <a:lstStyle/>
          <a:p>
            <a:r>
              <a:rPr lang="en-US" sz="3300" u="sng" dirty="0"/>
              <a:t>Conclusions</a:t>
            </a:r>
            <a:br>
              <a:rPr lang="en-US" sz="3300" u="sng" dirty="0"/>
            </a:br>
            <a:endParaRPr lang="en-US" sz="1800" i="1" u="sng" dirty="0"/>
          </a:p>
        </p:txBody>
      </p:sp>
      <p:cxnSp>
        <p:nvCxnSpPr>
          <p:cNvPr id="6" name="Straight Arrow Connector 5"/>
          <p:cNvCxnSpPr/>
          <p:nvPr/>
        </p:nvCxnSpPr>
        <p:spPr>
          <a:xfrm>
            <a:off x="4187347" y="5259893"/>
            <a:ext cx="255909" cy="0"/>
          </a:xfrm>
          <a:prstGeom prst="straightConnector1">
            <a:avLst/>
          </a:prstGeom>
          <a:ln w="38100" cmpd="sng">
            <a:solidFill>
              <a:srgbClr val="FF0000"/>
            </a:solidFill>
            <a:tailEnd type="arrow"/>
          </a:ln>
        </p:spPr>
        <p:style>
          <a:lnRef idx="2">
            <a:schemeClr val="accent2"/>
          </a:lnRef>
          <a:fillRef idx="0">
            <a:schemeClr val="accent2"/>
          </a:fillRef>
          <a:effectRef idx="1">
            <a:schemeClr val="accent2"/>
          </a:effectRef>
          <a:fontRef idx="minor">
            <a:schemeClr val="tx1"/>
          </a:fontRef>
        </p:style>
      </p:cxnSp>
      <p:cxnSp>
        <p:nvCxnSpPr>
          <p:cNvPr id="7" name="Straight Arrow Connector 6"/>
          <p:cNvCxnSpPr/>
          <p:nvPr/>
        </p:nvCxnSpPr>
        <p:spPr>
          <a:xfrm>
            <a:off x="6178499" y="5260657"/>
            <a:ext cx="255909" cy="0"/>
          </a:xfrm>
          <a:prstGeom prst="straightConnector1">
            <a:avLst/>
          </a:prstGeom>
          <a:ln w="38100" cmpd="sng">
            <a:solidFill>
              <a:srgbClr val="FF0000"/>
            </a:solidFill>
            <a:tailEnd type="arrow"/>
          </a:ln>
        </p:spPr>
        <p:style>
          <a:lnRef idx="2">
            <a:schemeClr val="accent2"/>
          </a:lnRef>
          <a:fillRef idx="0">
            <a:schemeClr val="accent2"/>
          </a:fillRef>
          <a:effectRef idx="1">
            <a:schemeClr val="accent2"/>
          </a:effectRef>
          <a:fontRef idx="minor">
            <a:schemeClr val="tx1"/>
          </a:fontRef>
        </p:style>
      </p:cxnSp>
      <p:cxnSp>
        <p:nvCxnSpPr>
          <p:cNvPr id="8" name="Straight Arrow Connector 7"/>
          <p:cNvCxnSpPr/>
          <p:nvPr/>
        </p:nvCxnSpPr>
        <p:spPr>
          <a:xfrm>
            <a:off x="7903512" y="5260655"/>
            <a:ext cx="255909" cy="0"/>
          </a:xfrm>
          <a:prstGeom prst="straightConnector1">
            <a:avLst/>
          </a:prstGeom>
          <a:ln w="38100" cmpd="sng">
            <a:solidFill>
              <a:srgbClr val="FF0000"/>
            </a:solidFill>
            <a:tailEnd type="arrow"/>
          </a:ln>
        </p:spPr>
        <p:style>
          <a:lnRef idx="2">
            <a:schemeClr val="accent2"/>
          </a:lnRef>
          <a:fillRef idx="0">
            <a:schemeClr val="accent2"/>
          </a:fillRef>
          <a:effectRef idx="1">
            <a:schemeClr val="accent2"/>
          </a:effectRef>
          <a:fontRef idx="minor">
            <a:schemeClr val="tx1"/>
          </a:fontRef>
        </p:style>
      </p:cxnSp>
      <p:pic>
        <p:nvPicPr>
          <p:cNvPr id="9" name="Content Placeholder 3" descr="Screen Shot 2014-04-01 at 4.55.12 PM.png"/>
          <p:cNvPicPr>
            <a:picLocks noChangeAspect="1"/>
          </p:cNvPicPr>
          <p:nvPr/>
        </p:nvPicPr>
        <p:blipFill>
          <a:blip r:embed="rId2">
            <a:extLst>
              <a:ext uri="{28A0092B-C50C-407E-A947-70E740481C1C}">
                <a14:useLocalDpi xmlns:a14="http://schemas.microsoft.com/office/drawing/2010/main" val="0"/>
              </a:ext>
            </a:extLst>
          </a:blip>
          <a:srcRect l="-5072" r="-5072"/>
          <a:stretch>
            <a:fillRect/>
          </a:stretch>
        </p:blipFill>
        <p:spPr>
          <a:xfrm>
            <a:off x="4220403" y="3662005"/>
            <a:ext cx="1958096" cy="1053836"/>
          </a:xfrm>
          <a:prstGeom prst="rect">
            <a:avLst/>
          </a:prstGeom>
        </p:spPr>
      </p:pic>
    </p:spTree>
    <p:extLst>
      <p:ext uri="{BB962C8B-B14F-4D97-AF65-F5344CB8AC3E}">
        <p14:creationId xmlns:p14="http://schemas.microsoft.com/office/powerpoint/2010/main" val="1260813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rotWithShape="1">
          <a:blip r:embed="rId3">
            <a:extLst>
              <a:ext uri="{28A0092B-C50C-407E-A947-70E740481C1C}">
                <a14:useLocalDpi xmlns:a14="http://schemas.microsoft.com/office/drawing/2010/main" val="0"/>
              </a:ext>
            </a:extLst>
          </a:blip>
          <a:srcRect l="1352" r="5200"/>
          <a:stretch/>
        </p:blipFill>
        <p:spPr>
          <a:xfrm>
            <a:off x="5378227" y="857258"/>
            <a:ext cx="4518101" cy="5143493"/>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p:spPr>
      </p:pic>
      <p:pic>
        <p:nvPicPr>
          <p:cNvPr id="11" name="Content Placeholder 3" descr="JPL.asms.parsnp-3 copy.png"/>
          <p:cNvPicPr>
            <a:picLocks noChangeAspect="1"/>
          </p:cNvPicPr>
          <p:nvPr/>
        </p:nvPicPr>
        <p:blipFill rotWithShape="1">
          <a:blip r:embed="rId4" cstate="print">
            <a:extLst>
              <a:ext uri="{28A0092B-C50C-407E-A947-70E740481C1C}">
                <a14:useLocalDpi xmlns:a14="http://schemas.microsoft.com/office/drawing/2010/main" val="0"/>
              </a:ext>
            </a:extLst>
          </a:blip>
          <a:srcRect l="61702" t="3821" r="21264" b="46949"/>
          <a:stretch/>
        </p:blipFill>
        <p:spPr>
          <a:xfrm>
            <a:off x="7279159" y="857251"/>
            <a:ext cx="3030494" cy="5036287"/>
          </a:xfrm>
          <a:prstGeom prst="rect">
            <a:avLst/>
          </a:prstGeom>
          <a:effectLst/>
        </p:spPr>
      </p:pic>
      <p:sp>
        <p:nvSpPr>
          <p:cNvPr id="2" name="Title 1"/>
          <p:cNvSpPr>
            <a:spLocks noGrp="1"/>
          </p:cNvSpPr>
          <p:nvPr>
            <p:ph type="title"/>
          </p:nvPr>
        </p:nvSpPr>
        <p:spPr>
          <a:xfrm>
            <a:off x="3876880" y="997291"/>
            <a:ext cx="2708296" cy="787744"/>
          </a:xfrm>
        </p:spPr>
        <p:txBody>
          <a:bodyPr>
            <a:normAutofit/>
          </a:bodyPr>
          <a:lstStyle/>
          <a:p>
            <a:r>
              <a:rPr lang="en-US" sz="2775" dirty="0"/>
              <a:t>MSA and ISS</a:t>
            </a:r>
          </a:p>
        </p:txBody>
      </p:sp>
      <p:sp>
        <p:nvSpPr>
          <p:cNvPr id="3" name="Content Placeholder 2"/>
          <p:cNvSpPr>
            <a:spLocks noGrp="1"/>
          </p:cNvSpPr>
          <p:nvPr>
            <p:ph idx="1"/>
          </p:nvPr>
        </p:nvSpPr>
        <p:spPr>
          <a:xfrm>
            <a:off x="1811296" y="2287940"/>
            <a:ext cx="3197311" cy="2168611"/>
          </a:xfrm>
        </p:spPr>
        <p:txBody>
          <a:bodyPr>
            <a:normAutofit/>
          </a:bodyPr>
          <a:lstStyle/>
          <a:p>
            <a:pPr marL="0" indent="0">
              <a:buNone/>
            </a:pPr>
            <a:endParaRPr lang="en-US" sz="1350" dirty="0"/>
          </a:p>
          <a:p>
            <a:r>
              <a:rPr lang="en-US" sz="1800" dirty="0"/>
              <a:t>Confirmation of single nucleotide difference via MSA</a:t>
            </a:r>
          </a:p>
          <a:p>
            <a:endParaRPr lang="en-US" sz="1800" dirty="0"/>
          </a:p>
          <a:p>
            <a:r>
              <a:rPr lang="en-US" sz="1800" dirty="0"/>
              <a:t>1 single nucleotide difference (needle) out of 5,000,000 nucleotides (haystack)</a:t>
            </a:r>
          </a:p>
          <a:p>
            <a:endParaRPr lang="en-US" sz="1350" dirty="0"/>
          </a:p>
          <a:p>
            <a:pPr lvl="1"/>
            <a:endParaRPr lang="en-US" sz="1350" dirty="0"/>
          </a:p>
          <a:p>
            <a:pPr lvl="1"/>
            <a:endParaRPr lang="en-US" sz="1350" dirty="0"/>
          </a:p>
        </p:txBody>
      </p:sp>
      <p:sp>
        <p:nvSpPr>
          <p:cNvPr id="7" name="TextBox 6"/>
          <p:cNvSpPr txBox="1"/>
          <p:nvPr/>
        </p:nvSpPr>
        <p:spPr>
          <a:xfrm>
            <a:off x="5231029" y="2043500"/>
            <a:ext cx="1190882" cy="646331"/>
          </a:xfrm>
          <a:prstGeom prst="rect">
            <a:avLst/>
          </a:prstGeom>
          <a:solidFill>
            <a:schemeClr val="bg2"/>
          </a:solidFill>
        </p:spPr>
        <p:txBody>
          <a:bodyPr wrap="square" rtlCol="0">
            <a:spAutoFit/>
          </a:bodyPr>
          <a:lstStyle/>
          <a:p>
            <a:r>
              <a:rPr lang="en-US" dirty="0"/>
              <a:t>Bacillus cereus</a:t>
            </a:r>
          </a:p>
        </p:txBody>
      </p:sp>
      <p:cxnSp>
        <p:nvCxnSpPr>
          <p:cNvPr id="10" name="Straight Connector 9"/>
          <p:cNvCxnSpPr/>
          <p:nvPr/>
        </p:nvCxnSpPr>
        <p:spPr>
          <a:xfrm flipV="1">
            <a:off x="6380207" y="1070405"/>
            <a:ext cx="898953" cy="9730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6380207" y="2320498"/>
            <a:ext cx="898953" cy="12984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5231029" y="2043500"/>
            <a:ext cx="1190882" cy="60399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5008607" y="4318051"/>
            <a:ext cx="1413305" cy="646331"/>
          </a:xfrm>
          <a:prstGeom prst="rect">
            <a:avLst/>
          </a:prstGeom>
          <a:solidFill>
            <a:schemeClr val="bg2"/>
          </a:solidFill>
        </p:spPr>
        <p:txBody>
          <a:bodyPr wrap="square" rtlCol="0">
            <a:spAutoFit/>
          </a:bodyPr>
          <a:lstStyle/>
          <a:p>
            <a:r>
              <a:rPr lang="en-US" dirty="0"/>
              <a:t>Bacillus anthracis</a:t>
            </a:r>
          </a:p>
        </p:txBody>
      </p:sp>
      <p:cxnSp>
        <p:nvCxnSpPr>
          <p:cNvPr id="16" name="Straight Connector 15"/>
          <p:cNvCxnSpPr/>
          <p:nvPr/>
        </p:nvCxnSpPr>
        <p:spPr>
          <a:xfrm flipV="1">
            <a:off x="6338503" y="3683859"/>
            <a:ext cx="940657" cy="63419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6338503" y="4595049"/>
            <a:ext cx="940657" cy="122961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Rectangle 25"/>
          <p:cNvSpPr/>
          <p:nvPr/>
        </p:nvSpPr>
        <p:spPr>
          <a:xfrm>
            <a:off x="5008607" y="4318051"/>
            <a:ext cx="1413305" cy="64140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80947" y="2393668"/>
            <a:ext cx="2417360" cy="1607287"/>
          </a:xfrm>
          <a:prstGeom prst="rect">
            <a:avLst/>
          </a:prstGeom>
        </p:spPr>
      </p:pic>
    </p:spTree>
    <p:extLst>
      <p:ext uri="{BB962C8B-B14F-4D97-AF65-F5344CB8AC3E}">
        <p14:creationId xmlns:p14="http://schemas.microsoft.com/office/powerpoint/2010/main" val="162949563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3" name="Content Placeholder 3" descr="food-poisoning.jpg">
            <a:extLst>
              <a:ext uri="{FF2B5EF4-FFF2-40B4-BE49-F238E27FC236}">
                <a16:creationId xmlns:a16="http://schemas.microsoft.com/office/drawing/2014/main" id="{04DDDAB7-4A7F-4DBA-999E-E2C76A5459ED}"/>
              </a:ext>
            </a:extLst>
          </p:cNvPr>
          <p:cNvPicPr>
            <a:picLocks noChangeAspect="1"/>
          </p:cNvPicPr>
          <p:nvPr/>
        </p:nvPicPr>
        <p:blipFill>
          <a:blip r:embed="rId2">
            <a:extLst>
              <a:ext uri="{28A0092B-C50C-407E-A947-70E740481C1C}">
                <a14:useLocalDpi xmlns:a14="http://schemas.microsoft.com/office/drawing/2010/main" val="0"/>
              </a:ext>
            </a:extLst>
          </a:blip>
          <a:srcRect l="-1622" r="-6679"/>
          <a:stretch>
            <a:fillRect/>
          </a:stretch>
        </p:blipFill>
        <p:spPr bwMode="auto">
          <a:xfrm>
            <a:off x="3200401" y="1143001"/>
            <a:ext cx="1876425" cy="5059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4" name="Title 1">
            <a:extLst>
              <a:ext uri="{FF2B5EF4-FFF2-40B4-BE49-F238E27FC236}">
                <a16:creationId xmlns:a16="http://schemas.microsoft.com/office/drawing/2014/main" id="{24DF9480-9A0D-4FEB-8582-31863820AAE5}"/>
              </a:ext>
            </a:extLst>
          </p:cNvPr>
          <p:cNvSpPr>
            <a:spLocks noGrp="1"/>
          </p:cNvSpPr>
          <p:nvPr>
            <p:ph type="title"/>
          </p:nvPr>
        </p:nvSpPr>
        <p:spPr/>
        <p:txBody>
          <a:bodyPr/>
          <a:lstStyle/>
          <a:p>
            <a:pPr eaLnBrk="1" hangingPunct="1"/>
            <a:r>
              <a:rPr lang="en-US" altLang="en-US"/>
              <a:t>Conclusions</a:t>
            </a:r>
          </a:p>
        </p:txBody>
      </p:sp>
      <p:cxnSp>
        <p:nvCxnSpPr>
          <p:cNvPr id="5" name="Straight Connector 4">
            <a:extLst>
              <a:ext uri="{FF2B5EF4-FFF2-40B4-BE49-F238E27FC236}">
                <a16:creationId xmlns:a16="http://schemas.microsoft.com/office/drawing/2014/main" id="{3F80ADFC-9D2C-44B6-BB12-DC32B448B04B}"/>
              </a:ext>
            </a:extLst>
          </p:cNvPr>
          <p:cNvCxnSpPr>
            <a:cxnSpLocks noChangeShapeType="1"/>
          </p:cNvCxnSpPr>
          <p:nvPr/>
        </p:nvCxnSpPr>
        <p:spPr bwMode="auto">
          <a:xfrm>
            <a:off x="2743201" y="2590801"/>
            <a:ext cx="2716213" cy="2125663"/>
          </a:xfrm>
          <a:prstGeom prst="line">
            <a:avLst/>
          </a:prstGeom>
          <a:noFill/>
          <a:ln w="57150">
            <a:solidFill>
              <a:srgbClr val="FF0000"/>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6" name="Oval 5">
            <a:extLst>
              <a:ext uri="{FF2B5EF4-FFF2-40B4-BE49-F238E27FC236}">
                <a16:creationId xmlns:a16="http://schemas.microsoft.com/office/drawing/2014/main" id="{BB598E5F-FA1A-42B0-A9FE-00FD244DD6D7}"/>
              </a:ext>
            </a:extLst>
          </p:cNvPr>
          <p:cNvSpPr/>
          <p:nvPr/>
        </p:nvSpPr>
        <p:spPr>
          <a:xfrm>
            <a:off x="2336801" y="1955800"/>
            <a:ext cx="3419475" cy="3644900"/>
          </a:xfrm>
          <a:prstGeom prst="ellipse">
            <a:avLst/>
          </a:prstGeom>
          <a:noFill/>
          <a:ln w="76200" cmpd="sng">
            <a:solidFill>
              <a:srgbClr val="FF0000"/>
            </a:solidFill>
          </a:ln>
        </p:spPr>
        <p:style>
          <a:lnRef idx="2">
            <a:schemeClr val="accent2"/>
          </a:lnRef>
          <a:fillRef idx="1">
            <a:schemeClr val="lt1"/>
          </a:fillRef>
          <a:effectRef idx="0">
            <a:schemeClr val="accent2"/>
          </a:effectRef>
          <a:fontRef idx="minor">
            <a:schemeClr val="dk1"/>
          </a:fontRef>
        </p:style>
        <p:txBody>
          <a:bodyPr anchor="ctr"/>
          <a:lstStyle/>
          <a:p>
            <a:pPr algn="ctr">
              <a:defRPr/>
            </a:pPr>
            <a:endParaRPr lang="en-US"/>
          </a:p>
        </p:txBody>
      </p:sp>
      <p:pic>
        <p:nvPicPr>
          <p:cNvPr id="33797" name="Picture 10" descr="bichoROJO.jpg">
            <a:extLst>
              <a:ext uri="{FF2B5EF4-FFF2-40B4-BE49-F238E27FC236}">
                <a16:creationId xmlns:a16="http://schemas.microsoft.com/office/drawing/2014/main" id="{E8A6EC86-085B-44A3-B73C-539F26AB6B1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010401" y="1371600"/>
            <a:ext cx="1776413" cy="475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3" name="Straight Connector 12">
            <a:extLst>
              <a:ext uri="{FF2B5EF4-FFF2-40B4-BE49-F238E27FC236}">
                <a16:creationId xmlns:a16="http://schemas.microsoft.com/office/drawing/2014/main" id="{F399C50B-C758-422C-BF3B-62674207695D}"/>
              </a:ext>
            </a:extLst>
          </p:cNvPr>
          <p:cNvCxnSpPr>
            <a:cxnSpLocks noChangeShapeType="1"/>
          </p:cNvCxnSpPr>
          <p:nvPr/>
        </p:nvCxnSpPr>
        <p:spPr bwMode="auto">
          <a:xfrm>
            <a:off x="9220200" y="3810000"/>
            <a:ext cx="304800" cy="381000"/>
          </a:xfrm>
          <a:prstGeom prst="line">
            <a:avLst/>
          </a:prstGeom>
          <a:noFill/>
          <a:ln w="76200">
            <a:solidFill>
              <a:srgbClr val="008000"/>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cxnSp>
        <p:nvCxnSpPr>
          <p:cNvPr id="15" name="Straight Connector 14">
            <a:extLst>
              <a:ext uri="{FF2B5EF4-FFF2-40B4-BE49-F238E27FC236}">
                <a16:creationId xmlns:a16="http://schemas.microsoft.com/office/drawing/2014/main" id="{162E1E8B-BC9E-47A8-AC55-90EF427721DD}"/>
              </a:ext>
            </a:extLst>
          </p:cNvPr>
          <p:cNvCxnSpPr>
            <a:cxnSpLocks noChangeShapeType="1"/>
          </p:cNvCxnSpPr>
          <p:nvPr/>
        </p:nvCxnSpPr>
        <p:spPr bwMode="auto">
          <a:xfrm flipV="1">
            <a:off x="9525000" y="2514600"/>
            <a:ext cx="838200" cy="1676400"/>
          </a:xfrm>
          <a:prstGeom prst="line">
            <a:avLst/>
          </a:prstGeom>
          <a:noFill/>
          <a:ln w="76200">
            <a:solidFill>
              <a:srgbClr val="008000"/>
            </a:solidFill>
            <a:round/>
            <a:headEnd/>
            <a:tailEn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33800" name="TextBox 15">
            <a:extLst>
              <a:ext uri="{FF2B5EF4-FFF2-40B4-BE49-F238E27FC236}">
                <a16:creationId xmlns:a16="http://schemas.microsoft.com/office/drawing/2014/main" id="{28DCD1C2-0520-461C-8270-AC6851A777C6}"/>
              </a:ext>
            </a:extLst>
          </p:cNvPr>
          <p:cNvSpPr txBox="1">
            <a:spLocks noChangeArrowheads="1"/>
          </p:cNvSpPr>
          <p:nvPr/>
        </p:nvSpPr>
        <p:spPr bwMode="auto">
          <a:xfrm>
            <a:off x="6096000" y="6096001"/>
            <a:ext cx="42672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2400" b="1" i="1"/>
              <a:t>Novel B. cereus group </a:t>
            </a:r>
            <a:r>
              <a:rPr lang="en-US" altLang="en-US" sz="2400" b="1"/>
              <a:t>strain </a:t>
            </a:r>
            <a:endParaRPr lang="en-US" altLang="en-US" sz="2400" b="1" i="1"/>
          </a:p>
        </p:txBody>
      </p:sp>
      <p:sp>
        <p:nvSpPr>
          <p:cNvPr id="33801" name="TextBox 16">
            <a:extLst>
              <a:ext uri="{FF2B5EF4-FFF2-40B4-BE49-F238E27FC236}">
                <a16:creationId xmlns:a16="http://schemas.microsoft.com/office/drawing/2014/main" id="{7987B787-ACAC-4FAB-9106-17F9B0C60B65}"/>
              </a:ext>
            </a:extLst>
          </p:cNvPr>
          <p:cNvSpPr txBox="1">
            <a:spLocks noChangeArrowheads="1"/>
          </p:cNvSpPr>
          <p:nvPr/>
        </p:nvSpPr>
        <p:spPr bwMode="auto">
          <a:xfrm>
            <a:off x="3124200" y="6096001"/>
            <a:ext cx="21336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2400" b="1" i="1"/>
              <a:t>B. anthracis</a:t>
            </a:r>
          </a:p>
        </p:txBody>
      </p:sp>
    </p:spTree>
    <p:extLst>
      <p:ext uri="{BB962C8B-B14F-4D97-AF65-F5344CB8AC3E}">
        <p14:creationId xmlns:p14="http://schemas.microsoft.com/office/powerpoint/2010/main" val="3411667039"/>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Shape 221"/>
          <p:cNvSpPr txBox="1">
            <a:spLocks noGrp="1"/>
          </p:cNvSpPr>
          <p:nvPr>
            <p:ph type="title"/>
          </p:nvPr>
        </p:nvSpPr>
        <p:spPr>
          <a:xfrm>
            <a:off x="391886" y="209323"/>
            <a:ext cx="8229600" cy="1143000"/>
          </a:xfrm>
          <a:prstGeom prst="rect">
            <a:avLst/>
          </a:prstGeom>
          <a:noFill/>
          <a:ln>
            <a:noFill/>
          </a:ln>
        </p:spPr>
        <p:txBody>
          <a:bodyPr vert="horz" lIns="91425" tIns="45700" rIns="91425" bIns="45700" rtlCol="0" anchor="ctr" anchorCtr="0">
            <a:noAutofit/>
          </a:bodyPr>
          <a:lstStyle/>
          <a:p>
            <a:pPr lvl="0">
              <a:buSzPct val="25000"/>
            </a:pPr>
            <a:r>
              <a:rPr lang="en-US" dirty="0"/>
              <a:t>Your turn!</a:t>
            </a:r>
          </a:p>
        </p:txBody>
      </p:sp>
      <p:sp>
        <p:nvSpPr>
          <p:cNvPr id="222" name="Shape 222"/>
          <p:cNvSpPr txBox="1">
            <a:spLocks noGrp="1"/>
          </p:cNvSpPr>
          <p:nvPr>
            <p:ph type="body" idx="1"/>
          </p:nvPr>
        </p:nvSpPr>
        <p:spPr>
          <a:xfrm>
            <a:off x="174171" y="1094014"/>
            <a:ext cx="11691257" cy="4564294"/>
          </a:xfrm>
          <a:prstGeom prst="rect">
            <a:avLst/>
          </a:prstGeom>
          <a:noFill/>
          <a:ln>
            <a:noFill/>
          </a:ln>
        </p:spPr>
        <p:txBody>
          <a:bodyPr vert="horz" lIns="91425" tIns="45700" rIns="91425" bIns="45700" rtlCol="0" anchor="t" anchorCtr="0">
            <a:noAutofit/>
          </a:bodyPr>
          <a:lstStyle/>
          <a:p>
            <a:pPr marL="0" indent="0" eaLnBrk="0" hangingPunct="0">
              <a:buNone/>
            </a:pPr>
            <a:endParaRPr lang="en-US" b="1" dirty="0"/>
          </a:p>
          <a:p>
            <a:pPr eaLnBrk="0" hangingPunct="0"/>
            <a:r>
              <a:rPr lang="en-US" sz="2400" b="1" dirty="0">
                <a:latin typeface="Courier New" panose="02070309020205020404" pitchFamily="49" charset="0"/>
                <a:cs typeface="Courier New" panose="02070309020205020404" pitchFamily="49" charset="0"/>
                <a:hlinkClick r:id="rId3"/>
              </a:rPr>
              <a:t>https://gitlab.com/treangen/stamps2019/README.md#part3</a:t>
            </a:r>
            <a:endParaRPr lang="en-US" sz="2400" b="1" dirty="0">
              <a:latin typeface="Courier New" panose="02070309020205020404" pitchFamily="49" charset="0"/>
              <a:cs typeface="Courier New" panose="02070309020205020404" pitchFamily="49" charset="0"/>
            </a:endParaRPr>
          </a:p>
          <a:p>
            <a:pPr eaLnBrk="0" hangingPunct="0"/>
            <a:endParaRPr lang="en-US" sz="2400" b="1" dirty="0">
              <a:latin typeface="Courier New" panose="02070309020205020404" pitchFamily="49" charset="0"/>
              <a:cs typeface="Courier New" panose="02070309020205020404" pitchFamily="49" charset="0"/>
            </a:endParaRPr>
          </a:p>
          <a:p>
            <a:pPr eaLnBrk="0" hangingPunct="0"/>
            <a:endParaRPr lang="en-US" dirty="0"/>
          </a:p>
          <a:p>
            <a:pPr marL="203200" indent="0">
              <a:buNone/>
            </a:pPr>
            <a:endParaRPr lang="en-US" sz="2400" dirty="0"/>
          </a:p>
        </p:txBody>
      </p:sp>
    </p:spTree>
    <p:extLst>
      <p:ext uri="{BB962C8B-B14F-4D97-AF65-F5344CB8AC3E}">
        <p14:creationId xmlns:p14="http://schemas.microsoft.com/office/powerpoint/2010/main" val="1982069063"/>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Shape 221"/>
          <p:cNvSpPr txBox="1">
            <a:spLocks noGrp="1"/>
          </p:cNvSpPr>
          <p:nvPr>
            <p:ph type="title"/>
          </p:nvPr>
        </p:nvSpPr>
        <p:spPr>
          <a:xfrm>
            <a:off x="391886" y="209323"/>
            <a:ext cx="8229600" cy="1143000"/>
          </a:xfrm>
          <a:prstGeom prst="rect">
            <a:avLst/>
          </a:prstGeom>
          <a:noFill/>
          <a:ln>
            <a:noFill/>
          </a:ln>
        </p:spPr>
        <p:txBody>
          <a:bodyPr vert="horz" lIns="91425" tIns="45700" rIns="91425" bIns="45700" rtlCol="0" anchor="ctr" anchorCtr="0">
            <a:noAutofit/>
          </a:bodyPr>
          <a:lstStyle/>
          <a:p>
            <a:pPr lvl="0">
              <a:buSzPct val="25000"/>
            </a:pPr>
            <a:r>
              <a:rPr lang="en-US" dirty="0"/>
              <a:t>Final exercise: </a:t>
            </a:r>
            <a:r>
              <a:rPr lang="en-US" dirty="0" err="1"/>
              <a:t>AliView</a:t>
            </a:r>
            <a:endParaRPr lang="en-US" dirty="0"/>
          </a:p>
        </p:txBody>
      </p:sp>
      <p:sp>
        <p:nvSpPr>
          <p:cNvPr id="222" name="Shape 222"/>
          <p:cNvSpPr txBox="1">
            <a:spLocks noGrp="1"/>
          </p:cNvSpPr>
          <p:nvPr>
            <p:ph type="body" idx="1"/>
          </p:nvPr>
        </p:nvSpPr>
        <p:spPr>
          <a:xfrm>
            <a:off x="174171" y="1094014"/>
            <a:ext cx="11691257" cy="4564294"/>
          </a:xfrm>
          <a:prstGeom prst="rect">
            <a:avLst/>
          </a:prstGeom>
          <a:noFill/>
          <a:ln>
            <a:noFill/>
          </a:ln>
        </p:spPr>
        <p:txBody>
          <a:bodyPr vert="horz" lIns="91425" tIns="45700" rIns="91425" bIns="45700" rtlCol="0" anchor="t" anchorCtr="0">
            <a:noAutofit/>
          </a:bodyPr>
          <a:lstStyle/>
          <a:p>
            <a:pPr marL="0" indent="0" eaLnBrk="0" hangingPunct="0">
              <a:buNone/>
            </a:pPr>
            <a:endParaRPr lang="en-US" b="1" dirty="0"/>
          </a:p>
          <a:p>
            <a:pPr eaLnBrk="0" hangingPunct="0"/>
            <a:r>
              <a:rPr lang="en-US" sz="2400" b="1" dirty="0">
                <a:latin typeface="Courier New" panose="02070309020205020404" pitchFamily="49" charset="0"/>
                <a:cs typeface="Courier New" panose="02070309020205020404" pitchFamily="49" charset="0"/>
                <a:hlinkClick r:id="rId3"/>
              </a:rPr>
              <a:t>https://gitlab.com/treangen/stamps2019/README.md#part4</a:t>
            </a:r>
            <a:endParaRPr lang="en-US" sz="2400" b="1" dirty="0">
              <a:latin typeface="Courier New" panose="02070309020205020404" pitchFamily="49" charset="0"/>
              <a:cs typeface="Courier New" panose="02070309020205020404" pitchFamily="49" charset="0"/>
            </a:endParaRPr>
          </a:p>
          <a:p>
            <a:pPr eaLnBrk="0" hangingPunct="0"/>
            <a:endParaRPr lang="en-US" sz="2400" b="1" dirty="0">
              <a:latin typeface="Courier New" panose="02070309020205020404" pitchFamily="49" charset="0"/>
              <a:cs typeface="Courier New" panose="02070309020205020404" pitchFamily="49" charset="0"/>
            </a:endParaRPr>
          </a:p>
          <a:p>
            <a:pPr eaLnBrk="0" hangingPunct="0"/>
            <a:endParaRPr lang="en-US" sz="2400" b="1" dirty="0">
              <a:latin typeface="Courier New" panose="02070309020205020404" pitchFamily="49" charset="0"/>
              <a:cs typeface="Courier New" panose="02070309020205020404" pitchFamily="49" charset="0"/>
            </a:endParaRPr>
          </a:p>
          <a:p>
            <a:pPr eaLnBrk="0" hangingPunct="0"/>
            <a:endParaRPr lang="en-US" dirty="0"/>
          </a:p>
          <a:p>
            <a:pPr marL="203200" indent="0">
              <a:buNone/>
            </a:pPr>
            <a:endParaRPr lang="en-US" sz="2400" dirty="0"/>
          </a:p>
        </p:txBody>
      </p:sp>
    </p:spTree>
    <p:extLst>
      <p:ext uri="{BB962C8B-B14F-4D97-AF65-F5344CB8AC3E}">
        <p14:creationId xmlns:p14="http://schemas.microsoft.com/office/powerpoint/2010/main" val="30623664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F280DDF-4B4A-4F01-9911-83A33FA7EE76}"/>
              </a:ext>
            </a:extLst>
          </p:cNvPr>
          <p:cNvSpPr>
            <a:spLocks noGrp="1"/>
          </p:cNvSpPr>
          <p:nvPr>
            <p:ph idx="1"/>
          </p:nvPr>
        </p:nvSpPr>
        <p:spPr/>
        <p:txBody>
          <a:bodyPr>
            <a:normAutofit lnSpcReduction="10000"/>
          </a:bodyPr>
          <a:lstStyle/>
          <a:p>
            <a:pPr marL="0" indent="0">
              <a:buNone/>
            </a:pPr>
            <a:r>
              <a:rPr lang="en-US" dirty="0">
                <a:latin typeface="Courier"/>
              </a:rPr>
              <a:t>AATC </a:t>
            </a:r>
          </a:p>
          <a:p>
            <a:pPr marL="0" indent="0">
              <a:buNone/>
            </a:pPr>
            <a:r>
              <a:rPr lang="en-US" dirty="0">
                <a:latin typeface="Courier"/>
              </a:rPr>
              <a:t> ATCC</a:t>
            </a:r>
          </a:p>
          <a:p>
            <a:pPr marL="0" indent="0">
              <a:buNone/>
            </a:pPr>
            <a:r>
              <a:rPr lang="en-US" dirty="0">
                <a:latin typeface="Courier"/>
              </a:rPr>
              <a:t>  TCCG</a:t>
            </a:r>
          </a:p>
          <a:p>
            <a:pPr marL="0" indent="0">
              <a:buNone/>
            </a:pPr>
            <a:r>
              <a:rPr lang="en-US" dirty="0">
                <a:latin typeface="Courier"/>
              </a:rPr>
              <a:t>   CCGT</a:t>
            </a:r>
          </a:p>
          <a:p>
            <a:pPr marL="0" indent="0">
              <a:buNone/>
            </a:pPr>
            <a:r>
              <a:rPr lang="en-US" dirty="0">
                <a:latin typeface="Courier"/>
              </a:rPr>
              <a:t>    CGTT</a:t>
            </a:r>
          </a:p>
          <a:p>
            <a:pPr marL="0" indent="0">
              <a:buNone/>
            </a:pPr>
            <a:r>
              <a:rPr lang="en-US" dirty="0">
                <a:latin typeface="Courier"/>
              </a:rPr>
              <a:t>     GTTC</a:t>
            </a:r>
          </a:p>
          <a:p>
            <a:pPr marL="0" indent="0">
              <a:buNone/>
            </a:pPr>
            <a:r>
              <a:rPr lang="en-US" dirty="0">
                <a:latin typeface="Courier"/>
              </a:rPr>
              <a:t>      TTCG</a:t>
            </a:r>
          </a:p>
          <a:p>
            <a:pPr marL="0" indent="0">
              <a:buNone/>
            </a:pPr>
            <a:r>
              <a:rPr lang="en-US" dirty="0">
                <a:latin typeface="Courier"/>
              </a:rPr>
              <a:t>       TCGG</a:t>
            </a:r>
          </a:p>
          <a:p>
            <a:pPr marL="0" indent="0">
              <a:buNone/>
            </a:pPr>
            <a:r>
              <a:rPr lang="en-US" dirty="0">
                <a:latin typeface="Courier"/>
              </a:rPr>
              <a:t>        CGGA</a:t>
            </a:r>
          </a:p>
          <a:p>
            <a:endParaRPr lang="en-US" dirty="0"/>
          </a:p>
        </p:txBody>
      </p:sp>
      <p:sp>
        <p:nvSpPr>
          <p:cNvPr id="4" name="Rectangle 3">
            <a:extLst>
              <a:ext uri="{FF2B5EF4-FFF2-40B4-BE49-F238E27FC236}">
                <a16:creationId xmlns:a16="http://schemas.microsoft.com/office/drawing/2014/main" id="{634D9EB2-54BC-4B69-A2C6-405BC244DAFC}"/>
              </a:ext>
            </a:extLst>
          </p:cNvPr>
          <p:cNvSpPr/>
          <p:nvPr/>
        </p:nvSpPr>
        <p:spPr>
          <a:xfrm>
            <a:off x="838200" y="1011310"/>
            <a:ext cx="2762295" cy="523220"/>
          </a:xfrm>
          <a:prstGeom prst="rect">
            <a:avLst/>
          </a:prstGeom>
        </p:spPr>
        <p:txBody>
          <a:bodyPr wrap="none">
            <a:spAutoFit/>
          </a:bodyPr>
          <a:lstStyle/>
          <a:p>
            <a:r>
              <a:rPr lang="en-US" sz="2800" dirty="0">
                <a:latin typeface="Courier"/>
              </a:rPr>
              <a:t>AATCCGTTCGGA</a:t>
            </a:r>
          </a:p>
        </p:txBody>
      </p:sp>
    </p:spTree>
    <p:extLst>
      <p:ext uri="{BB962C8B-B14F-4D97-AF65-F5344CB8AC3E}">
        <p14:creationId xmlns:p14="http://schemas.microsoft.com/office/powerpoint/2010/main" val="40335465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9CDC8DA-47CE-4DB1-9305-D58656C49483}"/>
              </a:ext>
            </a:extLst>
          </p:cNvPr>
          <p:cNvSpPr>
            <a:spLocks noGrp="1"/>
          </p:cNvSpPr>
          <p:nvPr>
            <p:ph type="title"/>
          </p:nvPr>
        </p:nvSpPr>
        <p:spPr>
          <a:xfrm>
            <a:off x="838199" y="365125"/>
            <a:ext cx="10973937" cy="1325563"/>
          </a:xfrm>
        </p:spPr>
        <p:txBody>
          <a:bodyPr/>
          <a:lstStyle/>
          <a:p>
            <a:r>
              <a:rPr lang="en-US" dirty="0"/>
              <a:t>Example 3: AATCCG</a:t>
            </a:r>
            <a:r>
              <a:rPr lang="en-US" b="1" dirty="0"/>
              <a:t>T</a:t>
            </a:r>
            <a:r>
              <a:rPr lang="en-US" dirty="0"/>
              <a:t>TCGGA (sequencing error)</a:t>
            </a:r>
          </a:p>
        </p:txBody>
      </p:sp>
      <p:sp>
        <p:nvSpPr>
          <p:cNvPr id="5" name="Content Placeholder 4">
            <a:extLst>
              <a:ext uri="{FF2B5EF4-FFF2-40B4-BE49-F238E27FC236}">
                <a16:creationId xmlns:a16="http://schemas.microsoft.com/office/drawing/2014/main" id="{2E6B6A51-822C-437D-A6EE-E3FA22C626AD}"/>
              </a:ext>
            </a:extLst>
          </p:cNvPr>
          <p:cNvSpPr>
            <a:spLocks noGrp="1"/>
          </p:cNvSpPr>
          <p:nvPr>
            <p:ph idx="1"/>
          </p:nvPr>
        </p:nvSpPr>
        <p:spPr>
          <a:xfrm>
            <a:off x="477672" y="1825625"/>
            <a:ext cx="10876128" cy="4848130"/>
          </a:xfrm>
        </p:spPr>
        <p:txBody>
          <a:bodyPr>
            <a:normAutofit fontScale="92500" lnSpcReduction="20000"/>
          </a:bodyPr>
          <a:lstStyle/>
          <a:p>
            <a:r>
              <a:rPr lang="en-US" dirty="0"/>
              <a:t>4bp reads:</a:t>
            </a:r>
          </a:p>
          <a:p>
            <a:pPr lvl="1"/>
            <a:r>
              <a:rPr lang="en-US" dirty="0"/>
              <a:t>(1) AAT</a:t>
            </a:r>
            <a:r>
              <a:rPr lang="en-US" b="1" dirty="0">
                <a:solidFill>
                  <a:srgbClr val="FF0000"/>
                </a:solidFill>
              </a:rPr>
              <a:t>G</a:t>
            </a:r>
            <a:r>
              <a:rPr lang="en-US" dirty="0"/>
              <a:t>, (2) ATCC, (3) TCCG, (4) CCGA, (5) CGTT, (6) GTTC, (7) TTCG, (8) TCGG, (9) CGGA</a:t>
            </a:r>
          </a:p>
          <a:p>
            <a:r>
              <a:rPr lang="en-US" dirty="0"/>
              <a:t>3-mers (10)</a:t>
            </a:r>
          </a:p>
          <a:p>
            <a:pPr lvl="1"/>
            <a:r>
              <a:rPr lang="en-US" dirty="0"/>
              <a:t>(</a:t>
            </a:r>
            <a:r>
              <a:rPr lang="en-US" dirty="0" err="1"/>
              <a:t>i</a:t>
            </a:r>
            <a:r>
              <a:rPr lang="en-US" dirty="0"/>
              <a:t>) AAT, (ii) ATC, (iii) TCC, (iv) CCG, (v) </a:t>
            </a:r>
            <a:r>
              <a:rPr lang="en-US" dirty="0">
                <a:solidFill>
                  <a:srgbClr val="FF0000"/>
                </a:solidFill>
              </a:rPr>
              <a:t>ATG</a:t>
            </a:r>
            <a:r>
              <a:rPr lang="en-US" dirty="0"/>
              <a:t>, (vi) CGT, (vii) GTT, (viii) TTC, (xi) TCG, (x) CGG, (xi) GGA</a:t>
            </a:r>
          </a:p>
          <a:p>
            <a:r>
              <a:rPr lang="en-US" dirty="0"/>
              <a:t>Overlaps</a:t>
            </a:r>
          </a:p>
          <a:p>
            <a:pPr lvl="1"/>
            <a:r>
              <a:rPr lang="en-US" strike="sngStrike" dirty="0"/>
              <a:t>(1)-&gt;(2)</a:t>
            </a:r>
          </a:p>
          <a:p>
            <a:pPr lvl="1"/>
            <a:r>
              <a:rPr lang="en-US" dirty="0"/>
              <a:t>(2)-&gt;(3)</a:t>
            </a:r>
          </a:p>
          <a:p>
            <a:pPr lvl="1"/>
            <a:r>
              <a:rPr lang="en-US" dirty="0"/>
              <a:t>(3)-&gt;(4)</a:t>
            </a:r>
          </a:p>
          <a:p>
            <a:pPr lvl="1"/>
            <a:r>
              <a:rPr lang="en-US" dirty="0"/>
              <a:t>(4)-&gt;(5)</a:t>
            </a:r>
          </a:p>
          <a:p>
            <a:pPr lvl="1"/>
            <a:r>
              <a:rPr lang="en-US" dirty="0"/>
              <a:t>(5)-&gt;(6)</a:t>
            </a:r>
          </a:p>
          <a:p>
            <a:pPr lvl="1"/>
            <a:r>
              <a:rPr lang="en-US" dirty="0"/>
              <a:t>(6)-&gt;(7)</a:t>
            </a:r>
          </a:p>
          <a:p>
            <a:pPr lvl="1"/>
            <a:r>
              <a:rPr lang="en-US" dirty="0"/>
              <a:t>(7)-&gt;(8)</a:t>
            </a:r>
          </a:p>
          <a:p>
            <a:pPr lvl="1"/>
            <a:r>
              <a:rPr lang="en-US" dirty="0"/>
              <a:t>(8)-&gt;(9)</a:t>
            </a:r>
          </a:p>
          <a:p>
            <a:pPr lvl="1"/>
            <a:endParaRPr lang="en-US" dirty="0"/>
          </a:p>
        </p:txBody>
      </p:sp>
    </p:spTree>
    <p:extLst>
      <p:ext uri="{BB962C8B-B14F-4D97-AF65-F5344CB8AC3E}">
        <p14:creationId xmlns:p14="http://schemas.microsoft.com/office/powerpoint/2010/main" val="20955127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F280DDF-4B4A-4F01-9911-83A33FA7EE76}"/>
              </a:ext>
            </a:extLst>
          </p:cNvPr>
          <p:cNvSpPr>
            <a:spLocks noGrp="1"/>
          </p:cNvSpPr>
          <p:nvPr>
            <p:ph idx="1"/>
          </p:nvPr>
        </p:nvSpPr>
        <p:spPr/>
        <p:txBody>
          <a:bodyPr>
            <a:normAutofit lnSpcReduction="10000"/>
          </a:bodyPr>
          <a:lstStyle/>
          <a:p>
            <a:pPr marL="0" indent="0">
              <a:buNone/>
            </a:pPr>
            <a:r>
              <a:rPr lang="en-US" dirty="0">
                <a:latin typeface="Courier"/>
              </a:rPr>
              <a:t> </a:t>
            </a:r>
          </a:p>
          <a:p>
            <a:pPr marL="0" indent="0">
              <a:buNone/>
            </a:pPr>
            <a:r>
              <a:rPr lang="en-US" dirty="0">
                <a:latin typeface="Courier"/>
              </a:rPr>
              <a:t> ATCC</a:t>
            </a:r>
          </a:p>
          <a:p>
            <a:pPr marL="0" indent="0">
              <a:buNone/>
            </a:pPr>
            <a:r>
              <a:rPr lang="en-US" dirty="0">
                <a:latin typeface="Courier"/>
              </a:rPr>
              <a:t>  TCCG</a:t>
            </a:r>
          </a:p>
          <a:p>
            <a:pPr marL="0" indent="0">
              <a:buNone/>
            </a:pPr>
            <a:r>
              <a:rPr lang="en-US" dirty="0">
                <a:latin typeface="Courier"/>
              </a:rPr>
              <a:t>   CCGT</a:t>
            </a:r>
          </a:p>
          <a:p>
            <a:pPr marL="0" indent="0">
              <a:buNone/>
            </a:pPr>
            <a:r>
              <a:rPr lang="en-US" dirty="0">
                <a:latin typeface="Courier"/>
              </a:rPr>
              <a:t>    CGTT</a:t>
            </a:r>
          </a:p>
          <a:p>
            <a:pPr marL="0" indent="0">
              <a:buNone/>
            </a:pPr>
            <a:r>
              <a:rPr lang="en-US" dirty="0">
                <a:latin typeface="Courier"/>
              </a:rPr>
              <a:t>     GTTC</a:t>
            </a:r>
          </a:p>
          <a:p>
            <a:pPr marL="0" indent="0">
              <a:buNone/>
            </a:pPr>
            <a:r>
              <a:rPr lang="en-US" dirty="0">
                <a:latin typeface="Courier"/>
              </a:rPr>
              <a:t>      TTCG</a:t>
            </a:r>
          </a:p>
          <a:p>
            <a:pPr marL="0" indent="0">
              <a:buNone/>
            </a:pPr>
            <a:r>
              <a:rPr lang="en-US" dirty="0">
                <a:latin typeface="Courier"/>
              </a:rPr>
              <a:t>       TCGG</a:t>
            </a:r>
          </a:p>
          <a:p>
            <a:pPr marL="0" indent="0">
              <a:buNone/>
            </a:pPr>
            <a:r>
              <a:rPr lang="en-US" dirty="0">
                <a:latin typeface="Courier"/>
              </a:rPr>
              <a:t>        CGGA</a:t>
            </a:r>
          </a:p>
          <a:p>
            <a:endParaRPr lang="en-US" dirty="0"/>
          </a:p>
        </p:txBody>
      </p:sp>
      <p:sp>
        <p:nvSpPr>
          <p:cNvPr id="4" name="Rectangle 3">
            <a:extLst>
              <a:ext uri="{FF2B5EF4-FFF2-40B4-BE49-F238E27FC236}">
                <a16:creationId xmlns:a16="http://schemas.microsoft.com/office/drawing/2014/main" id="{634D9EB2-54BC-4B69-A2C6-405BC244DAFC}"/>
              </a:ext>
            </a:extLst>
          </p:cNvPr>
          <p:cNvSpPr/>
          <p:nvPr/>
        </p:nvSpPr>
        <p:spPr>
          <a:xfrm>
            <a:off x="838200" y="1011310"/>
            <a:ext cx="2762295" cy="523220"/>
          </a:xfrm>
          <a:prstGeom prst="rect">
            <a:avLst/>
          </a:prstGeom>
        </p:spPr>
        <p:txBody>
          <a:bodyPr wrap="none">
            <a:spAutoFit/>
          </a:bodyPr>
          <a:lstStyle/>
          <a:p>
            <a:r>
              <a:rPr lang="en-US" sz="2800" dirty="0">
                <a:latin typeface="Courier"/>
              </a:rPr>
              <a:t> ATCCGTTCGGA</a:t>
            </a:r>
          </a:p>
        </p:txBody>
      </p:sp>
    </p:spTree>
    <p:extLst>
      <p:ext uri="{BB962C8B-B14F-4D97-AF65-F5344CB8AC3E}">
        <p14:creationId xmlns:p14="http://schemas.microsoft.com/office/powerpoint/2010/main" val="40769100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9CDC8DA-47CE-4DB1-9305-D58656C49483}"/>
              </a:ext>
            </a:extLst>
          </p:cNvPr>
          <p:cNvSpPr>
            <a:spLocks noGrp="1"/>
          </p:cNvSpPr>
          <p:nvPr>
            <p:ph type="title"/>
          </p:nvPr>
        </p:nvSpPr>
        <p:spPr>
          <a:xfrm>
            <a:off x="838200" y="365125"/>
            <a:ext cx="10687334" cy="1325563"/>
          </a:xfrm>
        </p:spPr>
        <p:txBody>
          <a:bodyPr/>
          <a:lstStyle/>
          <a:p>
            <a:r>
              <a:rPr lang="en-US" dirty="0"/>
              <a:t>Example 4: AATCCGTTCGGA (sequencing error)</a:t>
            </a:r>
          </a:p>
        </p:txBody>
      </p:sp>
      <p:sp>
        <p:nvSpPr>
          <p:cNvPr id="5" name="Content Placeholder 4">
            <a:extLst>
              <a:ext uri="{FF2B5EF4-FFF2-40B4-BE49-F238E27FC236}">
                <a16:creationId xmlns:a16="http://schemas.microsoft.com/office/drawing/2014/main" id="{2E6B6A51-822C-437D-A6EE-E3FA22C626AD}"/>
              </a:ext>
            </a:extLst>
          </p:cNvPr>
          <p:cNvSpPr>
            <a:spLocks noGrp="1"/>
          </p:cNvSpPr>
          <p:nvPr>
            <p:ph idx="1"/>
          </p:nvPr>
        </p:nvSpPr>
        <p:spPr>
          <a:xfrm>
            <a:off x="477672" y="1825625"/>
            <a:ext cx="10876128" cy="4848130"/>
          </a:xfrm>
        </p:spPr>
        <p:txBody>
          <a:bodyPr>
            <a:normAutofit fontScale="92500" lnSpcReduction="20000"/>
          </a:bodyPr>
          <a:lstStyle/>
          <a:p>
            <a:r>
              <a:rPr lang="en-US" dirty="0"/>
              <a:t>4bp reads:</a:t>
            </a:r>
          </a:p>
          <a:p>
            <a:pPr lvl="1"/>
            <a:r>
              <a:rPr lang="en-US" dirty="0"/>
              <a:t>(1) AATC, (2) ATCC, (3) TCCG, (4) CCGT, (5) CGTT, (6) GTTC, (7) TTC</a:t>
            </a:r>
            <a:r>
              <a:rPr lang="en-US" b="1" dirty="0">
                <a:solidFill>
                  <a:srgbClr val="FF0000"/>
                </a:solidFill>
              </a:rPr>
              <a:t>C</a:t>
            </a:r>
            <a:r>
              <a:rPr lang="en-US" dirty="0"/>
              <a:t>, (8) TCGG, (9) CGGA</a:t>
            </a:r>
          </a:p>
          <a:p>
            <a:r>
              <a:rPr lang="en-US" dirty="0"/>
              <a:t>3-mers (10)</a:t>
            </a:r>
          </a:p>
          <a:p>
            <a:pPr lvl="1"/>
            <a:r>
              <a:rPr lang="en-US" dirty="0"/>
              <a:t>(</a:t>
            </a:r>
            <a:r>
              <a:rPr lang="en-US" dirty="0" err="1"/>
              <a:t>i</a:t>
            </a:r>
            <a:r>
              <a:rPr lang="en-US" dirty="0"/>
              <a:t>) AAT, (ii) ATC, (iii) TCC (X2), (iv) CCG, (v) CGT, (vi) GTT, (vii) TTC, (viii) TCG, (ix) CGG, (x) GGA</a:t>
            </a:r>
          </a:p>
          <a:p>
            <a:r>
              <a:rPr lang="en-US" dirty="0"/>
              <a:t>Overlaps</a:t>
            </a:r>
          </a:p>
          <a:p>
            <a:pPr lvl="1"/>
            <a:r>
              <a:rPr lang="en-US" dirty="0"/>
              <a:t>(1)-&gt;(2)</a:t>
            </a:r>
          </a:p>
          <a:p>
            <a:pPr lvl="1"/>
            <a:r>
              <a:rPr lang="en-US" dirty="0"/>
              <a:t>(2)-&gt;(3)</a:t>
            </a:r>
          </a:p>
          <a:p>
            <a:pPr lvl="1"/>
            <a:r>
              <a:rPr lang="en-US" dirty="0"/>
              <a:t>(3)-&gt;(4)</a:t>
            </a:r>
          </a:p>
          <a:p>
            <a:pPr lvl="1"/>
            <a:r>
              <a:rPr lang="en-US" dirty="0"/>
              <a:t>(4)-&gt;(5)</a:t>
            </a:r>
          </a:p>
          <a:p>
            <a:pPr lvl="1"/>
            <a:r>
              <a:rPr lang="en-US" dirty="0"/>
              <a:t>(5)-&gt;(6)</a:t>
            </a:r>
          </a:p>
          <a:p>
            <a:pPr lvl="1"/>
            <a:r>
              <a:rPr lang="en-US" dirty="0"/>
              <a:t>(6)-&gt;(7)</a:t>
            </a:r>
          </a:p>
          <a:p>
            <a:pPr lvl="1"/>
            <a:r>
              <a:rPr lang="en-US" strike="sngStrike" dirty="0"/>
              <a:t>(7)-&gt;(8)</a:t>
            </a:r>
          </a:p>
          <a:p>
            <a:pPr lvl="1"/>
            <a:r>
              <a:rPr lang="en-US" dirty="0">
                <a:solidFill>
                  <a:srgbClr val="FF0000"/>
                </a:solidFill>
              </a:rPr>
              <a:t>(7)-&gt;(3)</a:t>
            </a:r>
          </a:p>
          <a:p>
            <a:pPr lvl="1"/>
            <a:r>
              <a:rPr lang="en-US" dirty="0"/>
              <a:t>(8)-&gt;(9)</a:t>
            </a:r>
          </a:p>
          <a:p>
            <a:pPr lvl="1"/>
            <a:endParaRPr lang="en-US" dirty="0"/>
          </a:p>
        </p:txBody>
      </p:sp>
    </p:spTree>
    <p:extLst>
      <p:ext uri="{BB962C8B-B14F-4D97-AF65-F5344CB8AC3E}">
        <p14:creationId xmlns:p14="http://schemas.microsoft.com/office/powerpoint/2010/main" val="26777262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C915155-0F32-427E-A822-BB7296C5F693}"/>
              </a:ext>
            </a:extLst>
          </p:cNvPr>
          <p:cNvPicPr>
            <a:picLocks noGrp="1" noChangeAspect="1"/>
          </p:cNvPicPr>
          <p:nvPr>
            <p:ph idx="1"/>
          </p:nvPr>
        </p:nvPicPr>
        <p:blipFill>
          <a:blip r:embed="rId2"/>
          <a:stretch>
            <a:fillRect/>
          </a:stretch>
        </p:blipFill>
        <p:spPr>
          <a:xfrm>
            <a:off x="1009690" y="68239"/>
            <a:ext cx="10037435" cy="6484037"/>
          </a:xfrm>
        </p:spPr>
      </p:pic>
      <p:sp>
        <p:nvSpPr>
          <p:cNvPr id="6" name="TextBox 5">
            <a:extLst>
              <a:ext uri="{FF2B5EF4-FFF2-40B4-BE49-F238E27FC236}">
                <a16:creationId xmlns:a16="http://schemas.microsoft.com/office/drawing/2014/main" id="{66636D59-3230-484E-931C-E094B11679AE}"/>
              </a:ext>
            </a:extLst>
          </p:cNvPr>
          <p:cNvSpPr txBox="1"/>
          <p:nvPr/>
        </p:nvSpPr>
        <p:spPr>
          <a:xfrm>
            <a:off x="75738" y="6455391"/>
            <a:ext cx="6298442" cy="307777"/>
          </a:xfrm>
          <a:prstGeom prst="rect">
            <a:avLst/>
          </a:prstGeom>
          <a:noFill/>
        </p:spPr>
        <p:txBody>
          <a:bodyPr wrap="square" rtlCol="0">
            <a:spAutoFit/>
          </a:bodyPr>
          <a:lstStyle/>
          <a:p>
            <a:r>
              <a:rPr lang="en-US" sz="1400" dirty="0"/>
              <a:t>Slide credits: </a:t>
            </a:r>
            <a:r>
              <a:rPr lang="en-US" sz="1400" dirty="0" err="1"/>
              <a:t>MetagenomeScope</a:t>
            </a:r>
            <a:endParaRPr lang="en-US" sz="1400" dirty="0"/>
          </a:p>
        </p:txBody>
      </p:sp>
    </p:spTree>
    <p:extLst>
      <p:ext uri="{BB962C8B-B14F-4D97-AF65-F5344CB8AC3E}">
        <p14:creationId xmlns:p14="http://schemas.microsoft.com/office/powerpoint/2010/main" val="28817593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EE3E4CE-2443-C24F-A5C2-D02E33DF5A66}"/>
              </a:ext>
            </a:extLst>
          </p:cNvPr>
          <p:cNvSpPr>
            <a:spLocks noGrp="1"/>
          </p:cNvSpPr>
          <p:nvPr>
            <p:ph type="title"/>
          </p:nvPr>
        </p:nvSpPr>
        <p:spPr/>
        <p:txBody>
          <a:bodyPr/>
          <a:lstStyle/>
          <a:p>
            <a:r>
              <a:rPr lang="en-US" dirty="0"/>
              <a:t>Ready, set, download!</a:t>
            </a:r>
          </a:p>
        </p:txBody>
      </p:sp>
      <p:sp>
        <p:nvSpPr>
          <p:cNvPr id="5" name="Content Placeholder 4">
            <a:extLst>
              <a:ext uri="{FF2B5EF4-FFF2-40B4-BE49-F238E27FC236}">
                <a16:creationId xmlns:a16="http://schemas.microsoft.com/office/drawing/2014/main" id="{D19C4697-8753-7848-AA37-BF6653D9FB4B}"/>
              </a:ext>
            </a:extLst>
          </p:cNvPr>
          <p:cNvSpPr>
            <a:spLocks noGrp="1"/>
          </p:cNvSpPr>
          <p:nvPr>
            <p:ph idx="1"/>
          </p:nvPr>
        </p:nvSpPr>
        <p:spPr>
          <a:xfrm>
            <a:off x="256032" y="1825625"/>
            <a:ext cx="11582400" cy="4351338"/>
          </a:xfrm>
        </p:spPr>
        <p:txBody>
          <a:bodyPr>
            <a:normAutofit fontScale="92500" lnSpcReduction="20000"/>
          </a:bodyPr>
          <a:lstStyle/>
          <a:p>
            <a:r>
              <a:rPr lang="en-US" b="1" dirty="0"/>
              <a:t>First</a:t>
            </a:r>
            <a:r>
              <a:rPr lang="en-US" dirty="0"/>
              <a:t>:</a:t>
            </a:r>
          </a:p>
          <a:p>
            <a:pPr lvl="1"/>
            <a:r>
              <a:rPr lang="en-US" dirty="0"/>
              <a:t>./Chiron/bin/</a:t>
            </a:r>
            <a:r>
              <a:rPr lang="en-US" dirty="0" err="1"/>
              <a:t>metacompass_interactive</a:t>
            </a:r>
            <a:r>
              <a:rPr lang="en-US" dirty="0"/>
              <a:t> </a:t>
            </a:r>
          </a:p>
          <a:p>
            <a:pPr lvl="1"/>
            <a:r>
              <a:rPr lang="en-US" dirty="0"/>
              <a:t>python3 /opt/</a:t>
            </a:r>
            <a:r>
              <a:rPr lang="en-US" dirty="0" err="1"/>
              <a:t>MetaCompass</a:t>
            </a:r>
            <a:r>
              <a:rPr lang="en-US" dirty="0"/>
              <a:t>/</a:t>
            </a:r>
            <a:r>
              <a:rPr lang="en-US" dirty="0" err="1"/>
              <a:t>go_metacompass.py</a:t>
            </a:r>
            <a:endParaRPr lang="en-US" dirty="0"/>
          </a:p>
          <a:p>
            <a:endParaRPr lang="en-US" dirty="0"/>
          </a:p>
          <a:p>
            <a:r>
              <a:rPr lang="en-US" b="1" dirty="0"/>
              <a:t>Second</a:t>
            </a:r>
            <a:r>
              <a:rPr lang="en-US" dirty="0"/>
              <a:t>:</a:t>
            </a:r>
          </a:p>
          <a:p>
            <a:pPr lvl="1"/>
            <a:r>
              <a:rPr lang="en-US" dirty="0"/>
              <a:t>cd /output</a:t>
            </a:r>
          </a:p>
          <a:p>
            <a:pPr lvl="1"/>
            <a:r>
              <a:rPr lang="en-US" dirty="0" err="1"/>
              <a:t>wget</a:t>
            </a:r>
            <a:r>
              <a:rPr lang="en-US" dirty="0"/>
              <a:t> </a:t>
            </a:r>
            <a:r>
              <a:rPr lang="en-US" dirty="0">
                <a:hlinkClick r:id="rId2"/>
              </a:rPr>
              <a:t>https://osf.io/xwk7m/download</a:t>
            </a:r>
            <a:endParaRPr lang="en-US" dirty="0"/>
          </a:p>
          <a:p>
            <a:pPr lvl="1"/>
            <a:r>
              <a:rPr lang="en-US" dirty="0" err="1"/>
              <a:t>wget</a:t>
            </a:r>
            <a:r>
              <a:rPr lang="en-US" dirty="0"/>
              <a:t> </a:t>
            </a:r>
            <a:r>
              <a:rPr lang="en-US" dirty="0">
                <a:hlinkClick r:id="rId3"/>
              </a:rPr>
              <a:t>https://osf.io/6dmh5/download</a:t>
            </a:r>
            <a:endParaRPr lang="en-US" dirty="0"/>
          </a:p>
          <a:p>
            <a:pPr marL="457200" lvl="1" indent="0">
              <a:buNone/>
            </a:pPr>
            <a:endParaRPr lang="en-US" dirty="0"/>
          </a:p>
          <a:p>
            <a:r>
              <a:rPr lang="en-US" b="1" dirty="0"/>
              <a:t>Third</a:t>
            </a:r>
            <a:r>
              <a:rPr lang="en-US" dirty="0"/>
              <a:t>:</a:t>
            </a:r>
          </a:p>
          <a:p>
            <a:pPr lvl="1"/>
            <a:r>
              <a:rPr lang="en-US" dirty="0" err="1"/>
              <a:t>wget</a:t>
            </a:r>
            <a:r>
              <a:rPr lang="en-US" dirty="0"/>
              <a:t> </a:t>
            </a:r>
            <a:r>
              <a:rPr lang="en-US" dirty="0">
                <a:hlinkClick r:id="rId4"/>
              </a:rPr>
              <a:t>http://tiny.cc/l65faz</a:t>
            </a:r>
            <a:endParaRPr lang="en-US" dirty="0"/>
          </a:p>
          <a:p>
            <a:pPr lvl="1"/>
            <a:r>
              <a:rPr lang="en-US" dirty="0" err="1"/>
              <a:t>wget</a:t>
            </a:r>
            <a:r>
              <a:rPr lang="en-US" dirty="0"/>
              <a:t> </a:t>
            </a:r>
            <a:r>
              <a:rPr lang="en-US" dirty="0">
                <a:hlinkClick r:id="rId5"/>
              </a:rPr>
              <a:t>http://tiny.cc/sa6faz</a:t>
            </a:r>
            <a:endParaRPr lang="en-US" dirty="0"/>
          </a:p>
          <a:p>
            <a:pPr lvl="1"/>
            <a:endParaRPr lang="en-US" dirty="0"/>
          </a:p>
          <a:p>
            <a:pPr lvl="1"/>
            <a:endParaRPr lang="en-US" dirty="0"/>
          </a:p>
          <a:p>
            <a:pPr lvl="1"/>
            <a:endParaRPr lang="en-US" dirty="0"/>
          </a:p>
        </p:txBody>
      </p:sp>
    </p:spTree>
    <p:extLst>
      <p:ext uri="{BB962C8B-B14F-4D97-AF65-F5344CB8AC3E}">
        <p14:creationId xmlns:p14="http://schemas.microsoft.com/office/powerpoint/2010/main" val="11763800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9CDC8DA-47CE-4DB1-9305-D58656C49483}"/>
              </a:ext>
            </a:extLst>
          </p:cNvPr>
          <p:cNvSpPr>
            <a:spLocks noGrp="1"/>
          </p:cNvSpPr>
          <p:nvPr>
            <p:ph type="title"/>
          </p:nvPr>
        </p:nvSpPr>
        <p:spPr/>
        <p:txBody>
          <a:bodyPr/>
          <a:lstStyle/>
          <a:p>
            <a:r>
              <a:rPr lang="en-US" dirty="0"/>
              <a:t>Example 5: AATCCGTTCGGA (coverage gap)</a:t>
            </a:r>
          </a:p>
        </p:txBody>
      </p:sp>
      <p:sp>
        <p:nvSpPr>
          <p:cNvPr id="5" name="Content Placeholder 4">
            <a:extLst>
              <a:ext uri="{FF2B5EF4-FFF2-40B4-BE49-F238E27FC236}">
                <a16:creationId xmlns:a16="http://schemas.microsoft.com/office/drawing/2014/main" id="{2E6B6A51-822C-437D-A6EE-E3FA22C626AD}"/>
              </a:ext>
            </a:extLst>
          </p:cNvPr>
          <p:cNvSpPr>
            <a:spLocks noGrp="1"/>
          </p:cNvSpPr>
          <p:nvPr>
            <p:ph idx="1"/>
          </p:nvPr>
        </p:nvSpPr>
        <p:spPr>
          <a:xfrm>
            <a:off x="477672" y="1825625"/>
            <a:ext cx="10876128" cy="4848130"/>
          </a:xfrm>
        </p:spPr>
        <p:txBody>
          <a:bodyPr>
            <a:normAutofit fontScale="92500" lnSpcReduction="10000"/>
          </a:bodyPr>
          <a:lstStyle/>
          <a:p>
            <a:r>
              <a:rPr lang="en-US" dirty="0"/>
              <a:t>4bp reads:</a:t>
            </a:r>
          </a:p>
          <a:p>
            <a:pPr lvl="1"/>
            <a:r>
              <a:rPr lang="en-US" dirty="0"/>
              <a:t>(1) AATC, (2) ATCC, (3) TCCG, </a:t>
            </a:r>
            <a:r>
              <a:rPr lang="en-US" strike="sngStrike" dirty="0"/>
              <a:t>(4) CCGT, (5) CGTT</a:t>
            </a:r>
            <a:r>
              <a:rPr lang="en-US" dirty="0"/>
              <a:t>, (6) GTTC, (7) TTCG, (8) TCGG, (9) CGGA</a:t>
            </a:r>
          </a:p>
          <a:p>
            <a:r>
              <a:rPr lang="en-US" dirty="0"/>
              <a:t>3-mers (10)</a:t>
            </a:r>
          </a:p>
          <a:p>
            <a:pPr lvl="1"/>
            <a:r>
              <a:rPr lang="en-US" dirty="0"/>
              <a:t>(</a:t>
            </a:r>
            <a:r>
              <a:rPr lang="en-US" dirty="0" err="1"/>
              <a:t>i</a:t>
            </a:r>
            <a:r>
              <a:rPr lang="en-US" dirty="0"/>
              <a:t>) AAT, (ii) ATC, (iii) TCC, (iv) CCG, (v) TTC, (vi) TCG, (vii) CGG, (viii) GGA</a:t>
            </a:r>
          </a:p>
          <a:p>
            <a:r>
              <a:rPr lang="en-US" dirty="0"/>
              <a:t>Overlaps</a:t>
            </a:r>
          </a:p>
          <a:p>
            <a:pPr lvl="1"/>
            <a:r>
              <a:rPr lang="en-US" dirty="0"/>
              <a:t>(1)-&gt;(2)</a:t>
            </a:r>
          </a:p>
          <a:p>
            <a:pPr lvl="1"/>
            <a:r>
              <a:rPr lang="en-US" dirty="0"/>
              <a:t>(2)-&gt;(3)</a:t>
            </a:r>
          </a:p>
          <a:p>
            <a:pPr lvl="1"/>
            <a:r>
              <a:rPr lang="en-US" strike="sngStrike" dirty="0">
                <a:solidFill>
                  <a:srgbClr val="FF0000"/>
                </a:solidFill>
              </a:rPr>
              <a:t>(3)-&gt;(4)</a:t>
            </a:r>
          </a:p>
          <a:p>
            <a:pPr lvl="1"/>
            <a:r>
              <a:rPr lang="en-US" strike="sngStrike" dirty="0">
                <a:solidFill>
                  <a:srgbClr val="FF0000"/>
                </a:solidFill>
              </a:rPr>
              <a:t>(4)-&gt;(5)</a:t>
            </a:r>
          </a:p>
          <a:p>
            <a:pPr lvl="1"/>
            <a:r>
              <a:rPr lang="en-US" strike="sngStrike" dirty="0">
                <a:solidFill>
                  <a:srgbClr val="FF0000"/>
                </a:solidFill>
              </a:rPr>
              <a:t>(5)-&gt;(6)</a:t>
            </a:r>
          </a:p>
          <a:p>
            <a:pPr lvl="1"/>
            <a:r>
              <a:rPr lang="en-US" dirty="0"/>
              <a:t>(6)-&gt;(7)</a:t>
            </a:r>
          </a:p>
          <a:p>
            <a:pPr lvl="1"/>
            <a:r>
              <a:rPr lang="en-US" dirty="0"/>
              <a:t>(7)-&gt;(8)</a:t>
            </a:r>
          </a:p>
          <a:p>
            <a:pPr lvl="1"/>
            <a:r>
              <a:rPr lang="en-US" dirty="0"/>
              <a:t>(8)-&gt;(9)</a:t>
            </a:r>
          </a:p>
          <a:p>
            <a:pPr lvl="1"/>
            <a:endParaRPr lang="en-US" dirty="0"/>
          </a:p>
        </p:txBody>
      </p:sp>
    </p:spTree>
    <p:extLst>
      <p:ext uri="{BB962C8B-B14F-4D97-AF65-F5344CB8AC3E}">
        <p14:creationId xmlns:p14="http://schemas.microsoft.com/office/powerpoint/2010/main" val="26137559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1737" y="0"/>
            <a:ext cx="10515600" cy="1325563"/>
          </a:xfrm>
        </p:spPr>
        <p:txBody>
          <a:bodyPr/>
          <a:lstStyle/>
          <a:p>
            <a:r>
              <a:rPr lang="en-US" dirty="0"/>
              <a:t>Variant Detection Using Graph Topology</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6937" y="1959811"/>
            <a:ext cx="5638800" cy="247650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95737" y="2226511"/>
            <a:ext cx="6013507" cy="3965742"/>
          </a:xfrm>
          <a:prstGeom prst="rect">
            <a:avLst/>
          </a:prstGeom>
        </p:spPr>
      </p:pic>
      <p:sp>
        <p:nvSpPr>
          <p:cNvPr id="7" name="TextBox 6"/>
          <p:cNvSpPr txBox="1"/>
          <p:nvPr/>
        </p:nvSpPr>
        <p:spPr>
          <a:xfrm>
            <a:off x="8686800" y="1325563"/>
            <a:ext cx="3481137" cy="461665"/>
          </a:xfrm>
          <a:prstGeom prst="rect">
            <a:avLst/>
          </a:prstGeom>
          <a:noFill/>
        </p:spPr>
        <p:txBody>
          <a:bodyPr wrap="square" rtlCol="0">
            <a:spAutoFit/>
          </a:bodyPr>
          <a:lstStyle/>
          <a:p>
            <a:r>
              <a:rPr lang="en-US" sz="2400" b="1" dirty="0"/>
              <a:t>SPQR Tree</a:t>
            </a:r>
          </a:p>
        </p:txBody>
      </p:sp>
      <p:sp>
        <p:nvSpPr>
          <p:cNvPr id="3" name="TextBox 2"/>
          <p:cNvSpPr txBox="1"/>
          <p:nvPr/>
        </p:nvSpPr>
        <p:spPr>
          <a:xfrm>
            <a:off x="2673417" y="4436311"/>
            <a:ext cx="4733223" cy="923330"/>
          </a:xfrm>
          <a:prstGeom prst="rect">
            <a:avLst/>
          </a:prstGeom>
          <a:noFill/>
        </p:spPr>
        <p:txBody>
          <a:bodyPr wrap="square" rtlCol="0">
            <a:spAutoFit/>
          </a:bodyPr>
          <a:lstStyle/>
          <a:p>
            <a:r>
              <a:rPr lang="en-US" dirty="0"/>
              <a:t>If two nodes lie in the same node of SPQR tree and share a virtual edge, then they are start and end of a bubble!</a:t>
            </a:r>
          </a:p>
        </p:txBody>
      </p:sp>
      <p:sp>
        <p:nvSpPr>
          <p:cNvPr id="8" name="TextBox 7"/>
          <p:cNvSpPr txBox="1"/>
          <p:nvPr/>
        </p:nvSpPr>
        <p:spPr>
          <a:xfrm>
            <a:off x="2704539" y="6192253"/>
            <a:ext cx="3447288" cy="307777"/>
          </a:xfrm>
          <a:prstGeom prst="rect">
            <a:avLst/>
          </a:prstGeom>
          <a:noFill/>
        </p:spPr>
        <p:txBody>
          <a:bodyPr wrap="square" rtlCol="0">
            <a:spAutoFit/>
          </a:bodyPr>
          <a:lstStyle/>
          <a:p>
            <a:r>
              <a:rPr lang="en-US" sz="1400" dirty="0"/>
              <a:t>Figure credits: Nijkamp et al., 2013</a:t>
            </a:r>
          </a:p>
        </p:txBody>
      </p:sp>
      <p:sp>
        <p:nvSpPr>
          <p:cNvPr id="11" name="Slide Number Placeholder 10"/>
          <p:cNvSpPr>
            <a:spLocks noGrp="1"/>
          </p:cNvSpPr>
          <p:nvPr>
            <p:ph type="sldNum" sz="quarter" idx="12"/>
          </p:nvPr>
        </p:nvSpPr>
        <p:spPr/>
        <p:txBody>
          <a:bodyPr/>
          <a:lstStyle/>
          <a:p>
            <a:fld id="{8C71CAF9-4461-454A-B702-D536C3775752}" type="slidenum">
              <a:rPr lang="en-US" smtClean="0"/>
              <a:t>21</a:t>
            </a:fld>
            <a:endParaRPr lang="en-US"/>
          </a:p>
        </p:txBody>
      </p:sp>
    </p:spTree>
    <p:extLst>
      <p:ext uri="{BB962C8B-B14F-4D97-AF65-F5344CB8AC3E}">
        <p14:creationId xmlns:p14="http://schemas.microsoft.com/office/powerpoint/2010/main" val="1405248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1737" y="0"/>
            <a:ext cx="10515600" cy="1325563"/>
          </a:xfrm>
        </p:spPr>
        <p:txBody>
          <a:bodyPr/>
          <a:lstStyle/>
          <a:p>
            <a:r>
              <a:rPr lang="en-US" dirty="0"/>
              <a:t>Variant detection using graph topology</a:t>
            </a:r>
          </a:p>
        </p:txBody>
      </p:sp>
      <p:sp>
        <p:nvSpPr>
          <p:cNvPr id="11" name="Slide Number Placeholder 10"/>
          <p:cNvSpPr>
            <a:spLocks noGrp="1"/>
          </p:cNvSpPr>
          <p:nvPr>
            <p:ph type="sldNum" sz="quarter" idx="12"/>
          </p:nvPr>
        </p:nvSpPr>
        <p:spPr/>
        <p:txBody>
          <a:bodyPr/>
          <a:lstStyle/>
          <a:p>
            <a:fld id="{8C71CAF9-4461-454A-B702-D536C3775752}" type="slidenum">
              <a:rPr lang="en-US" smtClean="0"/>
              <a:t>22</a:t>
            </a:fld>
            <a:endParaRPr lang="en-US"/>
          </a:p>
        </p:txBody>
      </p:sp>
      <p:sp>
        <p:nvSpPr>
          <p:cNvPr id="12" name="TextBox 11"/>
          <p:cNvSpPr txBox="1"/>
          <p:nvPr/>
        </p:nvSpPr>
        <p:spPr>
          <a:xfrm>
            <a:off x="1381522" y="1827264"/>
            <a:ext cx="3759971" cy="338554"/>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wrap="square" rtlCol="0">
            <a:spAutoFit/>
          </a:bodyPr>
          <a:lstStyle/>
          <a:p>
            <a:r>
              <a:rPr lang="mr-IN" sz="1600" dirty="0"/>
              <a:t>…</a:t>
            </a:r>
            <a:r>
              <a:rPr lang="en-US" sz="1600" dirty="0"/>
              <a:t>AACTTAC</a:t>
            </a:r>
            <a:r>
              <a:rPr lang="en-US" sz="1600" dirty="0">
                <a:solidFill>
                  <a:srgbClr val="FF0000"/>
                </a:solidFill>
              </a:rPr>
              <a:t>G</a:t>
            </a:r>
            <a:r>
              <a:rPr lang="en-US" sz="1600" dirty="0"/>
              <a:t>TGAAAATACAACTT</a:t>
            </a:r>
            <a:r>
              <a:rPr lang="en-US" sz="1600" dirty="0">
                <a:solidFill>
                  <a:srgbClr val="FF0000"/>
                </a:solidFill>
              </a:rPr>
              <a:t>A</a:t>
            </a:r>
            <a:r>
              <a:rPr lang="en-US" sz="1600" dirty="0"/>
              <a:t>GGACTA</a:t>
            </a:r>
            <a:r>
              <a:rPr lang="mr-IN" sz="1600" dirty="0"/>
              <a:t>…</a:t>
            </a:r>
            <a:endParaRPr lang="en-US" sz="1600" dirty="0"/>
          </a:p>
        </p:txBody>
      </p:sp>
      <p:sp>
        <p:nvSpPr>
          <p:cNvPr id="13" name="TextBox 12"/>
          <p:cNvSpPr txBox="1"/>
          <p:nvPr/>
        </p:nvSpPr>
        <p:spPr>
          <a:xfrm>
            <a:off x="1381522" y="2586996"/>
            <a:ext cx="3759971" cy="338554"/>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wrap="square" rtlCol="0">
            <a:spAutoFit/>
          </a:bodyPr>
          <a:lstStyle/>
          <a:p>
            <a:r>
              <a:rPr lang="mr-IN" sz="1600" dirty="0"/>
              <a:t>…</a:t>
            </a:r>
            <a:r>
              <a:rPr lang="en-US" sz="1600" dirty="0"/>
              <a:t>AACTTAC</a:t>
            </a:r>
            <a:r>
              <a:rPr lang="en-US" sz="1600" dirty="0">
                <a:solidFill>
                  <a:srgbClr val="FF0000"/>
                </a:solidFill>
              </a:rPr>
              <a:t>T</a:t>
            </a:r>
            <a:r>
              <a:rPr lang="en-US" sz="1600" dirty="0"/>
              <a:t>TGAAAATACAACTT</a:t>
            </a:r>
            <a:r>
              <a:rPr lang="en-US" sz="1600" dirty="0">
                <a:solidFill>
                  <a:srgbClr val="FF0000"/>
                </a:solidFill>
              </a:rPr>
              <a:t>T</a:t>
            </a:r>
            <a:r>
              <a:rPr lang="en-US" sz="1600" dirty="0"/>
              <a:t>GGACTA..</a:t>
            </a:r>
          </a:p>
        </p:txBody>
      </p:sp>
      <p:sp>
        <p:nvSpPr>
          <p:cNvPr id="14" name="TextBox 13"/>
          <p:cNvSpPr txBox="1"/>
          <p:nvPr/>
        </p:nvSpPr>
        <p:spPr>
          <a:xfrm>
            <a:off x="150860" y="4974705"/>
            <a:ext cx="824262" cy="338554"/>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wrap="square" rtlCol="0">
            <a:spAutoFit/>
          </a:bodyPr>
          <a:lstStyle/>
          <a:p>
            <a:r>
              <a:rPr lang="en-US" sz="1600" dirty="0"/>
              <a:t>AACTT</a:t>
            </a:r>
          </a:p>
        </p:txBody>
      </p:sp>
      <p:sp>
        <p:nvSpPr>
          <p:cNvPr id="15" name="TextBox 14"/>
          <p:cNvSpPr txBox="1"/>
          <p:nvPr/>
        </p:nvSpPr>
        <p:spPr>
          <a:xfrm>
            <a:off x="1193980" y="4154907"/>
            <a:ext cx="786937" cy="338554"/>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wrap="square" rtlCol="0">
            <a:spAutoFit/>
          </a:bodyPr>
          <a:lstStyle/>
          <a:p>
            <a:r>
              <a:rPr lang="en-US" sz="1600" dirty="0"/>
              <a:t>AC</a:t>
            </a:r>
            <a:r>
              <a:rPr lang="en-US" sz="1600" dirty="0">
                <a:solidFill>
                  <a:srgbClr val="FF0000"/>
                </a:solidFill>
              </a:rPr>
              <a:t>G</a:t>
            </a:r>
            <a:r>
              <a:rPr lang="en-US" sz="1600" dirty="0"/>
              <a:t>TG</a:t>
            </a:r>
          </a:p>
        </p:txBody>
      </p:sp>
      <p:sp>
        <p:nvSpPr>
          <p:cNvPr id="16" name="TextBox 15"/>
          <p:cNvSpPr txBox="1"/>
          <p:nvPr/>
        </p:nvSpPr>
        <p:spPr>
          <a:xfrm>
            <a:off x="1247248" y="5684041"/>
            <a:ext cx="786937" cy="338554"/>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wrap="square" rtlCol="0">
            <a:spAutoFit/>
          </a:bodyPr>
          <a:lstStyle/>
          <a:p>
            <a:r>
              <a:rPr lang="en-US" sz="1600" dirty="0"/>
              <a:t>AC</a:t>
            </a:r>
            <a:r>
              <a:rPr lang="en-US" sz="1600" dirty="0">
                <a:solidFill>
                  <a:srgbClr val="FF0000"/>
                </a:solidFill>
              </a:rPr>
              <a:t>T</a:t>
            </a:r>
            <a:r>
              <a:rPr lang="en-US" sz="1600" dirty="0"/>
              <a:t>TG</a:t>
            </a:r>
          </a:p>
        </p:txBody>
      </p:sp>
      <p:sp>
        <p:nvSpPr>
          <p:cNvPr id="17" name="TextBox 16"/>
          <p:cNvSpPr txBox="1"/>
          <p:nvPr/>
        </p:nvSpPr>
        <p:spPr>
          <a:xfrm>
            <a:off x="2400067" y="4917075"/>
            <a:ext cx="772899" cy="338554"/>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wrap="square" rtlCol="0">
            <a:spAutoFit/>
          </a:bodyPr>
          <a:lstStyle/>
          <a:p>
            <a:r>
              <a:rPr lang="en-US" sz="1600" dirty="0"/>
              <a:t>AAAAT</a:t>
            </a:r>
          </a:p>
        </p:txBody>
      </p:sp>
      <p:sp>
        <p:nvSpPr>
          <p:cNvPr id="18" name="TextBox 17"/>
          <p:cNvSpPr txBox="1"/>
          <p:nvPr/>
        </p:nvSpPr>
        <p:spPr>
          <a:xfrm>
            <a:off x="3608137" y="4917075"/>
            <a:ext cx="772899" cy="338554"/>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wrap="square" rtlCol="0">
            <a:spAutoFit/>
          </a:bodyPr>
          <a:lstStyle/>
          <a:p>
            <a:r>
              <a:rPr lang="en-US" sz="1600" dirty="0"/>
              <a:t>ACAAC</a:t>
            </a:r>
          </a:p>
        </p:txBody>
      </p:sp>
      <p:sp>
        <p:nvSpPr>
          <p:cNvPr id="19" name="TextBox 18"/>
          <p:cNvSpPr txBox="1"/>
          <p:nvPr/>
        </p:nvSpPr>
        <p:spPr>
          <a:xfrm>
            <a:off x="4615241" y="4154907"/>
            <a:ext cx="807660" cy="338554"/>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wrap="square" rtlCol="0">
            <a:spAutoFit/>
          </a:bodyPr>
          <a:lstStyle/>
          <a:p>
            <a:r>
              <a:rPr lang="en-US" sz="1600" dirty="0"/>
              <a:t>TT</a:t>
            </a:r>
            <a:r>
              <a:rPr lang="en-US" sz="1600" dirty="0">
                <a:solidFill>
                  <a:srgbClr val="FF0000"/>
                </a:solidFill>
              </a:rPr>
              <a:t>A</a:t>
            </a:r>
            <a:r>
              <a:rPr lang="en-US" sz="1600" dirty="0"/>
              <a:t>GG</a:t>
            </a:r>
          </a:p>
        </p:txBody>
      </p:sp>
      <p:sp>
        <p:nvSpPr>
          <p:cNvPr id="20" name="TextBox 19"/>
          <p:cNvSpPr txBox="1"/>
          <p:nvPr/>
        </p:nvSpPr>
        <p:spPr>
          <a:xfrm>
            <a:off x="4627941" y="5684041"/>
            <a:ext cx="794960" cy="338554"/>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wrap="square" rtlCol="0">
            <a:spAutoFit/>
          </a:bodyPr>
          <a:lstStyle/>
          <a:p>
            <a:r>
              <a:rPr lang="en-US" sz="1600" dirty="0"/>
              <a:t>TT</a:t>
            </a:r>
            <a:r>
              <a:rPr lang="en-US" sz="1600" dirty="0">
                <a:solidFill>
                  <a:srgbClr val="FF0000"/>
                </a:solidFill>
              </a:rPr>
              <a:t>T</a:t>
            </a:r>
            <a:r>
              <a:rPr lang="en-US" sz="1600" dirty="0"/>
              <a:t>GG</a:t>
            </a:r>
          </a:p>
        </p:txBody>
      </p:sp>
      <p:sp>
        <p:nvSpPr>
          <p:cNvPr id="31" name="TextBox 30"/>
          <p:cNvSpPr txBox="1"/>
          <p:nvPr/>
        </p:nvSpPr>
        <p:spPr>
          <a:xfrm>
            <a:off x="304699" y="1864136"/>
            <a:ext cx="1680410" cy="483185"/>
          </a:xfrm>
          <a:prstGeom prst="rect">
            <a:avLst/>
          </a:prstGeom>
          <a:noFill/>
        </p:spPr>
        <p:txBody>
          <a:bodyPr wrap="square" rtlCol="0">
            <a:spAutoFit/>
          </a:bodyPr>
          <a:lstStyle/>
          <a:p>
            <a:endParaRPr lang="en-US"/>
          </a:p>
        </p:txBody>
      </p:sp>
      <p:sp>
        <p:nvSpPr>
          <p:cNvPr id="32" name="TextBox 31"/>
          <p:cNvSpPr txBox="1"/>
          <p:nvPr/>
        </p:nvSpPr>
        <p:spPr>
          <a:xfrm>
            <a:off x="324853" y="1848783"/>
            <a:ext cx="1660256" cy="338554"/>
          </a:xfrm>
          <a:prstGeom prst="rect">
            <a:avLst/>
          </a:prstGeom>
          <a:noFill/>
        </p:spPr>
        <p:txBody>
          <a:bodyPr wrap="square" rtlCol="0">
            <a:spAutoFit/>
          </a:bodyPr>
          <a:lstStyle/>
          <a:p>
            <a:r>
              <a:rPr lang="en-US" sz="1600" b="1" dirty="0"/>
              <a:t>Species 1</a:t>
            </a:r>
          </a:p>
        </p:txBody>
      </p:sp>
      <p:sp>
        <p:nvSpPr>
          <p:cNvPr id="33" name="TextBox 32"/>
          <p:cNvSpPr txBox="1"/>
          <p:nvPr/>
        </p:nvSpPr>
        <p:spPr>
          <a:xfrm>
            <a:off x="353775" y="2663156"/>
            <a:ext cx="1680410" cy="338554"/>
          </a:xfrm>
          <a:prstGeom prst="rect">
            <a:avLst/>
          </a:prstGeom>
          <a:noFill/>
        </p:spPr>
        <p:txBody>
          <a:bodyPr wrap="square" rtlCol="0">
            <a:spAutoFit/>
          </a:bodyPr>
          <a:lstStyle/>
          <a:p>
            <a:r>
              <a:rPr lang="en-US" sz="1600" b="1" dirty="0"/>
              <a:t>Species 2</a:t>
            </a:r>
          </a:p>
        </p:txBody>
      </p:sp>
      <p:sp>
        <p:nvSpPr>
          <p:cNvPr id="43" name="TextBox 42"/>
          <p:cNvSpPr txBox="1"/>
          <p:nvPr/>
        </p:nvSpPr>
        <p:spPr>
          <a:xfrm>
            <a:off x="5589106" y="4917075"/>
            <a:ext cx="807660" cy="338554"/>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wrap="square" rtlCol="0">
            <a:spAutoFit/>
          </a:bodyPr>
          <a:lstStyle/>
          <a:p>
            <a:r>
              <a:rPr lang="en-US" sz="1600" dirty="0"/>
              <a:t>GACTA</a:t>
            </a:r>
          </a:p>
        </p:txBody>
      </p:sp>
      <p:cxnSp>
        <p:nvCxnSpPr>
          <p:cNvPr id="147" name="Straight Arrow Connector 146"/>
          <p:cNvCxnSpPr>
            <a:stCxn id="14" idx="0"/>
            <a:endCxn id="15" idx="1"/>
          </p:cNvCxnSpPr>
          <p:nvPr/>
        </p:nvCxnSpPr>
        <p:spPr>
          <a:xfrm flipV="1">
            <a:off x="562991" y="4324184"/>
            <a:ext cx="630989" cy="650521"/>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149" name="Straight Arrow Connector 148"/>
          <p:cNvCxnSpPr>
            <a:stCxn id="14" idx="2"/>
            <a:endCxn id="16" idx="1"/>
          </p:cNvCxnSpPr>
          <p:nvPr/>
        </p:nvCxnSpPr>
        <p:spPr>
          <a:xfrm>
            <a:off x="562991" y="5313259"/>
            <a:ext cx="684257" cy="540059"/>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151" name="Straight Arrow Connector 150"/>
          <p:cNvCxnSpPr>
            <a:stCxn id="16" idx="3"/>
            <a:endCxn id="17" idx="2"/>
          </p:cNvCxnSpPr>
          <p:nvPr/>
        </p:nvCxnSpPr>
        <p:spPr>
          <a:xfrm flipV="1">
            <a:off x="2034185" y="5255629"/>
            <a:ext cx="752332" cy="597689"/>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153" name="Straight Arrow Connector 152"/>
          <p:cNvCxnSpPr>
            <a:stCxn id="15" idx="3"/>
            <a:endCxn id="17" idx="0"/>
          </p:cNvCxnSpPr>
          <p:nvPr/>
        </p:nvCxnSpPr>
        <p:spPr>
          <a:xfrm>
            <a:off x="1980917" y="4324184"/>
            <a:ext cx="805600" cy="592891"/>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155" name="Straight Arrow Connector 154"/>
          <p:cNvCxnSpPr>
            <a:stCxn id="17" idx="3"/>
            <a:endCxn id="18" idx="1"/>
          </p:cNvCxnSpPr>
          <p:nvPr/>
        </p:nvCxnSpPr>
        <p:spPr>
          <a:xfrm>
            <a:off x="3172966" y="5086352"/>
            <a:ext cx="435171" cy="0"/>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157" name="Straight Arrow Connector 156"/>
          <p:cNvCxnSpPr>
            <a:stCxn id="18" idx="0"/>
            <a:endCxn id="19" idx="1"/>
          </p:cNvCxnSpPr>
          <p:nvPr/>
        </p:nvCxnSpPr>
        <p:spPr>
          <a:xfrm flipV="1">
            <a:off x="3994587" y="4324184"/>
            <a:ext cx="620654" cy="592891"/>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159" name="Straight Arrow Connector 158"/>
          <p:cNvCxnSpPr>
            <a:stCxn id="18" idx="2"/>
            <a:endCxn id="20" idx="1"/>
          </p:cNvCxnSpPr>
          <p:nvPr/>
        </p:nvCxnSpPr>
        <p:spPr>
          <a:xfrm>
            <a:off x="3994587" y="5255629"/>
            <a:ext cx="633354" cy="597689"/>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161" name="Straight Arrow Connector 160"/>
          <p:cNvCxnSpPr>
            <a:stCxn id="19" idx="3"/>
            <a:endCxn id="43" idx="0"/>
          </p:cNvCxnSpPr>
          <p:nvPr/>
        </p:nvCxnSpPr>
        <p:spPr>
          <a:xfrm>
            <a:off x="5422901" y="4324184"/>
            <a:ext cx="570035" cy="592891"/>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163" name="Straight Arrow Connector 162"/>
          <p:cNvCxnSpPr>
            <a:stCxn id="20" idx="3"/>
            <a:endCxn id="43" idx="2"/>
          </p:cNvCxnSpPr>
          <p:nvPr/>
        </p:nvCxnSpPr>
        <p:spPr>
          <a:xfrm flipV="1">
            <a:off x="5422901" y="5255629"/>
            <a:ext cx="570035" cy="597689"/>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sp>
        <p:nvSpPr>
          <p:cNvPr id="167" name="TextBox 166"/>
          <p:cNvSpPr txBox="1"/>
          <p:nvPr/>
        </p:nvSpPr>
        <p:spPr>
          <a:xfrm>
            <a:off x="7249565" y="1893443"/>
            <a:ext cx="3572501" cy="4093428"/>
          </a:xfrm>
          <a:prstGeom prst="rect">
            <a:avLst/>
          </a:prstGeom>
          <a:noFill/>
        </p:spPr>
        <p:txBody>
          <a:bodyPr wrap="square" rtlCol="0">
            <a:spAutoFit/>
          </a:bodyPr>
          <a:lstStyle/>
          <a:p>
            <a:pPr marL="285750" indent="-285750">
              <a:buFont typeface="Arial" charset="0"/>
              <a:buChar char="•"/>
            </a:pPr>
            <a:r>
              <a:rPr lang="en-US" sz="2000" dirty="0"/>
              <a:t>Variations in the sequences cause bubble in the graph</a:t>
            </a:r>
          </a:p>
          <a:p>
            <a:pPr marL="285750" indent="-285750">
              <a:buFont typeface="Arial" charset="0"/>
              <a:buChar char="•"/>
            </a:pPr>
            <a:endParaRPr lang="en-US" sz="2000" dirty="0"/>
          </a:p>
          <a:p>
            <a:pPr marL="285750" indent="-285750">
              <a:buFont typeface="Arial" charset="0"/>
              <a:buChar char="•"/>
            </a:pPr>
            <a:r>
              <a:rPr lang="en-US" sz="2000" dirty="0"/>
              <a:t>Naïve search for all bubble is exponential in the number of nodes</a:t>
            </a:r>
          </a:p>
          <a:p>
            <a:pPr marL="285750" indent="-285750">
              <a:buFont typeface="Arial" charset="0"/>
              <a:buChar char="•"/>
            </a:pPr>
            <a:endParaRPr lang="en-US" sz="2000" dirty="0"/>
          </a:p>
          <a:p>
            <a:pPr marL="285750" indent="-285750">
              <a:buFont typeface="Arial" charset="0"/>
              <a:buChar char="•"/>
            </a:pPr>
            <a:r>
              <a:rPr lang="en-US" sz="2000" dirty="0"/>
              <a:t>Use a SPQR tree based approach to find out bubbles</a:t>
            </a:r>
            <a:br>
              <a:rPr lang="en-US" sz="2000" dirty="0"/>
            </a:br>
            <a:r>
              <a:rPr lang="en-US" sz="2000" dirty="0"/>
              <a:t>(Nijkamp et al. 2013)</a:t>
            </a:r>
          </a:p>
          <a:p>
            <a:pPr marL="285750" indent="-285750">
              <a:buFont typeface="Arial" charset="0"/>
              <a:buChar char="•"/>
            </a:pPr>
            <a:endParaRPr lang="en-US" sz="2000" dirty="0"/>
          </a:p>
          <a:p>
            <a:pPr marL="285750" indent="-285750">
              <a:buFont typeface="Arial" charset="0"/>
              <a:buChar char="•"/>
            </a:pPr>
            <a:r>
              <a:rPr lang="en-US" sz="2000" dirty="0"/>
              <a:t>Runs in O(V+E) time (</a:t>
            </a:r>
            <a:r>
              <a:rPr lang="en-US" sz="2000" dirty="0" err="1"/>
              <a:t>Gutwenger</a:t>
            </a:r>
            <a:r>
              <a:rPr lang="en-US" sz="2000" dirty="0"/>
              <a:t> et al. 2001)</a:t>
            </a:r>
          </a:p>
        </p:txBody>
      </p:sp>
    </p:spTree>
    <p:extLst>
      <p:ext uri="{BB962C8B-B14F-4D97-AF65-F5344CB8AC3E}">
        <p14:creationId xmlns:p14="http://schemas.microsoft.com/office/powerpoint/2010/main" val="17844679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documents.lucidchart.com/documents/0f068d54-5221-4590-a461-a62876dbb766/pages/0_0?a=4324&amp;x=807&amp;y=48&amp;w=805&amp;h=704&amp;store=1&amp;accept=image%2F*&amp;auth=LCA%206dad1de6768f0b646bde7cd4ff4ff52cc2a1ccf3-ts%3D1508218139"/>
          <p:cNvPicPr>
            <a:picLocks noChangeAspect="1" noChangeArrowheads="1"/>
          </p:cNvPicPr>
          <p:nvPr/>
        </p:nvPicPr>
        <p:blipFill rotWithShape="1">
          <a:blip r:embed="rId2">
            <a:extLst>
              <a:ext uri="{28A0092B-C50C-407E-A947-70E740481C1C}">
                <a14:useLocalDpi xmlns:a14="http://schemas.microsoft.com/office/drawing/2010/main" val="0"/>
              </a:ext>
            </a:extLst>
          </a:blip>
          <a:srcRect t="6869"/>
          <a:stretch/>
        </p:blipFill>
        <p:spPr bwMode="auto">
          <a:xfrm>
            <a:off x="2162434" y="397825"/>
            <a:ext cx="7773712" cy="63313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5974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1450"/>
            <a:ext cx="10515600" cy="770799"/>
          </a:xfrm>
        </p:spPr>
        <p:txBody>
          <a:bodyPr/>
          <a:lstStyle/>
          <a:p>
            <a:pPr algn="ctr"/>
            <a:r>
              <a:rPr lang="en-US" dirty="0" err="1"/>
              <a:t>MetaCarvel</a:t>
            </a:r>
            <a:r>
              <a:rPr lang="en-US" dirty="0"/>
              <a:t> and </a:t>
            </a:r>
            <a:r>
              <a:rPr lang="en-US" dirty="0" err="1"/>
              <a:t>MetagenomeScope</a:t>
            </a:r>
            <a:endParaRPr lang="en-US" dirty="0"/>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l="-541" r="540" b="36930"/>
          <a:stretch/>
        </p:blipFill>
        <p:spPr>
          <a:xfrm>
            <a:off x="5714022" y="1323975"/>
            <a:ext cx="5102062" cy="2470667"/>
          </a:xfrm>
          <a:prstGeom prst="rect">
            <a:avLst/>
          </a:prstGeom>
        </p:spPr>
      </p:pic>
      <p:pic>
        <p:nvPicPr>
          <p:cNvPr id="7" name="Picture 7">
            <a:extLst>
              <a:ext uri="{FF2B5EF4-FFF2-40B4-BE49-F238E27FC236}">
                <a16:creationId xmlns:a16="http://schemas.microsoft.com/office/drawing/2014/main" id="{741A93C4-0B80-4703-8439-13E737E09C79}"/>
              </a:ext>
            </a:extLst>
          </p:cNvPr>
          <p:cNvPicPr>
            <a:picLocks noGrp="1" noChangeAspect="1"/>
          </p:cNvPicPr>
          <p:nvPr>
            <p:ph idx="1"/>
          </p:nvPr>
        </p:nvPicPr>
        <p:blipFill>
          <a:blip r:embed="rId3"/>
          <a:stretch>
            <a:fillRect/>
          </a:stretch>
        </p:blipFill>
        <p:spPr>
          <a:xfrm>
            <a:off x="323850" y="1323975"/>
            <a:ext cx="5280351" cy="4881554"/>
          </a:xfrm>
          <a:prstGeom prst="rect">
            <a:avLst/>
          </a:prstGeom>
        </p:spPr>
      </p:pic>
      <p:sp>
        <p:nvSpPr>
          <p:cNvPr id="11" name="TextBox 10">
            <a:extLst>
              <a:ext uri="{FF2B5EF4-FFF2-40B4-BE49-F238E27FC236}">
                <a16:creationId xmlns:a16="http://schemas.microsoft.com/office/drawing/2014/main" id="{14BA709C-D38F-4A09-BD15-EFA04FED1977}"/>
              </a:ext>
            </a:extLst>
          </p:cNvPr>
          <p:cNvSpPr txBox="1"/>
          <p:nvPr/>
        </p:nvSpPr>
        <p:spPr>
          <a:xfrm>
            <a:off x="5714022" y="3895725"/>
            <a:ext cx="6096000" cy="2585323"/>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cs typeface="Segoe UI"/>
              </a:rPr>
              <a:t>Overview of the different types of variants detected by </a:t>
            </a:r>
            <a:r>
              <a:rPr lang="en-US" b="1" dirty="0" err="1">
                <a:cs typeface="Segoe UI"/>
              </a:rPr>
              <a:t>MetaCarvel</a:t>
            </a:r>
            <a:r>
              <a:rPr lang="en-US" b="1" dirty="0">
                <a:latin typeface="Calibri"/>
                <a:cs typeface="Segoe UI"/>
              </a:rPr>
              <a:t>.</a:t>
            </a:r>
            <a:endParaRPr lang="en-US" dirty="0">
              <a:latin typeface="Segoe UI"/>
              <a:cs typeface="Segoe UI"/>
            </a:endParaRPr>
          </a:p>
          <a:p>
            <a:r>
              <a:rPr lang="en-US" dirty="0">
                <a:cs typeface="Segoe UI"/>
              </a:rPr>
              <a:t>​</a:t>
            </a:r>
          </a:p>
          <a:p>
            <a:r>
              <a:rPr lang="en-US" b="1" dirty="0">
                <a:cs typeface="Segoe UI"/>
              </a:rPr>
              <a:t>We focus on five types of variants:</a:t>
            </a:r>
            <a:r>
              <a:rPr lang="en-US" dirty="0">
                <a:cs typeface="Segoe UI"/>
              </a:rPr>
              <a:t>​</a:t>
            </a:r>
          </a:p>
          <a:p>
            <a:r>
              <a:rPr lang="en-US" b="1" dirty="0">
                <a:cs typeface="Arial"/>
              </a:rPr>
              <a:t>A) Triangular bubbles,</a:t>
            </a:r>
            <a:r>
              <a:rPr lang="en-US" dirty="0">
                <a:cs typeface="Arial"/>
              </a:rPr>
              <a:t>​</a:t>
            </a:r>
            <a:endParaRPr lang="en-US" dirty="0">
              <a:latin typeface="Arial"/>
              <a:cs typeface="Arial"/>
            </a:endParaRPr>
          </a:p>
          <a:p>
            <a:r>
              <a:rPr lang="en-US" b="1" dirty="0">
                <a:cs typeface="Arial"/>
              </a:rPr>
              <a:t>B) Simple four bubbles </a:t>
            </a:r>
            <a:r>
              <a:rPr lang="en-US" dirty="0">
                <a:cs typeface="Arial"/>
              </a:rPr>
              <a:t>​</a:t>
            </a:r>
            <a:endParaRPr lang="en-US" dirty="0">
              <a:latin typeface="Arial"/>
              <a:cs typeface="Arial"/>
            </a:endParaRPr>
          </a:p>
          <a:p>
            <a:r>
              <a:rPr lang="en-US" b="1" dirty="0">
                <a:cs typeface="Arial"/>
              </a:rPr>
              <a:t>C) High centrality nodes</a:t>
            </a:r>
            <a:r>
              <a:rPr lang="en-US" dirty="0">
                <a:cs typeface="Arial"/>
              </a:rPr>
              <a:t>​</a:t>
            </a:r>
            <a:endParaRPr lang="en-US" dirty="0">
              <a:latin typeface="Arial"/>
              <a:cs typeface="Arial"/>
            </a:endParaRPr>
          </a:p>
          <a:p>
            <a:r>
              <a:rPr lang="en-US" b="1" dirty="0">
                <a:cs typeface="Arial"/>
              </a:rPr>
              <a:t>D) Simple Cycles, and </a:t>
            </a:r>
            <a:r>
              <a:rPr lang="en-US" dirty="0">
                <a:cs typeface="Arial"/>
              </a:rPr>
              <a:t>​</a:t>
            </a:r>
            <a:endParaRPr lang="en-US" dirty="0">
              <a:latin typeface="Arial"/>
              <a:cs typeface="Arial"/>
            </a:endParaRPr>
          </a:p>
          <a:p>
            <a:r>
              <a:rPr lang="en-US" b="1" dirty="0">
                <a:cs typeface="Arial"/>
              </a:rPr>
              <a:t>E) </a:t>
            </a:r>
            <a:r>
              <a:rPr lang="en-US" b="1" dirty="0" err="1">
                <a:cs typeface="Arial"/>
              </a:rPr>
              <a:t>Multinode</a:t>
            </a:r>
            <a:r>
              <a:rPr lang="en-US" b="1" dirty="0">
                <a:cs typeface="Arial"/>
              </a:rPr>
              <a:t> cycles</a:t>
            </a:r>
            <a:endParaRPr lang="en-US" dirty="0">
              <a:latin typeface="Arial"/>
              <a:cs typeface="Arial"/>
            </a:endParaRPr>
          </a:p>
        </p:txBody>
      </p:sp>
      <p:sp>
        <p:nvSpPr>
          <p:cNvPr id="4" name="TextBox 3">
            <a:extLst>
              <a:ext uri="{FF2B5EF4-FFF2-40B4-BE49-F238E27FC236}">
                <a16:creationId xmlns:a16="http://schemas.microsoft.com/office/drawing/2014/main" id="{3074DFD5-BC9D-4197-8DE0-1990DC802760}"/>
              </a:ext>
            </a:extLst>
          </p:cNvPr>
          <p:cNvSpPr txBox="1"/>
          <p:nvPr/>
        </p:nvSpPr>
        <p:spPr>
          <a:xfrm>
            <a:off x="8085341" y="6548034"/>
            <a:ext cx="3559326" cy="307975"/>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dirty="0"/>
              <a:t>https://github.com/marbl/MetagenomeScope</a:t>
            </a:r>
          </a:p>
        </p:txBody>
      </p:sp>
      <p:sp>
        <p:nvSpPr>
          <p:cNvPr id="5" name="TextBox 4">
            <a:extLst>
              <a:ext uri="{FF2B5EF4-FFF2-40B4-BE49-F238E27FC236}">
                <a16:creationId xmlns:a16="http://schemas.microsoft.com/office/drawing/2014/main" id="{9FF32E21-3651-4206-9028-DD86074AC1E1}"/>
              </a:ext>
            </a:extLst>
          </p:cNvPr>
          <p:cNvSpPr txBox="1"/>
          <p:nvPr/>
        </p:nvSpPr>
        <p:spPr>
          <a:xfrm>
            <a:off x="371411" y="6538639"/>
            <a:ext cx="3559480" cy="307975"/>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t>https://github.com/marbl/MetaCarvel</a:t>
            </a:r>
          </a:p>
        </p:txBody>
      </p:sp>
    </p:spTree>
    <p:extLst>
      <p:ext uri="{BB962C8B-B14F-4D97-AF65-F5344CB8AC3E}">
        <p14:creationId xmlns:p14="http://schemas.microsoft.com/office/powerpoint/2010/main" val="15253111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12967" y="671767"/>
            <a:ext cx="3765973" cy="591551"/>
          </a:xfrm>
          <a:prstGeom prst="rect">
            <a:avLst/>
          </a:prstGeom>
        </p:spPr>
        <p:txBody>
          <a:bodyPr vert="horz" wrap="square" lIns="0" tIns="16933" rIns="0" bIns="0" rtlCol="0">
            <a:spAutoFit/>
          </a:bodyPr>
          <a:lstStyle/>
          <a:p>
            <a:pPr marL="16933">
              <a:spcBef>
                <a:spcPts val="133"/>
              </a:spcBef>
            </a:pPr>
            <a:r>
              <a:rPr sz="3733" spc="-13" dirty="0">
                <a:latin typeface="Arial"/>
                <a:cs typeface="Arial"/>
              </a:rPr>
              <a:t>Assembly</a:t>
            </a:r>
            <a:r>
              <a:rPr sz="3733" spc="-113" dirty="0">
                <a:latin typeface="Arial"/>
                <a:cs typeface="Arial"/>
              </a:rPr>
              <a:t> </a:t>
            </a:r>
            <a:r>
              <a:rPr sz="3733" spc="-7" dirty="0">
                <a:latin typeface="Arial"/>
                <a:cs typeface="Arial"/>
              </a:rPr>
              <a:t>Graphs</a:t>
            </a:r>
            <a:endParaRPr sz="3733">
              <a:latin typeface="Arial"/>
              <a:cs typeface="Arial"/>
            </a:endParaRPr>
          </a:p>
        </p:txBody>
      </p:sp>
      <p:sp>
        <p:nvSpPr>
          <p:cNvPr id="3" name="object 3"/>
          <p:cNvSpPr txBox="1"/>
          <p:nvPr/>
        </p:nvSpPr>
        <p:spPr>
          <a:xfrm>
            <a:off x="512967" y="1621807"/>
            <a:ext cx="8872220" cy="386430"/>
          </a:xfrm>
          <a:prstGeom prst="rect">
            <a:avLst/>
          </a:prstGeom>
        </p:spPr>
        <p:txBody>
          <a:bodyPr vert="horz" wrap="square" lIns="0" tIns="16933" rIns="0" bIns="0" rtlCol="0">
            <a:spAutoFit/>
          </a:bodyPr>
          <a:lstStyle/>
          <a:p>
            <a:pPr marL="16933">
              <a:spcBef>
                <a:spcPts val="133"/>
              </a:spcBef>
            </a:pPr>
            <a:r>
              <a:rPr sz="2400" dirty="0">
                <a:solidFill>
                  <a:srgbClr val="595959"/>
                </a:solidFill>
                <a:latin typeface="Arial"/>
                <a:cs typeface="Arial"/>
              </a:rPr>
              <a:t>(Meta)genome </a:t>
            </a:r>
            <a:r>
              <a:rPr sz="2400" spc="-7" dirty="0">
                <a:solidFill>
                  <a:srgbClr val="595959"/>
                </a:solidFill>
                <a:latin typeface="Arial"/>
                <a:cs typeface="Arial"/>
              </a:rPr>
              <a:t>assembly </a:t>
            </a:r>
            <a:r>
              <a:rPr sz="2400" dirty="0">
                <a:solidFill>
                  <a:srgbClr val="595959"/>
                </a:solidFill>
                <a:latin typeface="Arial"/>
                <a:cs typeface="Arial"/>
              </a:rPr>
              <a:t>can </a:t>
            </a:r>
            <a:r>
              <a:rPr sz="2400" spc="-7" dirty="0">
                <a:solidFill>
                  <a:srgbClr val="595959"/>
                </a:solidFill>
                <a:latin typeface="Arial"/>
                <a:cs typeface="Arial"/>
              </a:rPr>
              <a:t>be </a:t>
            </a:r>
            <a:r>
              <a:rPr sz="2400" dirty="0">
                <a:solidFill>
                  <a:srgbClr val="595959"/>
                </a:solidFill>
                <a:latin typeface="Arial"/>
                <a:cs typeface="Arial"/>
              </a:rPr>
              <a:t>represented </a:t>
            </a:r>
            <a:r>
              <a:rPr sz="2400" spc="-7" dirty="0">
                <a:solidFill>
                  <a:srgbClr val="595959"/>
                </a:solidFill>
                <a:latin typeface="Arial"/>
                <a:cs typeface="Arial"/>
              </a:rPr>
              <a:t>as </a:t>
            </a:r>
            <a:r>
              <a:rPr sz="2400" dirty="0">
                <a:solidFill>
                  <a:srgbClr val="595959"/>
                </a:solidFill>
                <a:latin typeface="Arial"/>
                <a:cs typeface="Arial"/>
              </a:rPr>
              <a:t>a </a:t>
            </a:r>
            <a:r>
              <a:rPr sz="2400" spc="-7" dirty="0">
                <a:solidFill>
                  <a:srgbClr val="595959"/>
                </a:solidFill>
                <a:latin typeface="Arial"/>
                <a:cs typeface="Arial"/>
              </a:rPr>
              <a:t>graph</a:t>
            </a:r>
            <a:r>
              <a:rPr sz="2400" spc="-140" dirty="0">
                <a:solidFill>
                  <a:srgbClr val="595959"/>
                </a:solidFill>
                <a:latin typeface="Arial"/>
                <a:cs typeface="Arial"/>
              </a:rPr>
              <a:t> </a:t>
            </a:r>
            <a:r>
              <a:rPr sz="2400" spc="-7" dirty="0">
                <a:solidFill>
                  <a:srgbClr val="595959"/>
                </a:solidFill>
                <a:latin typeface="Arial"/>
                <a:cs typeface="Arial"/>
              </a:rPr>
              <a:t>traversal</a:t>
            </a:r>
            <a:endParaRPr sz="2400">
              <a:latin typeface="Arial"/>
              <a:cs typeface="Arial"/>
            </a:endParaRPr>
          </a:p>
        </p:txBody>
      </p:sp>
      <p:sp>
        <p:nvSpPr>
          <p:cNvPr id="4" name="object 4"/>
          <p:cNvSpPr/>
          <p:nvPr/>
        </p:nvSpPr>
        <p:spPr>
          <a:xfrm>
            <a:off x="1" y="3711635"/>
            <a:ext cx="12191999" cy="3089388"/>
          </a:xfrm>
          <a:prstGeom prst="rect">
            <a:avLst/>
          </a:prstGeom>
          <a:blipFill>
            <a:blip r:embed="rId2" cstate="print"/>
            <a:stretch>
              <a:fillRect/>
            </a:stretch>
          </a:blipFill>
        </p:spPr>
        <p:txBody>
          <a:bodyPr wrap="square" lIns="0" tIns="0" rIns="0" bIns="0" rtlCol="0"/>
          <a:lstStyle/>
          <a:p>
            <a:endParaRPr sz="2400"/>
          </a:p>
        </p:txBody>
      </p:sp>
    </p:spTree>
    <p:extLst>
      <p:ext uri="{BB962C8B-B14F-4D97-AF65-F5344CB8AC3E}">
        <p14:creationId xmlns:p14="http://schemas.microsoft.com/office/powerpoint/2010/main" val="4635412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12967" y="671767"/>
            <a:ext cx="3765973" cy="591551"/>
          </a:xfrm>
          <a:prstGeom prst="rect">
            <a:avLst/>
          </a:prstGeom>
        </p:spPr>
        <p:txBody>
          <a:bodyPr vert="horz" wrap="square" lIns="0" tIns="16933" rIns="0" bIns="0" rtlCol="0">
            <a:spAutoFit/>
          </a:bodyPr>
          <a:lstStyle/>
          <a:p>
            <a:pPr marL="16933">
              <a:spcBef>
                <a:spcPts val="133"/>
              </a:spcBef>
            </a:pPr>
            <a:r>
              <a:rPr sz="3733" spc="-13" dirty="0">
                <a:latin typeface="Arial"/>
                <a:cs typeface="Arial"/>
              </a:rPr>
              <a:t>Assembly</a:t>
            </a:r>
            <a:r>
              <a:rPr sz="3733" spc="-113" dirty="0">
                <a:latin typeface="Arial"/>
                <a:cs typeface="Arial"/>
              </a:rPr>
              <a:t> </a:t>
            </a:r>
            <a:r>
              <a:rPr sz="3733" spc="-7" dirty="0">
                <a:latin typeface="Arial"/>
                <a:cs typeface="Arial"/>
              </a:rPr>
              <a:t>Graphs</a:t>
            </a:r>
            <a:endParaRPr sz="3733">
              <a:latin typeface="Arial"/>
              <a:cs typeface="Arial"/>
            </a:endParaRPr>
          </a:p>
        </p:txBody>
      </p:sp>
      <p:sp>
        <p:nvSpPr>
          <p:cNvPr id="3" name="object 3"/>
          <p:cNvSpPr txBox="1"/>
          <p:nvPr/>
        </p:nvSpPr>
        <p:spPr>
          <a:xfrm>
            <a:off x="512967" y="1621807"/>
            <a:ext cx="8872220" cy="386430"/>
          </a:xfrm>
          <a:prstGeom prst="rect">
            <a:avLst/>
          </a:prstGeom>
        </p:spPr>
        <p:txBody>
          <a:bodyPr vert="horz" wrap="square" lIns="0" tIns="16933" rIns="0" bIns="0" rtlCol="0">
            <a:spAutoFit/>
          </a:bodyPr>
          <a:lstStyle/>
          <a:p>
            <a:pPr marL="16933">
              <a:spcBef>
                <a:spcPts val="133"/>
              </a:spcBef>
            </a:pPr>
            <a:r>
              <a:rPr sz="2400" dirty="0">
                <a:solidFill>
                  <a:srgbClr val="595959"/>
                </a:solidFill>
                <a:latin typeface="Arial"/>
                <a:cs typeface="Arial"/>
              </a:rPr>
              <a:t>(Meta)genome </a:t>
            </a:r>
            <a:r>
              <a:rPr sz="2400" spc="-7" dirty="0">
                <a:solidFill>
                  <a:srgbClr val="595959"/>
                </a:solidFill>
                <a:latin typeface="Arial"/>
                <a:cs typeface="Arial"/>
              </a:rPr>
              <a:t>assembly </a:t>
            </a:r>
            <a:r>
              <a:rPr sz="2400" dirty="0">
                <a:solidFill>
                  <a:srgbClr val="595959"/>
                </a:solidFill>
                <a:latin typeface="Arial"/>
                <a:cs typeface="Arial"/>
              </a:rPr>
              <a:t>can </a:t>
            </a:r>
            <a:r>
              <a:rPr sz="2400" spc="-7" dirty="0">
                <a:solidFill>
                  <a:srgbClr val="595959"/>
                </a:solidFill>
                <a:latin typeface="Arial"/>
                <a:cs typeface="Arial"/>
              </a:rPr>
              <a:t>be </a:t>
            </a:r>
            <a:r>
              <a:rPr sz="2400" dirty="0">
                <a:solidFill>
                  <a:srgbClr val="595959"/>
                </a:solidFill>
                <a:latin typeface="Arial"/>
                <a:cs typeface="Arial"/>
              </a:rPr>
              <a:t>represented </a:t>
            </a:r>
            <a:r>
              <a:rPr sz="2400" spc="-7" dirty="0">
                <a:solidFill>
                  <a:srgbClr val="595959"/>
                </a:solidFill>
                <a:latin typeface="Arial"/>
                <a:cs typeface="Arial"/>
              </a:rPr>
              <a:t>as </a:t>
            </a:r>
            <a:r>
              <a:rPr sz="2400" dirty="0">
                <a:solidFill>
                  <a:srgbClr val="595959"/>
                </a:solidFill>
                <a:latin typeface="Arial"/>
                <a:cs typeface="Arial"/>
              </a:rPr>
              <a:t>a </a:t>
            </a:r>
            <a:r>
              <a:rPr sz="2400" spc="-7" dirty="0">
                <a:solidFill>
                  <a:srgbClr val="595959"/>
                </a:solidFill>
                <a:latin typeface="Arial"/>
                <a:cs typeface="Arial"/>
              </a:rPr>
              <a:t>graph</a:t>
            </a:r>
            <a:r>
              <a:rPr sz="2400" spc="-140" dirty="0">
                <a:solidFill>
                  <a:srgbClr val="595959"/>
                </a:solidFill>
                <a:latin typeface="Arial"/>
                <a:cs typeface="Arial"/>
              </a:rPr>
              <a:t> </a:t>
            </a:r>
            <a:r>
              <a:rPr sz="2400" spc="-7" dirty="0">
                <a:solidFill>
                  <a:srgbClr val="595959"/>
                </a:solidFill>
                <a:latin typeface="Arial"/>
                <a:cs typeface="Arial"/>
              </a:rPr>
              <a:t>traversal</a:t>
            </a:r>
            <a:endParaRPr sz="2400">
              <a:latin typeface="Arial"/>
              <a:cs typeface="Arial"/>
            </a:endParaRPr>
          </a:p>
        </p:txBody>
      </p:sp>
      <p:sp>
        <p:nvSpPr>
          <p:cNvPr id="4" name="object 4"/>
          <p:cNvSpPr/>
          <p:nvPr/>
        </p:nvSpPr>
        <p:spPr>
          <a:xfrm>
            <a:off x="1" y="3711635"/>
            <a:ext cx="12191999" cy="3089388"/>
          </a:xfrm>
          <a:prstGeom prst="rect">
            <a:avLst/>
          </a:prstGeom>
          <a:blipFill>
            <a:blip r:embed="rId2" cstate="print"/>
            <a:stretch>
              <a:fillRect/>
            </a:stretch>
          </a:blipFill>
        </p:spPr>
        <p:txBody>
          <a:bodyPr wrap="square" lIns="0" tIns="0" rIns="0" bIns="0" rtlCol="0"/>
          <a:lstStyle/>
          <a:p>
            <a:endParaRPr sz="2400"/>
          </a:p>
        </p:txBody>
      </p:sp>
      <p:sp>
        <p:nvSpPr>
          <p:cNvPr id="5" name="object 5"/>
          <p:cNvSpPr txBox="1"/>
          <p:nvPr/>
        </p:nvSpPr>
        <p:spPr>
          <a:xfrm>
            <a:off x="5624579" y="930541"/>
            <a:ext cx="6465147" cy="386430"/>
          </a:xfrm>
          <a:prstGeom prst="rect">
            <a:avLst/>
          </a:prstGeom>
        </p:spPr>
        <p:txBody>
          <a:bodyPr vert="horz" wrap="square" lIns="0" tIns="16933" rIns="0" bIns="0" rtlCol="0">
            <a:spAutoFit/>
          </a:bodyPr>
          <a:lstStyle/>
          <a:p>
            <a:pPr marL="16933">
              <a:spcBef>
                <a:spcPts val="133"/>
              </a:spcBef>
            </a:pPr>
            <a:r>
              <a:rPr sz="2400" dirty="0">
                <a:solidFill>
                  <a:srgbClr val="595959"/>
                </a:solidFill>
                <a:latin typeface="Arial"/>
                <a:cs typeface="Arial"/>
              </a:rPr>
              <a:t>(either a </a:t>
            </a:r>
            <a:r>
              <a:rPr sz="2400" b="1" spc="-7" dirty="0">
                <a:solidFill>
                  <a:srgbClr val="595959"/>
                </a:solidFill>
                <a:latin typeface="Arial"/>
                <a:cs typeface="Arial"/>
              </a:rPr>
              <a:t>de Bruijn graph </a:t>
            </a:r>
            <a:r>
              <a:rPr sz="2400" spc="-7" dirty="0">
                <a:solidFill>
                  <a:srgbClr val="595959"/>
                </a:solidFill>
                <a:latin typeface="Arial"/>
                <a:cs typeface="Arial"/>
              </a:rPr>
              <a:t>or an </a:t>
            </a:r>
            <a:r>
              <a:rPr sz="2400" b="1" spc="-7" dirty="0">
                <a:solidFill>
                  <a:srgbClr val="595959"/>
                </a:solidFill>
                <a:latin typeface="Arial"/>
                <a:cs typeface="Arial"/>
              </a:rPr>
              <a:t>overlap</a:t>
            </a:r>
            <a:r>
              <a:rPr sz="2400" b="1" spc="-73" dirty="0">
                <a:solidFill>
                  <a:srgbClr val="595959"/>
                </a:solidFill>
                <a:latin typeface="Arial"/>
                <a:cs typeface="Arial"/>
              </a:rPr>
              <a:t> </a:t>
            </a:r>
            <a:r>
              <a:rPr sz="2400" b="1" spc="-7" dirty="0">
                <a:solidFill>
                  <a:srgbClr val="595959"/>
                </a:solidFill>
                <a:latin typeface="Arial"/>
                <a:cs typeface="Arial"/>
              </a:rPr>
              <a:t>graph)</a:t>
            </a:r>
            <a:endParaRPr sz="2400">
              <a:latin typeface="Arial"/>
              <a:cs typeface="Arial"/>
            </a:endParaRPr>
          </a:p>
        </p:txBody>
      </p:sp>
    </p:spTree>
    <p:extLst>
      <p:ext uri="{BB962C8B-B14F-4D97-AF65-F5344CB8AC3E}">
        <p14:creationId xmlns:p14="http://schemas.microsoft.com/office/powerpoint/2010/main" val="19739447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12967" y="677405"/>
            <a:ext cx="3765973" cy="591551"/>
          </a:xfrm>
          <a:prstGeom prst="rect">
            <a:avLst/>
          </a:prstGeom>
        </p:spPr>
        <p:txBody>
          <a:bodyPr vert="horz" wrap="square" lIns="0" tIns="16933" rIns="0" bIns="0" rtlCol="0" anchor="ctr">
            <a:spAutoFit/>
          </a:bodyPr>
          <a:lstStyle/>
          <a:p>
            <a:pPr marL="16933">
              <a:lnSpc>
                <a:spcPct val="100000"/>
              </a:lnSpc>
              <a:spcBef>
                <a:spcPts val="133"/>
              </a:spcBef>
            </a:pPr>
            <a:r>
              <a:rPr sz="3733" spc="-13" dirty="0"/>
              <a:t>Assembly</a:t>
            </a:r>
            <a:r>
              <a:rPr sz="3733" spc="-113" dirty="0"/>
              <a:t> </a:t>
            </a:r>
            <a:r>
              <a:rPr sz="3733" spc="-7" dirty="0"/>
              <a:t>Graphs</a:t>
            </a:r>
            <a:endParaRPr sz="3733"/>
          </a:p>
        </p:txBody>
      </p:sp>
      <p:sp>
        <p:nvSpPr>
          <p:cNvPr id="3" name="object 3"/>
          <p:cNvSpPr txBox="1"/>
          <p:nvPr/>
        </p:nvSpPr>
        <p:spPr>
          <a:xfrm>
            <a:off x="512967" y="1621807"/>
            <a:ext cx="8872220" cy="1096818"/>
          </a:xfrm>
          <a:prstGeom prst="rect">
            <a:avLst/>
          </a:prstGeom>
        </p:spPr>
        <p:txBody>
          <a:bodyPr vert="horz" wrap="square" lIns="0" tIns="16933" rIns="0" bIns="0" rtlCol="0">
            <a:spAutoFit/>
          </a:bodyPr>
          <a:lstStyle/>
          <a:p>
            <a:pPr marL="16933">
              <a:spcBef>
                <a:spcPts val="133"/>
              </a:spcBef>
            </a:pPr>
            <a:r>
              <a:rPr sz="2400" dirty="0">
                <a:solidFill>
                  <a:srgbClr val="595959"/>
                </a:solidFill>
                <a:latin typeface="Arial"/>
                <a:cs typeface="Arial"/>
              </a:rPr>
              <a:t>(Meta)genome </a:t>
            </a:r>
            <a:r>
              <a:rPr sz="2400" spc="-7" dirty="0">
                <a:solidFill>
                  <a:srgbClr val="595959"/>
                </a:solidFill>
                <a:latin typeface="Arial"/>
                <a:cs typeface="Arial"/>
              </a:rPr>
              <a:t>assembly </a:t>
            </a:r>
            <a:r>
              <a:rPr sz="2400" dirty="0">
                <a:solidFill>
                  <a:srgbClr val="595959"/>
                </a:solidFill>
                <a:latin typeface="Arial"/>
                <a:cs typeface="Arial"/>
              </a:rPr>
              <a:t>can </a:t>
            </a:r>
            <a:r>
              <a:rPr sz="2400" spc="-7" dirty="0">
                <a:solidFill>
                  <a:srgbClr val="595959"/>
                </a:solidFill>
                <a:latin typeface="Arial"/>
                <a:cs typeface="Arial"/>
              </a:rPr>
              <a:t>be </a:t>
            </a:r>
            <a:r>
              <a:rPr sz="2400" dirty="0">
                <a:solidFill>
                  <a:srgbClr val="595959"/>
                </a:solidFill>
                <a:latin typeface="Arial"/>
                <a:cs typeface="Arial"/>
              </a:rPr>
              <a:t>represented </a:t>
            </a:r>
            <a:r>
              <a:rPr sz="2400" spc="-7" dirty="0">
                <a:solidFill>
                  <a:srgbClr val="595959"/>
                </a:solidFill>
                <a:latin typeface="Arial"/>
                <a:cs typeface="Arial"/>
              </a:rPr>
              <a:t>as </a:t>
            </a:r>
            <a:r>
              <a:rPr sz="2400" dirty="0">
                <a:solidFill>
                  <a:srgbClr val="595959"/>
                </a:solidFill>
                <a:latin typeface="Arial"/>
                <a:cs typeface="Arial"/>
              </a:rPr>
              <a:t>a </a:t>
            </a:r>
            <a:r>
              <a:rPr sz="2400" spc="-7" dirty="0">
                <a:solidFill>
                  <a:srgbClr val="595959"/>
                </a:solidFill>
                <a:latin typeface="Arial"/>
                <a:cs typeface="Arial"/>
              </a:rPr>
              <a:t>graph</a:t>
            </a:r>
            <a:r>
              <a:rPr sz="2400" spc="-140" dirty="0">
                <a:solidFill>
                  <a:srgbClr val="595959"/>
                </a:solidFill>
                <a:latin typeface="Arial"/>
                <a:cs typeface="Arial"/>
              </a:rPr>
              <a:t> </a:t>
            </a:r>
            <a:r>
              <a:rPr sz="2400" spc="-7" dirty="0">
                <a:solidFill>
                  <a:srgbClr val="595959"/>
                </a:solidFill>
                <a:latin typeface="Arial"/>
                <a:cs typeface="Arial"/>
              </a:rPr>
              <a:t>traversal</a:t>
            </a:r>
            <a:endParaRPr sz="2400">
              <a:latin typeface="Arial"/>
              <a:cs typeface="Arial"/>
            </a:endParaRPr>
          </a:p>
          <a:p>
            <a:pPr>
              <a:spcBef>
                <a:spcPts val="67"/>
              </a:spcBef>
            </a:pPr>
            <a:endParaRPr sz="2133">
              <a:latin typeface="Times New Roman"/>
              <a:cs typeface="Times New Roman"/>
            </a:endParaRPr>
          </a:p>
          <a:p>
            <a:pPr marL="16933"/>
            <a:r>
              <a:rPr sz="2400" spc="-7" dirty="0">
                <a:solidFill>
                  <a:srgbClr val="595959"/>
                </a:solidFill>
                <a:latin typeface="Arial"/>
                <a:cs typeface="Arial"/>
              </a:rPr>
              <a:t>In either</a:t>
            </a:r>
            <a:r>
              <a:rPr sz="2400" spc="-13" dirty="0">
                <a:solidFill>
                  <a:srgbClr val="595959"/>
                </a:solidFill>
                <a:latin typeface="Arial"/>
                <a:cs typeface="Arial"/>
              </a:rPr>
              <a:t> </a:t>
            </a:r>
            <a:r>
              <a:rPr sz="2400" dirty="0">
                <a:solidFill>
                  <a:srgbClr val="595959"/>
                </a:solidFill>
                <a:latin typeface="Arial"/>
                <a:cs typeface="Arial"/>
              </a:rPr>
              <a:t>case...</a:t>
            </a:r>
            <a:endParaRPr sz="2400">
              <a:latin typeface="Arial"/>
              <a:cs typeface="Arial"/>
            </a:endParaRPr>
          </a:p>
        </p:txBody>
      </p:sp>
      <p:sp>
        <p:nvSpPr>
          <p:cNvPr id="4" name="object 4"/>
          <p:cNvSpPr/>
          <p:nvPr/>
        </p:nvSpPr>
        <p:spPr>
          <a:xfrm>
            <a:off x="1" y="3711635"/>
            <a:ext cx="12191999" cy="3089388"/>
          </a:xfrm>
          <a:prstGeom prst="rect">
            <a:avLst/>
          </a:prstGeom>
          <a:blipFill>
            <a:blip r:embed="rId2" cstate="print"/>
            <a:stretch>
              <a:fillRect/>
            </a:stretch>
          </a:blipFill>
        </p:spPr>
        <p:txBody>
          <a:bodyPr wrap="square" lIns="0" tIns="0" rIns="0" bIns="0" rtlCol="0"/>
          <a:lstStyle/>
          <a:p>
            <a:endParaRPr sz="2400"/>
          </a:p>
        </p:txBody>
      </p:sp>
      <p:sp>
        <p:nvSpPr>
          <p:cNvPr id="5" name="object 5"/>
          <p:cNvSpPr txBox="1"/>
          <p:nvPr/>
        </p:nvSpPr>
        <p:spPr>
          <a:xfrm>
            <a:off x="5624579" y="930541"/>
            <a:ext cx="6465147" cy="386430"/>
          </a:xfrm>
          <a:prstGeom prst="rect">
            <a:avLst/>
          </a:prstGeom>
        </p:spPr>
        <p:txBody>
          <a:bodyPr vert="horz" wrap="square" lIns="0" tIns="16933" rIns="0" bIns="0" rtlCol="0">
            <a:spAutoFit/>
          </a:bodyPr>
          <a:lstStyle/>
          <a:p>
            <a:pPr marL="16933">
              <a:spcBef>
                <a:spcPts val="133"/>
              </a:spcBef>
            </a:pPr>
            <a:r>
              <a:rPr sz="2400" dirty="0">
                <a:solidFill>
                  <a:srgbClr val="595959"/>
                </a:solidFill>
                <a:latin typeface="Arial"/>
                <a:cs typeface="Arial"/>
              </a:rPr>
              <a:t>(either a </a:t>
            </a:r>
            <a:r>
              <a:rPr sz="2400" b="1" spc="-7" dirty="0">
                <a:solidFill>
                  <a:srgbClr val="595959"/>
                </a:solidFill>
                <a:latin typeface="Arial"/>
                <a:cs typeface="Arial"/>
              </a:rPr>
              <a:t>de Bruijn graph </a:t>
            </a:r>
            <a:r>
              <a:rPr sz="2400" spc="-7" dirty="0">
                <a:solidFill>
                  <a:srgbClr val="595959"/>
                </a:solidFill>
                <a:latin typeface="Arial"/>
                <a:cs typeface="Arial"/>
              </a:rPr>
              <a:t>or an </a:t>
            </a:r>
            <a:r>
              <a:rPr sz="2400" b="1" spc="-7" dirty="0">
                <a:solidFill>
                  <a:srgbClr val="595959"/>
                </a:solidFill>
                <a:latin typeface="Arial"/>
                <a:cs typeface="Arial"/>
              </a:rPr>
              <a:t>overlap</a:t>
            </a:r>
            <a:r>
              <a:rPr sz="2400" b="1" spc="-73" dirty="0">
                <a:solidFill>
                  <a:srgbClr val="595959"/>
                </a:solidFill>
                <a:latin typeface="Arial"/>
                <a:cs typeface="Arial"/>
              </a:rPr>
              <a:t> </a:t>
            </a:r>
            <a:r>
              <a:rPr sz="2400" b="1" spc="-7" dirty="0">
                <a:solidFill>
                  <a:srgbClr val="595959"/>
                </a:solidFill>
                <a:latin typeface="Arial"/>
                <a:cs typeface="Arial"/>
              </a:rPr>
              <a:t>graph)</a:t>
            </a:r>
            <a:endParaRPr sz="2400">
              <a:latin typeface="Arial"/>
              <a:cs typeface="Arial"/>
            </a:endParaRPr>
          </a:p>
        </p:txBody>
      </p:sp>
    </p:spTree>
    <p:extLst>
      <p:ext uri="{BB962C8B-B14F-4D97-AF65-F5344CB8AC3E}">
        <p14:creationId xmlns:p14="http://schemas.microsoft.com/office/powerpoint/2010/main" val="39091792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12967" y="677405"/>
            <a:ext cx="3765973" cy="591551"/>
          </a:xfrm>
          <a:prstGeom prst="rect">
            <a:avLst/>
          </a:prstGeom>
        </p:spPr>
        <p:txBody>
          <a:bodyPr vert="horz" wrap="square" lIns="0" tIns="16933" rIns="0" bIns="0" rtlCol="0" anchor="ctr">
            <a:spAutoFit/>
          </a:bodyPr>
          <a:lstStyle/>
          <a:p>
            <a:pPr marL="16933">
              <a:lnSpc>
                <a:spcPct val="100000"/>
              </a:lnSpc>
              <a:spcBef>
                <a:spcPts val="133"/>
              </a:spcBef>
            </a:pPr>
            <a:r>
              <a:rPr sz="3733" spc="-13" dirty="0"/>
              <a:t>Assembly</a:t>
            </a:r>
            <a:r>
              <a:rPr sz="3733" spc="-113" dirty="0"/>
              <a:t> </a:t>
            </a:r>
            <a:r>
              <a:rPr sz="3733" spc="-7" dirty="0"/>
              <a:t>Graphs</a:t>
            </a:r>
            <a:endParaRPr sz="3733"/>
          </a:p>
        </p:txBody>
      </p:sp>
      <p:sp>
        <p:nvSpPr>
          <p:cNvPr id="3" name="object 3"/>
          <p:cNvSpPr txBox="1"/>
          <p:nvPr/>
        </p:nvSpPr>
        <p:spPr>
          <a:xfrm>
            <a:off x="512967" y="1621807"/>
            <a:ext cx="8872220" cy="1807204"/>
          </a:xfrm>
          <a:prstGeom prst="rect">
            <a:avLst/>
          </a:prstGeom>
        </p:spPr>
        <p:txBody>
          <a:bodyPr vert="horz" wrap="square" lIns="0" tIns="16933" rIns="0" bIns="0" rtlCol="0">
            <a:spAutoFit/>
          </a:bodyPr>
          <a:lstStyle/>
          <a:p>
            <a:pPr marL="16933">
              <a:spcBef>
                <a:spcPts val="133"/>
              </a:spcBef>
            </a:pPr>
            <a:r>
              <a:rPr sz="2400" dirty="0">
                <a:solidFill>
                  <a:srgbClr val="595959"/>
                </a:solidFill>
                <a:latin typeface="Arial"/>
                <a:cs typeface="Arial"/>
              </a:rPr>
              <a:t>(Meta)genome </a:t>
            </a:r>
            <a:r>
              <a:rPr sz="2400" spc="-7" dirty="0">
                <a:solidFill>
                  <a:srgbClr val="595959"/>
                </a:solidFill>
                <a:latin typeface="Arial"/>
                <a:cs typeface="Arial"/>
              </a:rPr>
              <a:t>assembly </a:t>
            </a:r>
            <a:r>
              <a:rPr sz="2400" dirty="0">
                <a:solidFill>
                  <a:srgbClr val="595959"/>
                </a:solidFill>
                <a:latin typeface="Arial"/>
                <a:cs typeface="Arial"/>
              </a:rPr>
              <a:t>can </a:t>
            </a:r>
            <a:r>
              <a:rPr sz="2400" spc="-7" dirty="0">
                <a:solidFill>
                  <a:srgbClr val="595959"/>
                </a:solidFill>
                <a:latin typeface="Arial"/>
                <a:cs typeface="Arial"/>
              </a:rPr>
              <a:t>be </a:t>
            </a:r>
            <a:r>
              <a:rPr sz="2400" dirty="0">
                <a:solidFill>
                  <a:srgbClr val="595959"/>
                </a:solidFill>
                <a:latin typeface="Arial"/>
                <a:cs typeface="Arial"/>
              </a:rPr>
              <a:t>represented </a:t>
            </a:r>
            <a:r>
              <a:rPr sz="2400" spc="-7" dirty="0">
                <a:solidFill>
                  <a:srgbClr val="595959"/>
                </a:solidFill>
                <a:latin typeface="Arial"/>
                <a:cs typeface="Arial"/>
              </a:rPr>
              <a:t>as </a:t>
            </a:r>
            <a:r>
              <a:rPr sz="2400" dirty="0">
                <a:solidFill>
                  <a:srgbClr val="595959"/>
                </a:solidFill>
                <a:latin typeface="Arial"/>
                <a:cs typeface="Arial"/>
              </a:rPr>
              <a:t>a </a:t>
            </a:r>
            <a:r>
              <a:rPr sz="2400" spc="-7" dirty="0">
                <a:solidFill>
                  <a:srgbClr val="595959"/>
                </a:solidFill>
                <a:latin typeface="Arial"/>
                <a:cs typeface="Arial"/>
              </a:rPr>
              <a:t>graph</a:t>
            </a:r>
            <a:r>
              <a:rPr sz="2400" spc="-140" dirty="0">
                <a:solidFill>
                  <a:srgbClr val="595959"/>
                </a:solidFill>
                <a:latin typeface="Arial"/>
                <a:cs typeface="Arial"/>
              </a:rPr>
              <a:t> </a:t>
            </a:r>
            <a:r>
              <a:rPr sz="2400" spc="-7" dirty="0">
                <a:solidFill>
                  <a:srgbClr val="595959"/>
                </a:solidFill>
                <a:latin typeface="Arial"/>
                <a:cs typeface="Arial"/>
              </a:rPr>
              <a:t>traversal</a:t>
            </a:r>
            <a:endParaRPr sz="2400">
              <a:latin typeface="Arial"/>
              <a:cs typeface="Arial"/>
            </a:endParaRPr>
          </a:p>
          <a:p>
            <a:pPr>
              <a:spcBef>
                <a:spcPts val="67"/>
              </a:spcBef>
            </a:pPr>
            <a:endParaRPr sz="2133">
              <a:latin typeface="Times New Roman"/>
              <a:cs typeface="Times New Roman"/>
            </a:endParaRPr>
          </a:p>
          <a:p>
            <a:pPr marL="16933"/>
            <a:r>
              <a:rPr sz="2400" b="1" spc="-7" dirty="0">
                <a:solidFill>
                  <a:srgbClr val="595959"/>
                </a:solidFill>
                <a:latin typeface="Arial"/>
                <a:cs typeface="Arial"/>
              </a:rPr>
              <a:t>Nodes (</a:t>
            </a:r>
            <a:r>
              <a:rPr sz="2400" b="1" i="1" spc="-7" dirty="0">
                <a:solidFill>
                  <a:srgbClr val="595959"/>
                </a:solidFill>
                <a:latin typeface="Arial-BoldItalicMT"/>
                <a:cs typeface="Arial-BoldItalicMT"/>
              </a:rPr>
              <a:t>contigs</a:t>
            </a:r>
            <a:r>
              <a:rPr sz="2400" b="1" spc="-7" dirty="0">
                <a:solidFill>
                  <a:srgbClr val="595959"/>
                </a:solidFill>
                <a:latin typeface="Arial"/>
                <a:cs typeface="Arial"/>
              </a:rPr>
              <a:t>) </a:t>
            </a:r>
            <a:r>
              <a:rPr sz="2400" dirty="0">
                <a:solidFill>
                  <a:srgbClr val="595959"/>
                </a:solidFill>
                <a:latin typeface="Arial"/>
                <a:cs typeface="Arial"/>
              </a:rPr>
              <a:t>- </a:t>
            </a:r>
            <a:r>
              <a:rPr sz="2400" spc="-7" dirty="0">
                <a:solidFill>
                  <a:srgbClr val="595959"/>
                </a:solidFill>
                <a:latin typeface="Arial"/>
                <a:cs typeface="Arial"/>
              </a:rPr>
              <a:t>fragments of DNA obtained from</a:t>
            </a:r>
            <a:r>
              <a:rPr sz="2400" spc="-53" dirty="0">
                <a:solidFill>
                  <a:srgbClr val="595959"/>
                </a:solidFill>
                <a:latin typeface="Arial"/>
                <a:cs typeface="Arial"/>
              </a:rPr>
              <a:t> </a:t>
            </a:r>
            <a:r>
              <a:rPr sz="2400" spc="-7" dirty="0">
                <a:solidFill>
                  <a:srgbClr val="595959"/>
                </a:solidFill>
                <a:latin typeface="Arial"/>
                <a:cs typeface="Arial"/>
              </a:rPr>
              <a:t>assembly</a:t>
            </a:r>
            <a:endParaRPr sz="2400">
              <a:latin typeface="Arial"/>
              <a:cs typeface="Arial"/>
            </a:endParaRPr>
          </a:p>
          <a:p>
            <a:pPr>
              <a:spcBef>
                <a:spcPts val="67"/>
              </a:spcBef>
            </a:pPr>
            <a:endParaRPr sz="2133">
              <a:latin typeface="Times New Roman"/>
              <a:cs typeface="Times New Roman"/>
            </a:endParaRPr>
          </a:p>
          <a:p>
            <a:pPr marL="16933"/>
            <a:r>
              <a:rPr sz="2400" b="1" spc="-7" dirty="0">
                <a:solidFill>
                  <a:srgbClr val="595959"/>
                </a:solidFill>
                <a:latin typeface="Arial"/>
                <a:cs typeface="Arial"/>
              </a:rPr>
              <a:t>Edges </a:t>
            </a:r>
            <a:r>
              <a:rPr sz="2400" dirty="0">
                <a:solidFill>
                  <a:srgbClr val="595959"/>
                </a:solidFill>
                <a:latin typeface="Arial"/>
                <a:cs typeface="Arial"/>
              </a:rPr>
              <a:t>- </a:t>
            </a:r>
            <a:r>
              <a:rPr sz="2400" spc="-7" dirty="0">
                <a:solidFill>
                  <a:srgbClr val="595959"/>
                </a:solidFill>
                <a:latin typeface="Arial"/>
                <a:cs typeface="Arial"/>
              </a:rPr>
              <a:t>overlaps between </a:t>
            </a:r>
            <a:r>
              <a:rPr sz="2400" dirty="0">
                <a:solidFill>
                  <a:srgbClr val="595959"/>
                </a:solidFill>
                <a:latin typeface="Arial"/>
                <a:cs typeface="Arial"/>
              </a:rPr>
              <a:t>contigs’</a:t>
            </a:r>
            <a:r>
              <a:rPr sz="2400" spc="-20" dirty="0">
                <a:solidFill>
                  <a:srgbClr val="595959"/>
                </a:solidFill>
                <a:latin typeface="Arial"/>
                <a:cs typeface="Arial"/>
              </a:rPr>
              <a:t> </a:t>
            </a:r>
            <a:r>
              <a:rPr sz="2400" dirty="0">
                <a:solidFill>
                  <a:srgbClr val="595959"/>
                </a:solidFill>
                <a:latin typeface="Arial"/>
                <a:cs typeface="Arial"/>
              </a:rPr>
              <a:t>sequences</a:t>
            </a:r>
            <a:endParaRPr sz="2400">
              <a:latin typeface="Arial"/>
              <a:cs typeface="Arial"/>
            </a:endParaRPr>
          </a:p>
        </p:txBody>
      </p:sp>
      <p:sp>
        <p:nvSpPr>
          <p:cNvPr id="4" name="object 4"/>
          <p:cNvSpPr txBox="1"/>
          <p:nvPr/>
        </p:nvSpPr>
        <p:spPr>
          <a:xfrm>
            <a:off x="131061" y="4779651"/>
            <a:ext cx="5591387" cy="877163"/>
          </a:xfrm>
          <a:prstGeom prst="rect">
            <a:avLst/>
          </a:prstGeom>
        </p:spPr>
        <p:txBody>
          <a:bodyPr vert="horz" wrap="square" lIns="0" tIns="30480" rIns="0" bIns="0" rtlCol="0">
            <a:spAutoFit/>
          </a:bodyPr>
          <a:lstStyle/>
          <a:p>
            <a:pPr marL="16933" marR="6773" algn="ctr">
              <a:lnSpc>
                <a:spcPts val="2200"/>
              </a:lnSpc>
              <a:spcBef>
                <a:spcPts val="240"/>
              </a:spcBef>
            </a:pPr>
            <a:r>
              <a:rPr sz="1867" spc="-7" dirty="0">
                <a:solidFill>
                  <a:srgbClr val="EEEEEE"/>
                </a:solidFill>
                <a:latin typeface="Arial"/>
                <a:cs typeface="Arial"/>
              </a:rPr>
              <a:t>Largest </a:t>
            </a:r>
            <a:r>
              <a:rPr sz="1867" dirty="0">
                <a:solidFill>
                  <a:srgbClr val="EEEEEE"/>
                </a:solidFill>
                <a:latin typeface="Arial"/>
                <a:cs typeface="Arial"/>
              </a:rPr>
              <a:t>connected component </a:t>
            </a:r>
            <a:r>
              <a:rPr sz="1867" spc="-7" dirty="0">
                <a:solidFill>
                  <a:srgbClr val="EEEEEE"/>
                </a:solidFill>
                <a:latin typeface="Arial"/>
                <a:cs typeface="Arial"/>
              </a:rPr>
              <a:t>of an E. </a:t>
            </a:r>
            <a:r>
              <a:rPr sz="1867" dirty="0">
                <a:solidFill>
                  <a:srgbClr val="EEEEEE"/>
                </a:solidFill>
                <a:latin typeface="Arial"/>
                <a:cs typeface="Arial"/>
              </a:rPr>
              <a:t>coli</a:t>
            </a:r>
            <a:r>
              <a:rPr sz="1867" spc="-127" dirty="0">
                <a:solidFill>
                  <a:srgbClr val="EEEEEE"/>
                </a:solidFill>
                <a:latin typeface="Arial"/>
                <a:cs typeface="Arial"/>
              </a:rPr>
              <a:t> </a:t>
            </a:r>
            <a:r>
              <a:rPr sz="1867" spc="-7" dirty="0">
                <a:solidFill>
                  <a:srgbClr val="EEEEEE"/>
                </a:solidFill>
                <a:latin typeface="Arial"/>
                <a:cs typeface="Arial"/>
              </a:rPr>
              <a:t>assembly  graph produced with Velvet, </a:t>
            </a:r>
            <a:r>
              <a:rPr sz="1867" dirty="0">
                <a:solidFill>
                  <a:srgbClr val="EEEEEE"/>
                </a:solidFill>
                <a:latin typeface="Arial"/>
                <a:cs typeface="Arial"/>
              </a:rPr>
              <a:t>visualized </a:t>
            </a:r>
            <a:r>
              <a:rPr sz="1867" spc="-7" dirty="0">
                <a:solidFill>
                  <a:srgbClr val="EEEEEE"/>
                </a:solidFill>
                <a:latin typeface="Arial"/>
                <a:cs typeface="Arial"/>
              </a:rPr>
              <a:t>in  </a:t>
            </a:r>
            <a:r>
              <a:rPr sz="1867" dirty="0">
                <a:solidFill>
                  <a:srgbClr val="EEEEEE"/>
                </a:solidFill>
                <a:latin typeface="Arial"/>
                <a:cs typeface="Arial"/>
              </a:rPr>
              <a:t>MetagenomeScope</a:t>
            </a:r>
            <a:endParaRPr sz="1867">
              <a:latin typeface="Arial"/>
              <a:cs typeface="Arial"/>
            </a:endParaRPr>
          </a:p>
        </p:txBody>
      </p:sp>
      <p:sp>
        <p:nvSpPr>
          <p:cNvPr id="5" name="object 5"/>
          <p:cNvSpPr/>
          <p:nvPr/>
        </p:nvSpPr>
        <p:spPr>
          <a:xfrm>
            <a:off x="1" y="3635667"/>
            <a:ext cx="12191999" cy="3222332"/>
          </a:xfrm>
          <a:prstGeom prst="rect">
            <a:avLst/>
          </a:prstGeom>
          <a:blipFill>
            <a:blip r:embed="rId2" cstate="print"/>
            <a:stretch>
              <a:fillRect/>
            </a:stretch>
          </a:blipFill>
        </p:spPr>
        <p:txBody>
          <a:bodyPr wrap="square" lIns="0" tIns="0" rIns="0" bIns="0" rtlCol="0"/>
          <a:lstStyle/>
          <a:p>
            <a:endParaRPr sz="2400"/>
          </a:p>
        </p:txBody>
      </p:sp>
      <p:sp>
        <p:nvSpPr>
          <p:cNvPr id="6" name="object 6"/>
          <p:cNvSpPr txBox="1"/>
          <p:nvPr/>
        </p:nvSpPr>
        <p:spPr>
          <a:xfrm>
            <a:off x="5624579" y="930541"/>
            <a:ext cx="6465147" cy="386430"/>
          </a:xfrm>
          <a:prstGeom prst="rect">
            <a:avLst/>
          </a:prstGeom>
        </p:spPr>
        <p:txBody>
          <a:bodyPr vert="horz" wrap="square" lIns="0" tIns="16933" rIns="0" bIns="0" rtlCol="0">
            <a:spAutoFit/>
          </a:bodyPr>
          <a:lstStyle/>
          <a:p>
            <a:pPr marL="16933">
              <a:spcBef>
                <a:spcPts val="133"/>
              </a:spcBef>
            </a:pPr>
            <a:r>
              <a:rPr sz="2400" dirty="0">
                <a:solidFill>
                  <a:srgbClr val="595959"/>
                </a:solidFill>
                <a:latin typeface="Arial"/>
                <a:cs typeface="Arial"/>
              </a:rPr>
              <a:t>(either a </a:t>
            </a:r>
            <a:r>
              <a:rPr sz="2400" b="1" spc="-7" dirty="0">
                <a:solidFill>
                  <a:srgbClr val="595959"/>
                </a:solidFill>
                <a:latin typeface="Arial"/>
                <a:cs typeface="Arial"/>
              </a:rPr>
              <a:t>de Bruijn graph </a:t>
            </a:r>
            <a:r>
              <a:rPr sz="2400" spc="-7" dirty="0">
                <a:solidFill>
                  <a:srgbClr val="595959"/>
                </a:solidFill>
                <a:latin typeface="Arial"/>
                <a:cs typeface="Arial"/>
              </a:rPr>
              <a:t>or an </a:t>
            </a:r>
            <a:r>
              <a:rPr sz="2400" b="1" spc="-7" dirty="0">
                <a:solidFill>
                  <a:srgbClr val="595959"/>
                </a:solidFill>
                <a:latin typeface="Arial"/>
                <a:cs typeface="Arial"/>
              </a:rPr>
              <a:t>overlap</a:t>
            </a:r>
            <a:r>
              <a:rPr sz="2400" b="1" spc="-73" dirty="0">
                <a:solidFill>
                  <a:srgbClr val="595959"/>
                </a:solidFill>
                <a:latin typeface="Arial"/>
                <a:cs typeface="Arial"/>
              </a:rPr>
              <a:t> </a:t>
            </a:r>
            <a:r>
              <a:rPr sz="2400" b="1" spc="-7" dirty="0">
                <a:solidFill>
                  <a:srgbClr val="595959"/>
                </a:solidFill>
                <a:latin typeface="Arial"/>
                <a:cs typeface="Arial"/>
              </a:rPr>
              <a:t>graph)</a:t>
            </a:r>
            <a:endParaRPr sz="2400">
              <a:latin typeface="Arial"/>
              <a:cs typeface="Arial"/>
            </a:endParaRPr>
          </a:p>
        </p:txBody>
      </p:sp>
    </p:spTree>
    <p:extLst>
      <p:ext uri="{BB962C8B-B14F-4D97-AF65-F5344CB8AC3E}">
        <p14:creationId xmlns:p14="http://schemas.microsoft.com/office/powerpoint/2010/main" val="297529779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12967" y="677405"/>
            <a:ext cx="6129867" cy="591551"/>
          </a:xfrm>
          <a:prstGeom prst="rect">
            <a:avLst/>
          </a:prstGeom>
        </p:spPr>
        <p:txBody>
          <a:bodyPr vert="horz" wrap="square" lIns="0" tIns="16933" rIns="0" bIns="0" rtlCol="0" anchor="ctr">
            <a:spAutoFit/>
          </a:bodyPr>
          <a:lstStyle/>
          <a:p>
            <a:pPr marL="16933">
              <a:lnSpc>
                <a:spcPct val="100000"/>
              </a:lnSpc>
              <a:spcBef>
                <a:spcPts val="133"/>
              </a:spcBef>
            </a:pPr>
            <a:r>
              <a:rPr sz="3733" spc="-13" dirty="0"/>
              <a:t>Assembly </a:t>
            </a:r>
            <a:r>
              <a:rPr sz="3733" spc="-7" dirty="0"/>
              <a:t>Graphs: The</a:t>
            </a:r>
            <a:r>
              <a:rPr sz="3733" spc="-120" dirty="0"/>
              <a:t> </a:t>
            </a:r>
            <a:r>
              <a:rPr sz="3733" spc="-7" dirty="0"/>
              <a:t>Good</a:t>
            </a:r>
            <a:endParaRPr sz="3733"/>
          </a:p>
        </p:txBody>
      </p:sp>
      <p:sp>
        <p:nvSpPr>
          <p:cNvPr id="3" name="object 3"/>
          <p:cNvSpPr txBox="1"/>
          <p:nvPr/>
        </p:nvSpPr>
        <p:spPr>
          <a:xfrm>
            <a:off x="512967" y="1621807"/>
            <a:ext cx="7245773" cy="1096818"/>
          </a:xfrm>
          <a:prstGeom prst="rect">
            <a:avLst/>
          </a:prstGeom>
        </p:spPr>
        <p:txBody>
          <a:bodyPr vert="horz" wrap="square" lIns="0" tIns="16933" rIns="0" bIns="0" rtlCol="0">
            <a:spAutoFit/>
          </a:bodyPr>
          <a:lstStyle/>
          <a:p>
            <a:pPr marL="16933">
              <a:spcBef>
                <a:spcPts val="133"/>
              </a:spcBef>
            </a:pPr>
            <a:r>
              <a:rPr sz="2400" b="1" spc="-7" dirty="0">
                <a:solidFill>
                  <a:srgbClr val="595959"/>
                </a:solidFill>
                <a:latin typeface="Arial"/>
                <a:cs typeface="Arial"/>
              </a:rPr>
              <a:t>Ideal genome assembly</a:t>
            </a:r>
            <a:r>
              <a:rPr sz="2400" b="1" spc="-20" dirty="0">
                <a:solidFill>
                  <a:srgbClr val="595959"/>
                </a:solidFill>
                <a:latin typeface="Arial"/>
                <a:cs typeface="Arial"/>
              </a:rPr>
              <a:t> </a:t>
            </a:r>
            <a:r>
              <a:rPr sz="2400" b="1" spc="-7" dirty="0">
                <a:solidFill>
                  <a:srgbClr val="595959"/>
                </a:solidFill>
                <a:latin typeface="Arial"/>
                <a:cs typeface="Arial"/>
              </a:rPr>
              <a:t>graph:</a:t>
            </a:r>
            <a:endParaRPr sz="2400">
              <a:latin typeface="Arial"/>
              <a:cs typeface="Arial"/>
            </a:endParaRPr>
          </a:p>
          <a:p>
            <a:pPr>
              <a:spcBef>
                <a:spcPts val="67"/>
              </a:spcBef>
            </a:pPr>
            <a:endParaRPr sz="2133">
              <a:latin typeface="Times New Roman"/>
              <a:cs typeface="Times New Roman"/>
            </a:endParaRPr>
          </a:p>
          <a:p>
            <a:pPr marL="16933"/>
            <a:r>
              <a:rPr sz="2400" spc="-7" dirty="0">
                <a:solidFill>
                  <a:srgbClr val="595959"/>
                </a:solidFill>
                <a:latin typeface="Arial"/>
                <a:cs typeface="Arial"/>
              </a:rPr>
              <a:t>One node per </a:t>
            </a:r>
            <a:r>
              <a:rPr sz="2400" dirty="0">
                <a:solidFill>
                  <a:srgbClr val="595959"/>
                </a:solidFill>
                <a:latin typeface="Arial"/>
                <a:cs typeface="Arial"/>
              </a:rPr>
              <a:t>sequence, maybe </a:t>
            </a:r>
            <a:r>
              <a:rPr sz="2400" spc="-7" dirty="0">
                <a:solidFill>
                  <a:srgbClr val="595959"/>
                </a:solidFill>
                <a:latin typeface="Arial"/>
                <a:cs typeface="Arial"/>
              </a:rPr>
              <a:t>with an edge to</a:t>
            </a:r>
            <a:r>
              <a:rPr sz="2400" spc="-107" dirty="0">
                <a:solidFill>
                  <a:srgbClr val="595959"/>
                </a:solidFill>
                <a:latin typeface="Arial"/>
                <a:cs typeface="Arial"/>
              </a:rPr>
              <a:t> </a:t>
            </a:r>
            <a:r>
              <a:rPr sz="2400" spc="-7" dirty="0">
                <a:solidFill>
                  <a:srgbClr val="595959"/>
                </a:solidFill>
                <a:latin typeface="Arial"/>
                <a:cs typeface="Arial"/>
              </a:rPr>
              <a:t>itself</a:t>
            </a:r>
            <a:endParaRPr sz="2400">
              <a:latin typeface="Arial"/>
              <a:cs typeface="Arial"/>
            </a:endParaRPr>
          </a:p>
        </p:txBody>
      </p:sp>
      <p:sp>
        <p:nvSpPr>
          <p:cNvPr id="4" name="object 4"/>
          <p:cNvSpPr txBox="1"/>
          <p:nvPr/>
        </p:nvSpPr>
        <p:spPr>
          <a:xfrm>
            <a:off x="512968" y="3780808"/>
            <a:ext cx="8025553" cy="1671590"/>
          </a:xfrm>
          <a:prstGeom prst="rect">
            <a:avLst/>
          </a:prstGeom>
        </p:spPr>
        <p:txBody>
          <a:bodyPr vert="horz" wrap="square" lIns="0" tIns="16933" rIns="0" bIns="0" rtlCol="0">
            <a:spAutoFit/>
          </a:bodyPr>
          <a:lstStyle/>
          <a:p>
            <a:pPr marL="16933">
              <a:spcBef>
                <a:spcPts val="133"/>
              </a:spcBef>
            </a:pPr>
            <a:r>
              <a:rPr sz="2400" b="1" spc="-7" dirty="0">
                <a:solidFill>
                  <a:srgbClr val="595959"/>
                </a:solidFill>
                <a:latin typeface="Arial"/>
                <a:cs typeface="Arial"/>
              </a:rPr>
              <a:t>Ideal metagenome assembly</a:t>
            </a:r>
            <a:r>
              <a:rPr sz="2400" b="1" spc="-20" dirty="0">
                <a:solidFill>
                  <a:srgbClr val="595959"/>
                </a:solidFill>
                <a:latin typeface="Arial"/>
                <a:cs typeface="Arial"/>
              </a:rPr>
              <a:t> </a:t>
            </a:r>
            <a:r>
              <a:rPr sz="2400" b="1" spc="-7" dirty="0">
                <a:solidFill>
                  <a:srgbClr val="595959"/>
                </a:solidFill>
                <a:latin typeface="Arial"/>
                <a:cs typeface="Arial"/>
              </a:rPr>
              <a:t>graph:</a:t>
            </a:r>
            <a:endParaRPr sz="2400">
              <a:latin typeface="Arial"/>
              <a:cs typeface="Arial"/>
            </a:endParaRPr>
          </a:p>
          <a:p>
            <a:pPr marL="16933" marR="6773">
              <a:lnSpc>
                <a:spcPct val="187500"/>
              </a:lnSpc>
            </a:pPr>
            <a:r>
              <a:rPr sz="2400" i="1" dirty="0">
                <a:solidFill>
                  <a:srgbClr val="595959"/>
                </a:solidFill>
                <a:latin typeface="Arial"/>
                <a:cs typeface="Arial"/>
              </a:rPr>
              <a:t>c </a:t>
            </a:r>
            <a:r>
              <a:rPr sz="2400" spc="-7" dirty="0">
                <a:solidFill>
                  <a:srgbClr val="595959"/>
                </a:solidFill>
                <a:latin typeface="Arial"/>
                <a:cs typeface="Arial"/>
              </a:rPr>
              <a:t>graphs, where each is an </a:t>
            </a:r>
            <a:r>
              <a:rPr sz="2400" dirty="0">
                <a:solidFill>
                  <a:srgbClr val="595959"/>
                </a:solidFill>
                <a:latin typeface="Arial"/>
                <a:cs typeface="Arial"/>
              </a:rPr>
              <a:t>“ideal </a:t>
            </a:r>
            <a:r>
              <a:rPr sz="2400" spc="-7" dirty="0">
                <a:solidFill>
                  <a:srgbClr val="595959"/>
                </a:solidFill>
                <a:latin typeface="Arial"/>
                <a:cs typeface="Arial"/>
              </a:rPr>
              <a:t>genome assembly graph”  </a:t>
            </a:r>
            <a:r>
              <a:rPr sz="2400" dirty="0">
                <a:solidFill>
                  <a:srgbClr val="595959"/>
                </a:solidFill>
                <a:latin typeface="Arial"/>
                <a:cs typeface="Arial"/>
              </a:rPr>
              <a:t>(assuming </a:t>
            </a:r>
            <a:r>
              <a:rPr sz="2400" spc="-7" dirty="0">
                <a:solidFill>
                  <a:srgbClr val="595959"/>
                </a:solidFill>
                <a:latin typeface="Arial"/>
                <a:cs typeface="Arial"/>
              </a:rPr>
              <a:t>the input </a:t>
            </a:r>
            <a:r>
              <a:rPr sz="2400" dirty="0">
                <a:solidFill>
                  <a:srgbClr val="595959"/>
                </a:solidFill>
                <a:latin typeface="Arial"/>
                <a:cs typeface="Arial"/>
              </a:rPr>
              <a:t>metagenome consists </a:t>
            </a:r>
            <a:r>
              <a:rPr sz="2400" spc="-7" dirty="0">
                <a:solidFill>
                  <a:srgbClr val="595959"/>
                </a:solidFill>
                <a:latin typeface="Arial"/>
                <a:cs typeface="Arial"/>
              </a:rPr>
              <a:t>of </a:t>
            </a:r>
            <a:r>
              <a:rPr sz="2400" i="1" dirty="0">
                <a:solidFill>
                  <a:srgbClr val="595959"/>
                </a:solidFill>
                <a:latin typeface="Arial"/>
                <a:cs typeface="Arial"/>
              </a:rPr>
              <a:t>c</a:t>
            </a:r>
            <a:r>
              <a:rPr sz="2400" i="1" spc="-73" dirty="0">
                <a:solidFill>
                  <a:srgbClr val="595959"/>
                </a:solidFill>
                <a:latin typeface="Arial"/>
                <a:cs typeface="Arial"/>
              </a:rPr>
              <a:t> </a:t>
            </a:r>
            <a:r>
              <a:rPr sz="2400" spc="-7" dirty="0">
                <a:solidFill>
                  <a:srgbClr val="595959"/>
                </a:solidFill>
                <a:latin typeface="Arial"/>
                <a:cs typeface="Arial"/>
              </a:rPr>
              <a:t>genomes)</a:t>
            </a:r>
            <a:endParaRPr sz="2400">
              <a:latin typeface="Arial"/>
              <a:cs typeface="Arial"/>
            </a:endParaRPr>
          </a:p>
        </p:txBody>
      </p:sp>
      <p:sp>
        <p:nvSpPr>
          <p:cNvPr id="5" name="object 5"/>
          <p:cNvSpPr/>
          <p:nvPr/>
        </p:nvSpPr>
        <p:spPr>
          <a:xfrm>
            <a:off x="8064483" y="101601"/>
            <a:ext cx="4127499" cy="4089399"/>
          </a:xfrm>
          <a:prstGeom prst="rect">
            <a:avLst/>
          </a:prstGeom>
          <a:blipFill>
            <a:blip r:embed="rId2" cstate="print"/>
            <a:stretch>
              <a:fillRect/>
            </a:stretch>
          </a:blipFill>
        </p:spPr>
        <p:txBody>
          <a:bodyPr wrap="square" lIns="0" tIns="0" rIns="0" bIns="0" rtlCol="0"/>
          <a:lstStyle/>
          <a:p>
            <a:endParaRPr sz="2400"/>
          </a:p>
        </p:txBody>
      </p:sp>
      <p:sp>
        <p:nvSpPr>
          <p:cNvPr id="6" name="object 6"/>
          <p:cNvSpPr txBox="1"/>
          <p:nvPr/>
        </p:nvSpPr>
        <p:spPr>
          <a:xfrm>
            <a:off x="97367" y="6427885"/>
            <a:ext cx="6387253" cy="304421"/>
          </a:xfrm>
          <a:prstGeom prst="rect">
            <a:avLst/>
          </a:prstGeom>
        </p:spPr>
        <p:txBody>
          <a:bodyPr vert="horz" wrap="square" lIns="0" tIns="16933" rIns="0" bIns="0" rtlCol="0">
            <a:spAutoFit/>
          </a:bodyPr>
          <a:lstStyle/>
          <a:p>
            <a:pPr marL="16933">
              <a:spcBef>
                <a:spcPts val="133"/>
              </a:spcBef>
            </a:pPr>
            <a:r>
              <a:rPr sz="1867" spc="-7" dirty="0">
                <a:solidFill>
                  <a:srgbClr val="595959"/>
                </a:solidFill>
                <a:latin typeface="Arial"/>
                <a:cs typeface="Arial"/>
              </a:rPr>
              <a:t>These figures </a:t>
            </a:r>
            <a:r>
              <a:rPr sz="1867" dirty="0">
                <a:solidFill>
                  <a:srgbClr val="595959"/>
                </a:solidFill>
                <a:latin typeface="Arial"/>
                <a:cs typeface="Arial"/>
              </a:rPr>
              <a:t>c/o </a:t>
            </a:r>
            <a:r>
              <a:rPr sz="1867" spc="-7" dirty="0">
                <a:solidFill>
                  <a:srgbClr val="595959"/>
                </a:solidFill>
                <a:latin typeface="Arial"/>
                <a:cs typeface="Arial"/>
              </a:rPr>
              <a:t>the Bandage </a:t>
            </a:r>
            <a:r>
              <a:rPr sz="1867" dirty="0">
                <a:solidFill>
                  <a:srgbClr val="595959"/>
                </a:solidFill>
                <a:latin typeface="Arial"/>
                <a:cs typeface="Arial"/>
              </a:rPr>
              <a:t>manuscript (Wick </a:t>
            </a:r>
            <a:r>
              <a:rPr sz="1867" spc="-7" dirty="0">
                <a:solidFill>
                  <a:srgbClr val="595959"/>
                </a:solidFill>
                <a:latin typeface="Arial"/>
                <a:cs typeface="Arial"/>
              </a:rPr>
              <a:t>et al.</a:t>
            </a:r>
            <a:r>
              <a:rPr sz="1867" spc="-120" dirty="0">
                <a:solidFill>
                  <a:srgbClr val="595959"/>
                </a:solidFill>
                <a:latin typeface="Arial"/>
                <a:cs typeface="Arial"/>
              </a:rPr>
              <a:t> </a:t>
            </a:r>
            <a:r>
              <a:rPr sz="1867" spc="-7" dirty="0">
                <a:solidFill>
                  <a:srgbClr val="595959"/>
                </a:solidFill>
                <a:latin typeface="Arial"/>
                <a:cs typeface="Arial"/>
              </a:rPr>
              <a:t>2015)</a:t>
            </a:r>
            <a:endParaRPr sz="1867">
              <a:latin typeface="Arial"/>
              <a:cs typeface="Arial"/>
            </a:endParaRPr>
          </a:p>
        </p:txBody>
      </p:sp>
    </p:spTree>
    <p:extLst>
      <p:ext uri="{BB962C8B-B14F-4D97-AF65-F5344CB8AC3E}">
        <p14:creationId xmlns:p14="http://schemas.microsoft.com/office/powerpoint/2010/main" val="31753600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028D92-FE82-8149-8911-6D7E92AA0E6F}"/>
              </a:ext>
            </a:extLst>
          </p:cNvPr>
          <p:cNvSpPr>
            <a:spLocks noGrp="1"/>
          </p:cNvSpPr>
          <p:nvPr>
            <p:ph type="title"/>
          </p:nvPr>
        </p:nvSpPr>
        <p:spPr/>
        <p:txBody>
          <a:bodyPr/>
          <a:lstStyle/>
          <a:p>
            <a:r>
              <a:rPr lang="en-US" dirty="0"/>
              <a:t>Docker details</a:t>
            </a:r>
          </a:p>
        </p:txBody>
      </p:sp>
      <p:sp>
        <p:nvSpPr>
          <p:cNvPr id="3" name="Content Placeholder 2">
            <a:extLst>
              <a:ext uri="{FF2B5EF4-FFF2-40B4-BE49-F238E27FC236}">
                <a16:creationId xmlns:a16="http://schemas.microsoft.com/office/drawing/2014/main" id="{22B03D18-E35F-6546-8B81-59FB33732696}"/>
              </a:ext>
            </a:extLst>
          </p:cNvPr>
          <p:cNvSpPr>
            <a:spLocks noGrp="1"/>
          </p:cNvSpPr>
          <p:nvPr>
            <p:ph idx="1"/>
          </p:nvPr>
        </p:nvSpPr>
        <p:spPr/>
        <p:txBody>
          <a:bodyPr>
            <a:normAutofit fontScale="70000" lnSpcReduction="20000"/>
          </a:bodyPr>
          <a:lstStyle/>
          <a:p>
            <a:r>
              <a:rPr lang="en-US" dirty="0"/>
              <a:t>Where do I save my output?</a:t>
            </a:r>
          </a:p>
          <a:p>
            <a:pPr marL="0" indent="0">
              <a:buNone/>
            </a:pPr>
            <a:br>
              <a:rPr lang="en-US" dirty="0">
                <a:solidFill>
                  <a:srgbClr val="FF0000"/>
                </a:solidFill>
              </a:rPr>
            </a:br>
            <a:r>
              <a:rPr lang="en-US" dirty="0">
                <a:solidFill>
                  <a:srgbClr val="FF0000"/>
                </a:solidFill>
              </a:rPr>
              <a:t>/output</a:t>
            </a:r>
          </a:p>
          <a:p>
            <a:endParaRPr lang="en-US" dirty="0"/>
          </a:p>
          <a:p>
            <a:r>
              <a:rPr lang="en-US" dirty="0"/>
              <a:t>How do I exit the container?</a:t>
            </a:r>
          </a:p>
          <a:p>
            <a:pPr marL="0" indent="0">
              <a:buNone/>
            </a:pPr>
            <a:br>
              <a:rPr lang="en-US" dirty="0"/>
            </a:br>
            <a:r>
              <a:rPr lang="en-US" dirty="0">
                <a:solidFill>
                  <a:srgbClr val="FF0000"/>
                </a:solidFill>
              </a:rPr>
              <a:t>exit</a:t>
            </a:r>
          </a:p>
          <a:p>
            <a:pPr marL="0" indent="0">
              <a:buNone/>
            </a:pPr>
            <a:endParaRPr lang="en-US" dirty="0"/>
          </a:p>
          <a:p>
            <a:r>
              <a:rPr lang="en-US" dirty="0"/>
              <a:t>How do I access my output after exiting the container?</a:t>
            </a:r>
          </a:p>
          <a:p>
            <a:pPr marL="0" indent="0">
              <a:buNone/>
            </a:pPr>
            <a:br>
              <a:rPr lang="en-US" dirty="0">
                <a:solidFill>
                  <a:srgbClr val="FF0000"/>
                </a:solidFill>
              </a:rPr>
            </a:br>
            <a:r>
              <a:rPr lang="en-US" dirty="0">
                <a:solidFill>
                  <a:srgbClr val="FF0000"/>
                </a:solidFill>
              </a:rPr>
              <a:t>cd /home/stamps19/</a:t>
            </a:r>
            <a:r>
              <a:rPr lang="en-US" dirty="0" err="1">
                <a:solidFill>
                  <a:srgbClr val="FF0000"/>
                </a:solidFill>
              </a:rPr>
              <a:t>chiron</a:t>
            </a:r>
            <a:r>
              <a:rPr lang="en-US" dirty="0">
                <a:solidFill>
                  <a:srgbClr val="FF0000"/>
                </a:solidFill>
              </a:rPr>
              <a:t>/</a:t>
            </a:r>
            <a:r>
              <a:rPr lang="en-US" dirty="0" err="1">
                <a:solidFill>
                  <a:srgbClr val="FF0000"/>
                </a:solidFill>
              </a:rPr>
              <a:t>metacompass</a:t>
            </a:r>
            <a:endParaRPr lang="en-US" dirty="0">
              <a:solidFill>
                <a:srgbClr val="FF0000"/>
              </a:solidFill>
            </a:endParaRPr>
          </a:p>
          <a:p>
            <a:pPr marL="0" indent="0">
              <a:buNone/>
            </a:pPr>
            <a:br>
              <a:rPr lang="en-US" dirty="0"/>
            </a:br>
            <a:br>
              <a:rPr lang="en-US" dirty="0"/>
            </a:br>
            <a:endParaRPr lang="en-US" dirty="0"/>
          </a:p>
        </p:txBody>
      </p:sp>
    </p:spTree>
    <p:extLst>
      <p:ext uri="{BB962C8B-B14F-4D97-AF65-F5344CB8AC3E}">
        <p14:creationId xmlns:p14="http://schemas.microsoft.com/office/powerpoint/2010/main" val="43775791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12967" y="677405"/>
            <a:ext cx="6432127" cy="591551"/>
          </a:xfrm>
          <a:prstGeom prst="rect">
            <a:avLst/>
          </a:prstGeom>
        </p:spPr>
        <p:txBody>
          <a:bodyPr vert="horz" wrap="square" lIns="0" tIns="16933" rIns="0" bIns="0" rtlCol="0" anchor="ctr">
            <a:spAutoFit/>
          </a:bodyPr>
          <a:lstStyle/>
          <a:p>
            <a:pPr marL="16933">
              <a:lnSpc>
                <a:spcPct val="100000"/>
              </a:lnSpc>
              <a:spcBef>
                <a:spcPts val="133"/>
              </a:spcBef>
            </a:pPr>
            <a:r>
              <a:rPr sz="3733" spc="-13" dirty="0"/>
              <a:t>Assembly </a:t>
            </a:r>
            <a:r>
              <a:rPr sz="3733" spc="-7" dirty="0"/>
              <a:t>Graphs: The Bad</a:t>
            </a:r>
            <a:r>
              <a:rPr sz="3733" spc="-507" dirty="0"/>
              <a:t> </a:t>
            </a:r>
            <a:r>
              <a:rPr sz="2000" spc="-7" dirty="0"/>
              <a:t>/ugly</a:t>
            </a:r>
            <a:endParaRPr sz="2000"/>
          </a:p>
        </p:txBody>
      </p:sp>
      <p:sp>
        <p:nvSpPr>
          <p:cNvPr id="3" name="object 3"/>
          <p:cNvSpPr txBox="1"/>
          <p:nvPr/>
        </p:nvSpPr>
        <p:spPr>
          <a:xfrm>
            <a:off x="512967" y="1621807"/>
            <a:ext cx="10577407" cy="3258691"/>
          </a:xfrm>
          <a:prstGeom prst="rect">
            <a:avLst/>
          </a:prstGeom>
        </p:spPr>
        <p:txBody>
          <a:bodyPr vert="horz" wrap="square" lIns="0" tIns="16933" rIns="0" bIns="0" rtlCol="0">
            <a:spAutoFit/>
          </a:bodyPr>
          <a:lstStyle/>
          <a:p>
            <a:pPr marL="16933">
              <a:spcBef>
                <a:spcPts val="133"/>
              </a:spcBef>
            </a:pPr>
            <a:r>
              <a:rPr sz="2400" b="1" spc="-7" dirty="0">
                <a:solidFill>
                  <a:srgbClr val="595959"/>
                </a:solidFill>
                <a:latin typeface="Arial"/>
                <a:cs typeface="Arial"/>
              </a:rPr>
              <a:t>Actual genome assembly</a:t>
            </a:r>
            <a:r>
              <a:rPr sz="2400" b="1" spc="-13" dirty="0">
                <a:solidFill>
                  <a:srgbClr val="595959"/>
                </a:solidFill>
                <a:latin typeface="Arial"/>
                <a:cs typeface="Arial"/>
              </a:rPr>
              <a:t> </a:t>
            </a:r>
            <a:r>
              <a:rPr sz="2400" b="1" spc="-7" dirty="0">
                <a:solidFill>
                  <a:srgbClr val="595959"/>
                </a:solidFill>
                <a:latin typeface="Arial"/>
                <a:cs typeface="Arial"/>
              </a:rPr>
              <a:t>graph:</a:t>
            </a:r>
            <a:endParaRPr sz="2400">
              <a:latin typeface="Arial"/>
              <a:cs typeface="Arial"/>
            </a:endParaRPr>
          </a:p>
          <a:p>
            <a:pPr>
              <a:spcBef>
                <a:spcPts val="47"/>
              </a:spcBef>
            </a:pPr>
            <a:endParaRPr sz="2133">
              <a:latin typeface="Times New Roman"/>
              <a:cs typeface="Times New Roman"/>
            </a:endParaRPr>
          </a:p>
          <a:p>
            <a:pPr marL="16933" marR="4742908">
              <a:lnSpc>
                <a:spcPct val="100699"/>
              </a:lnSpc>
            </a:pPr>
            <a:r>
              <a:rPr sz="2400" spc="-7" dirty="0">
                <a:solidFill>
                  <a:srgbClr val="595959"/>
                </a:solidFill>
                <a:latin typeface="Arial"/>
                <a:cs typeface="Arial"/>
              </a:rPr>
              <a:t>Lots of possible paths due to </a:t>
            </a:r>
            <a:r>
              <a:rPr sz="2400" dirty="0">
                <a:solidFill>
                  <a:srgbClr val="595959"/>
                </a:solidFill>
                <a:latin typeface="Arial"/>
                <a:cs typeface="Arial"/>
              </a:rPr>
              <a:t>complexities  </a:t>
            </a:r>
            <a:r>
              <a:rPr sz="2400" spc="-7" dirty="0">
                <a:solidFill>
                  <a:srgbClr val="595959"/>
                </a:solidFill>
                <a:latin typeface="Arial"/>
                <a:cs typeface="Arial"/>
              </a:rPr>
              <a:t>like </a:t>
            </a:r>
            <a:r>
              <a:rPr sz="2400" dirty="0">
                <a:solidFill>
                  <a:srgbClr val="595959"/>
                </a:solidFill>
                <a:latin typeface="Arial"/>
                <a:cs typeface="Arial"/>
              </a:rPr>
              <a:t>repeats, mutations, </a:t>
            </a:r>
            <a:r>
              <a:rPr sz="2400" spc="-7" dirty="0">
                <a:solidFill>
                  <a:srgbClr val="595959"/>
                </a:solidFill>
                <a:latin typeface="Arial"/>
                <a:cs typeface="Arial"/>
              </a:rPr>
              <a:t>assembly errors,</a:t>
            </a:r>
            <a:r>
              <a:rPr sz="2400" spc="-133" dirty="0">
                <a:solidFill>
                  <a:srgbClr val="595959"/>
                </a:solidFill>
                <a:latin typeface="Arial"/>
                <a:cs typeface="Arial"/>
              </a:rPr>
              <a:t> </a:t>
            </a:r>
            <a:r>
              <a:rPr sz="2400" spc="-7" dirty="0">
                <a:solidFill>
                  <a:srgbClr val="595959"/>
                </a:solidFill>
                <a:latin typeface="Arial"/>
                <a:cs typeface="Arial"/>
              </a:rPr>
              <a:t>...</a:t>
            </a:r>
            <a:endParaRPr sz="2400">
              <a:latin typeface="Arial"/>
              <a:cs typeface="Arial"/>
            </a:endParaRPr>
          </a:p>
          <a:p>
            <a:pPr>
              <a:lnSpc>
                <a:spcPct val="100000"/>
              </a:lnSpc>
            </a:pPr>
            <a:endParaRPr sz="2667">
              <a:latin typeface="Times New Roman"/>
              <a:cs typeface="Times New Roman"/>
            </a:endParaRPr>
          </a:p>
          <a:p>
            <a:pPr marL="16933">
              <a:spcBef>
                <a:spcPts val="2352"/>
              </a:spcBef>
            </a:pPr>
            <a:r>
              <a:rPr sz="2400" b="1" spc="-7" dirty="0">
                <a:solidFill>
                  <a:srgbClr val="595959"/>
                </a:solidFill>
                <a:latin typeface="Arial"/>
                <a:cs typeface="Arial"/>
              </a:rPr>
              <a:t>Actual metagenome assembly</a:t>
            </a:r>
            <a:r>
              <a:rPr sz="2400" b="1" spc="-13" dirty="0">
                <a:solidFill>
                  <a:srgbClr val="595959"/>
                </a:solidFill>
                <a:latin typeface="Arial"/>
                <a:cs typeface="Arial"/>
              </a:rPr>
              <a:t> </a:t>
            </a:r>
            <a:r>
              <a:rPr sz="2400" b="1" spc="-7" dirty="0">
                <a:solidFill>
                  <a:srgbClr val="595959"/>
                </a:solidFill>
                <a:latin typeface="Arial"/>
                <a:cs typeface="Arial"/>
              </a:rPr>
              <a:t>graph:</a:t>
            </a:r>
            <a:endParaRPr sz="2400">
              <a:latin typeface="Arial"/>
              <a:cs typeface="Arial"/>
            </a:endParaRPr>
          </a:p>
          <a:p>
            <a:pPr>
              <a:spcBef>
                <a:spcPts val="67"/>
              </a:spcBef>
            </a:pPr>
            <a:endParaRPr sz="2133">
              <a:latin typeface="Times New Roman"/>
              <a:cs typeface="Times New Roman"/>
            </a:endParaRPr>
          </a:p>
          <a:p>
            <a:pPr marL="16933"/>
            <a:r>
              <a:rPr sz="2400" dirty="0">
                <a:solidFill>
                  <a:srgbClr val="595959"/>
                </a:solidFill>
                <a:latin typeface="Arial"/>
                <a:cs typeface="Arial"/>
              </a:rPr>
              <a:t>More </a:t>
            </a:r>
            <a:r>
              <a:rPr sz="2400" spc="-7" dirty="0">
                <a:solidFill>
                  <a:srgbClr val="595959"/>
                </a:solidFill>
                <a:latin typeface="Arial"/>
                <a:cs typeface="Arial"/>
              </a:rPr>
              <a:t>potential for these </a:t>
            </a:r>
            <a:r>
              <a:rPr sz="2400" dirty="0">
                <a:solidFill>
                  <a:srgbClr val="595959"/>
                </a:solidFill>
                <a:latin typeface="Arial"/>
                <a:cs typeface="Arial"/>
              </a:rPr>
              <a:t>complexities </a:t>
            </a:r>
            <a:r>
              <a:rPr sz="2400" spc="-7" dirty="0">
                <a:solidFill>
                  <a:srgbClr val="595959"/>
                </a:solidFill>
                <a:latin typeface="Arial"/>
                <a:cs typeface="Arial"/>
              </a:rPr>
              <a:t>to </a:t>
            </a:r>
            <a:r>
              <a:rPr sz="2400" dirty="0">
                <a:solidFill>
                  <a:srgbClr val="595959"/>
                </a:solidFill>
                <a:latin typeface="Arial"/>
                <a:cs typeface="Arial"/>
              </a:rPr>
              <a:t>“compound” → </a:t>
            </a:r>
            <a:r>
              <a:rPr sz="2400" spc="-7" dirty="0">
                <a:solidFill>
                  <a:srgbClr val="595959"/>
                </a:solidFill>
                <a:latin typeface="Arial"/>
                <a:cs typeface="Arial"/>
              </a:rPr>
              <a:t>even </a:t>
            </a:r>
            <a:r>
              <a:rPr sz="2400" dirty="0">
                <a:solidFill>
                  <a:srgbClr val="595959"/>
                </a:solidFill>
                <a:latin typeface="Arial"/>
                <a:cs typeface="Arial"/>
              </a:rPr>
              <a:t>more</a:t>
            </a:r>
            <a:r>
              <a:rPr sz="2400" spc="-133" dirty="0">
                <a:solidFill>
                  <a:srgbClr val="595959"/>
                </a:solidFill>
                <a:latin typeface="Arial"/>
                <a:cs typeface="Arial"/>
              </a:rPr>
              <a:t> </a:t>
            </a:r>
            <a:r>
              <a:rPr sz="2400" spc="-7" dirty="0">
                <a:solidFill>
                  <a:srgbClr val="595959"/>
                </a:solidFill>
                <a:latin typeface="Arial"/>
                <a:cs typeface="Arial"/>
              </a:rPr>
              <a:t>fragmented</a:t>
            </a:r>
            <a:endParaRPr sz="2400">
              <a:latin typeface="Arial"/>
              <a:cs typeface="Arial"/>
            </a:endParaRPr>
          </a:p>
        </p:txBody>
      </p:sp>
      <p:sp>
        <p:nvSpPr>
          <p:cNvPr id="4" name="object 4"/>
          <p:cNvSpPr txBox="1"/>
          <p:nvPr/>
        </p:nvSpPr>
        <p:spPr>
          <a:xfrm>
            <a:off x="97367" y="6427885"/>
            <a:ext cx="6387253" cy="304421"/>
          </a:xfrm>
          <a:prstGeom prst="rect">
            <a:avLst/>
          </a:prstGeom>
        </p:spPr>
        <p:txBody>
          <a:bodyPr vert="horz" wrap="square" lIns="0" tIns="16933" rIns="0" bIns="0" rtlCol="0">
            <a:spAutoFit/>
          </a:bodyPr>
          <a:lstStyle/>
          <a:p>
            <a:pPr marL="16933">
              <a:spcBef>
                <a:spcPts val="133"/>
              </a:spcBef>
            </a:pPr>
            <a:r>
              <a:rPr sz="1867" spc="-7" dirty="0">
                <a:solidFill>
                  <a:srgbClr val="595959"/>
                </a:solidFill>
                <a:latin typeface="Arial"/>
                <a:cs typeface="Arial"/>
              </a:rPr>
              <a:t>These figures </a:t>
            </a:r>
            <a:r>
              <a:rPr sz="1867" dirty="0">
                <a:solidFill>
                  <a:srgbClr val="595959"/>
                </a:solidFill>
                <a:latin typeface="Arial"/>
                <a:cs typeface="Arial"/>
              </a:rPr>
              <a:t>c/o </a:t>
            </a:r>
            <a:r>
              <a:rPr sz="1867" spc="-7" dirty="0">
                <a:solidFill>
                  <a:srgbClr val="595959"/>
                </a:solidFill>
                <a:latin typeface="Arial"/>
                <a:cs typeface="Arial"/>
              </a:rPr>
              <a:t>the Bandage </a:t>
            </a:r>
            <a:r>
              <a:rPr sz="1867" dirty="0">
                <a:solidFill>
                  <a:srgbClr val="595959"/>
                </a:solidFill>
                <a:latin typeface="Arial"/>
                <a:cs typeface="Arial"/>
              </a:rPr>
              <a:t>manuscript (Wick </a:t>
            </a:r>
            <a:r>
              <a:rPr sz="1867" spc="-7" dirty="0">
                <a:solidFill>
                  <a:srgbClr val="595959"/>
                </a:solidFill>
                <a:latin typeface="Arial"/>
                <a:cs typeface="Arial"/>
              </a:rPr>
              <a:t>et al.</a:t>
            </a:r>
            <a:r>
              <a:rPr sz="1867" spc="-120" dirty="0">
                <a:solidFill>
                  <a:srgbClr val="595959"/>
                </a:solidFill>
                <a:latin typeface="Arial"/>
                <a:cs typeface="Arial"/>
              </a:rPr>
              <a:t> </a:t>
            </a:r>
            <a:r>
              <a:rPr sz="1867" spc="-7" dirty="0">
                <a:solidFill>
                  <a:srgbClr val="595959"/>
                </a:solidFill>
                <a:latin typeface="Arial"/>
                <a:cs typeface="Arial"/>
              </a:rPr>
              <a:t>2015)</a:t>
            </a:r>
            <a:endParaRPr sz="1867">
              <a:latin typeface="Arial"/>
              <a:cs typeface="Arial"/>
            </a:endParaRPr>
          </a:p>
        </p:txBody>
      </p:sp>
      <p:sp>
        <p:nvSpPr>
          <p:cNvPr id="5" name="object 5"/>
          <p:cNvSpPr/>
          <p:nvPr/>
        </p:nvSpPr>
        <p:spPr>
          <a:xfrm>
            <a:off x="6982467" y="1"/>
            <a:ext cx="5209532" cy="4026033"/>
          </a:xfrm>
          <a:prstGeom prst="rect">
            <a:avLst/>
          </a:prstGeom>
          <a:blipFill>
            <a:blip r:embed="rId2" cstate="print"/>
            <a:stretch>
              <a:fillRect/>
            </a:stretch>
          </a:blipFill>
        </p:spPr>
        <p:txBody>
          <a:bodyPr wrap="square" lIns="0" tIns="0" rIns="0" bIns="0" rtlCol="0"/>
          <a:lstStyle/>
          <a:p>
            <a:endParaRPr sz="2400"/>
          </a:p>
        </p:txBody>
      </p:sp>
    </p:spTree>
    <p:extLst>
      <p:ext uri="{BB962C8B-B14F-4D97-AF65-F5344CB8AC3E}">
        <p14:creationId xmlns:p14="http://schemas.microsoft.com/office/powerpoint/2010/main" val="380857632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12967" y="677405"/>
            <a:ext cx="1796627" cy="591551"/>
          </a:xfrm>
          <a:prstGeom prst="rect">
            <a:avLst/>
          </a:prstGeom>
        </p:spPr>
        <p:txBody>
          <a:bodyPr vert="horz" wrap="square" lIns="0" tIns="16933" rIns="0" bIns="0" rtlCol="0" anchor="ctr">
            <a:spAutoFit/>
          </a:bodyPr>
          <a:lstStyle/>
          <a:p>
            <a:pPr marL="16933">
              <a:lnSpc>
                <a:spcPct val="100000"/>
              </a:lnSpc>
              <a:spcBef>
                <a:spcPts val="133"/>
              </a:spcBef>
            </a:pPr>
            <a:r>
              <a:rPr sz="3733" spc="-7" dirty="0"/>
              <a:t>Problem</a:t>
            </a:r>
            <a:endParaRPr sz="3733"/>
          </a:p>
        </p:txBody>
      </p:sp>
      <p:sp>
        <p:nvSpPr>
          <p:cNvPr id="3" name="object 3"/>
          <p:cNvSpPr txBox="1"/>
          <p:nvPr/>
        </p:nvSpPr>
        <p:spPr>
          <a:xfrm>
            <a:off x="478835" y="1546624"/>
            <a:ext cx="10386060" cy="2557794"/>
          </a:xfrm>
          <a:prstGeom prst="rect">
            <a:avLst/>
          </a:prstGeom>
        </p:spPr>
        <p:txBody>
          <a:bodyPr vert="horz" wrap="square" lIns="0" tIns="16933" rIns="0" bIns="0" rtlCol="0">
            <a:spAutoFit/>
          </a:bodyPr>
          <a:lstStyle/>
          <a:p>
            <a:pPr marL="50799" marR="6773">
              <a:lnSpc>
                <a:spcPct val="114599"/>
              </a:lnSpc>
              <a:spcBef>
                <a:spcPts val="133"/>
              </a:spcBef>
            </a:pPr>
            <a:r>
              <a:rPr sz="3200" spc="-7" dirty="0">
                <a:solidFill>
                  <a:srgbClr val="595959"/>
                </a:solidFill>
                <a:latin typeface="Arial"/>
                <a:cs typeface="Arial"/>
              </a:rPr>
              <a:t>How </a:t>
            </a:r>
            <a:r>
              <a:rPr sz="3200" dirty="0">
                <a:solidFill>
                  <a:srgbClr val="595959"/>
                </a:solidFill>
                <a:latin typeface="Arial"/>
                <a:cs typeface="Arial"/>
              </a:rPr>
              <a:t>can </a:t>
            </a:r>
            <a:r>
              <a:rPr sz="3200" spc="-7" dirty="0">
                <a:solidFill>
                  <a:srgbClr val="595959"/>
                </a:solidFill>
                <a:latin typeface="Arial"/>
                <a:cs typeface="Arial"/>
              </a:rPr>
              <a:t>we </a:t>
            </a:r>
            <a:r>
              <a:rPr sz="3200" dirty="0">
                <a:solidFill>
                  <a:srgbClr val="595959"/>
                </a:solidFill>
                <a:latin typeface="Arial"/>
                <a:cs typeface="Arial"/>
              </a:rPr>
              <a:t>visualize metagenome </a:t>
            </a:r>
            <a:r>
              <a:rPr sz="3200" spc="-7" dirty="0">
                <a:solidFill>
                  <a:srgbClr val="595959"/>
                </a:solidFill>
                <a:latin typeface="Arial"/>
                <a:cs typeface="Arial"/>
              </a:rPr>
              <a:t>assembly graphs in </a:t>
            </a:r>
            <a:r>
              <a:rPr sz="3200" dirty="0">
                <a:solidFill>
                  <a:srgbClr val="595959"/>
                </a:solidFill>
                <a:latin typeface="Arial"/>
                <a:cs typeface="Arial"/>
              </a:rPr>
              <a:t>a  </a:t>
            </a:r>
            <a:r>
              <a:rPr sz="3200" spc="-7" dirty="0">
                <a:solidFill>
                  <a:srgbClr val="595959"/>
                </a:solidFill>
                <a:latin typeface="Arial"/>
                <a:cs typeface="Arial"/>
              </a:rPr>
              <a:t>way that highlights</a:t>
            </a:r>
            <a:r>
              <a:rPr sz="3200" spc="-20" dirty="0">
                <a:solidFill>
                  <a:srgbClr val="595959"/>
                </a:solidFill>
                <a:latin typeface="Arial"/>
                <a:cs typeface="Arial"/>
              </a:rPr>
              <a:t> </a:t>
            </a:r>
            <a:r>
              <a:rPr sz="3200" spc="-7" dirty="0">
                <a:solidFill>
                  <a:srgbClr val="595959"/>
                </a:solidFill>
                <a:latin typeface="Arial"/>
                <a:cs typeface="Arial"/>
              </a:rPr>
              <a:t>both</a:t>
            </a:r>
            <a:endParaRPr sz="3200">
              <a:latin typeface="Arial"/>
              <a:cs typeface="Arial"/>
            </a:endParaRPr>
          </a:p>
          <a:p>
            <a:pPr marL="660383" indent="-643451">
              <a:spcBef>
                <a:spcPts val="2660"/>
              </a:spcBef>
              <a:buFont typeface="Arial"/>
              <a:buAutoNum type="arabicPeriod"/>
              <a:tabLst>
                <a:tab pos="660383" algn="l"/>
                <a:tab pos="661229" algn="l"/>
              </a:tabLst>
            </a:pPr>
            <a:r>
              <a:rPr sz="3200" b="1" spc="-7" dirty="0">
                <a:solidFill>
                  <a:srgbClr val="595959"/>
                </a:solidFill>
                <a:latin typeface="Arial"/>
                <a:cs typeface="Arial"/>
              </a:rPr>
              <a:t>small-scale details</a:t>
            </a:r>
            <a:r>
              <a:rPr sz="3200" spc="-7" dirty="0">
                <a:solidFill>
                  <a:srgbClr val="595959"/>
                </a:solidFill>
                <a:latin typeface="Arial"/>
                <a:cs typeface="Arial"/>
              </a:rPr>
              <a:t>,</a:t>
            </a:r>
            <a:r>
              <a:rPr sz="3200" spc="-20" dirty="0">
                <a:solidFill>
                  <a:srgbClr val="595959"/>
                </a:solidFill>
                <a:latin typeface="Arial"/>
                <a:cs typeface="Arial"/>
              </a:rPr>
              <a:t> </a:t>
            </a:r>
            <a:r>
              <a:rPr sz="3200" spc="-7" dirty="0">
                <a:solidFill>
                  <a:srgbClr val="595959"/>
                </a:solidFill>
                <a:latin typeface="Arial"/>
                <a:cs typeface="Arial"/>
              </a:rPr>
              <a:t>and</a:t>
            </a:r>
            <a:endParaRPr sz="3200">
              <a:latin typeface="Arial"/>
              <a:cs typeface="Arial"/>
            </a:endParaRPr>
          </a:p>
          <a:p>
            <a:pPr marL="660383" indent="-643451">
              <a:spcBef>
                <a:spcPts val="560"/>
              </a:spcBef>
              <a:buFont typeface="Arial"/>
              <a:buAutoNum type="arabicPeriod"/>
              <a:tabLst>
                <a:tab pos="660383" algn="l"/>
                <a:tab pos="661229" algn="l"/>
              </a:tabLst>
            </a:pPr>
            <a:r>
              <a:rPr sz="3200" b="1" spc="-7" dirty="0">
                <a:solidFill>
                  <a:srgbClr val="595959"/>
                </a:solidFill>
                <a:latin typeface="Arial"/>
                <a:cs typeface="Arial"/>
              </a:rPr>
              <a:t>large-scale</a:t>
            </a:r>
            <a:r>
              <a:rPr sz="3200" b="1" spc="-20" dirty="0">
                <a:solidFill>
                  <a:srgbClr val="595959"/>
                </a:solidFill>
                <a:latin typeface="Arial"/>
                <a:cs typeface="Arial"/>
              </a:rPr>
              <a:t> </a:t>
            </a:r>
            <a:r>
              <a:rPr sz="3200" b="1" dirty="0">
                <a:solidFill>
                  <a:srgbClr val="595959"/>
                </a:solidFill>
                <a:latin typeface="Arial"/>
                <a:cs typeface="Arial"/>
              </a:rPr>
              <a:t>structure</a:t>
            </a:r>
            <a:r>
              <a:rPr sz="3200" dirty="0">
                <a:solidFill>
                  <a:srgbClr val="595959"/>
                </a:solidFill>
                <a:latin typeface="Arial"/>
                <a:cs typeface="Arial"/>
              </a:rPr>
              <a:t>?</a:t>
            </a:r>
            <a:endParaRPr sz="3200">
              <a:latin typeface="Arial"/>
              <a:cs typeface="Arial"/>
            </a:endParaRPr>
          </a:p>
        </p:txBody>
      </p:sp>
    </p:spTree>
    <p:extLst>
      <p:ext uri="{BB962C8B-B14F-4D97-AF65-F5344CB8AC3E}">
        <p14:creationId xmlns:p14="http://schemas.microsoft.com/office/powerpoint/2010/main" val="5669422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Shape 221"/>
          <p:cNvSpPr txBox="1">
            <a:spLocks noGrp="1"/>
          </p:cNvSpPr>
          <p:nvPr>
            <p:ph type="title"/>
          </p:nvPr>
        </p:nvSpPr>
        <p:spPr>
          <a:xfrm>
            <a:off x="391886" y="209323"/>
            <a:ext cx="8229600" cy="1143000"/>
          </a:xfrm>
          <a:prstGeom prst="rect">
            <a:avLst/>
          </a:prstGeom>
          <a:noFill/>
          <a:ln>
            <a:noFill/>
          </a:ln>
        </p:spPr>
        <p:txBody>
          <a:bodyPr vert="horz" lIns="91425" tIns="45700" rIns="91425" bIns="45700" rtlCol="0" anchor="ctr" anchorCtr="0">
            <a:noAutofit/>
          </a:bodyPr>
          <a:lstStyle/>
          <a:p>
            <a:pPr lvl="0">
              <a:buSzPct val="25000"/>
            </a:pPr>
            <a:r>
              <a:rPr lang="en-US" dirty="0"/>
              <a:t>Your turn!</a:t>
            </a:r>
          </a:p>
        </p:txBody>
      </p:sp>
      <p:sp>
        <p:nvSpPr>
          <p:cNvPr id="222" name="Shape 222"/>
          <p:cNvSpPr txBox="1">
            <a:spLocks noGrp="1"/>
          </p:cNvSpPr>
          <p:nvPr>
            <p:ph type="body" idx="1"/>
          </p:nvPr>
        </p:nvSpPr>
        <p:spPr>
          <a:xfrm>
            <a:off x="174171" y="1094014"/>
            <a:ext cx="11691257" cy="4564294"/>
          </a:xfrm>
          <a:prstGeom prst="rect">
            <a:avLst/>
          </a:prstGeom>
          <a:noFill/>
          <a:ln>
            <a:noFill/>
          </a:ln>
        </p:spPr>
        <p:txBody>
          <a:bodyPr vert="horz" lIns="91425" tIns="45700" rIns="91425" bIns="45700" rtlCol="0" anchor="t" anchorCtr="0">
            <a:noAutofit/>
          </a:bodyPr>
          <a:lstStyle/>
          <a:p>
            <a:pPr marL="0" indent="0" eaLnBrk="0" hangingPunct="0">
              <a:buNone/>
            </a:pPr>
            <a:endParaRPr lang="en-US" b="1" dirty="0"/>
          </a:p>
          <a:p>
            <a:pPr eaLnBrk="0" hangingPunct="0"/>
            <a:r>
              <a:rPr lang="en-US" sz="2400" b="1" dirty="0">
                <a:latin typeface="Courier New" panose="02070309020205020404" pitchFamily="49" charset="0"/>
                <a:cs typeface="Courier New" panose="02070309020205020404" pitchFamily="49" charset="0"/>
                <a:hlinkClick r:id="rId3"/>
              </a:rPr>
              <a:t>https://gitlab.com/treangen/stamps2019/README.md#part1</a:t>
            </a:r>
            <a:endParaRPr lang="en-US" sz="2400" b="1" dirty="0">
              <a:latin typeface="Courier New" panose="02070309020205020404" pitchFamily="49" charset="0"/>
              <a:cs typeface="Courier New" panose="02070309020205020404" pitchFamily="49" charset="0"/>
            </a:endParaRPr>
          </a:p>
          <a:p>
            <a:pPr eaLnBrk="0" hangingPunct="0"/>
            <a:endParaRPr lang="en-US" sz="2400" b="1" dirty="0">
              <a:latin typeface="Courier New" panose="02070309020205020404" pitchFamily="49" charset="0"/>
              <a:cs typeface="Courier New" panose="02070309020205020404" pitchFamily="49" charset="0"/>
            </a:endParaRPr>
          </a:p>
          <a:p>
            <a:pPr eaLnBrk="0" hangingPunct="0"/>
            <a:endParaRPr lang="en-US" dirty="0"/>
          </a:p>
          <a:p>
            <a:pPr marL="203200" indent="0">
              <a:buNone/>
            </a:pPr>
            <a:endParaRPr lang="en-US" sz="2400" dirty="0"/>
          </a:p>
        </p:txBody>
      </p:sp>
    </p:spTree>
    <p:extLst>
      <p:ext uri="{BB962C8B-B14F-4D97-AF65-F5344CB8AC3E}">
        <p14:creationId xmlns:p14="http://schemas.microsoft.com/office/powerpoint/2010/main" val="251645744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12968" y="677405"/>
            <a:ext cx="6897793" cy="591551"/>
          </a:xfrm>
          <a:prstGeom prst="rect">
            <a:avLst/>
          </a:prstGeom>
        </p:spPr>
        <p:txBody>
          <a:bodyPr vert="horz" wrap="square" lIns="0" tIns="16933" rIns="0" bIns="0" rtlCol="0" anchor="ctr">
            <a:spAutoFit/>
          </a:bodyPr>
          <a:lstStyle/>
          <a:p>
            <a:pPr marL="16933">
              <a:lnSpc>
                <a:spcPct val="100000"/>
              </a:lnSpc>
              <a:spcBef>
                <a:spcPts val="133"/>
              </a:spcBef>
            </a:pPr>
            <a:r>
              <a:rPr sz="3733" spc="-13" dirty="0"/>
              <a:t>Exercise </a:t>
            </a:r>
            <a:r>
              <a:rPr sz="3733" spc="-7" dirty="0"/>
              <a:t>#1: Drawing</a:t>
            </a:r>
            <a:r>
              <a:rPr sz="3733" spc="-107" dirty="0"/>
              <a:t> </a:t>
            </a:r>
            <a:r>
              <a:rPr sz="3733" spc="-7" dirty="0"/>
              <a:t>Something</a:t>
            </a:r>
            <a:endParaRPr sz="3733" dirty="0"/>
          </a:p>
        </p:txBody>
      </p:sp>
      <p:sp>
        <p:nvSpPr>
          <p:cNvPr id="3" name="object 3"/>
          <p:cNvSpPr txBox="1"/>
          <p:nvPr/>
        </p:nvSpPr>
        <p:spPr>
          <a:xfrm>
            <a:off x="478835" y="1617745"/>
            <a:ext cx="11145520" cy="1974044"/>
          </a:xfrm>
          <a:prstGeom prst="rect">
            <a:avLst/>
          </a:prstGeom>
        </p:spPr>
        <p:txBody>
          <a:bodyPr vert="horz" wrap="square" lIns="0" tIns="37253" rIns="0" bIns="0" rtlCol="0">
            <a:spAutoFit/>
          </a:bodyPr>
          <a:lstStyle/>
          <a:p>
            <a:pPr marL="660383" marR="2143706" indent="-643451">
              <a:lnSpc>
                <a:spcPts val="3800"/>
              </a:lnSpc>
              <a:spcBef>
                <a:spcPts val="293"/>
              </a:spcBef>
              <a:buAutoNum type="arabicPeriod"/>
              <a:tabLst>
                <a:tab pos="660383" algn="l"/>
                <a:tab pos="661229" algn="l"/>
              </a:tabLst>
            </a:pPr>
            <a:r>
              <a:rPr sz="3200" spc="-7" dirty="0">
                <a:solidFill>
                  <a:srgbClr val="595959"/>
                </a:solidFill>
                <a:latin typeface="Arial"/>
                <a:cs typeface="Arial"/>
              </a:rPr>
              <a:t>Open </a:t>
            </a:r>
            <a:r>
              <a:rPr sz="3200" dirty="0">
                <a:solidFill>
                  <a:srgbClr val="595959"/>
                </a:solidFill>
                <a:latin typeface="Arial"/>
                <a:cs typeface="Arial"/>
              </a:rPr>
              <a:t>MetagenomeScope’s viewer </a:t>
            </a:r>
            <a:r>
              <a:rPr sz="3200" spc="-7" dirty="0">
                <a:solidFill>
                  <a:srgbClr val="595959"/>
                </a:solidFill>
                <a:latin typeface="Arial"/>
                <a:cs typeface="Arial"/>
              </a:rPr>
              <a:t>interface</a:t>
            </a:r>
            <a:r>
              <a:rPr sz="3200" spc="-147" dirty="0">
                <a:solidFill>
                  <a:srgbClr val="595959"/>
                </a:solidFill>
                <a:latin typeface="Arial"/>
                <a:cs typeface="Arial"/>
              </a:rPr>
              <a:t> </a:t>
            </a:r>
            <a:r>
              <a:rPr sz="3200" spc="-7" dirty="0">
                <a:solidFill>
                  <a:srgbClr val="595959"/>
                </a:solidFill>
                <a:latin typeface="Arial"/>
                <a:cs typeface="Arial"/>
              </a:rPr>
              <a:t>at </a:t>
            </a:r>
            <a:r>
              <a:rPr sz="3200" u="heavy" spc="-7" dirty="0">
                <a:solidFill>
                  <a:srgbClr val="0097A7"/>
                </a:solidFill>
                <a:uFill>
                  <a:solidFill>
                    <a:srgbClr val="0097A7"/>
                  </a:solidFill>
                </a:uFill>
                <a:latin typeface="Arial"/>
                <a:cs typeface="Arial"/>
              </a:rPr>
              <a:t> </a:t>
            </a:r>
            <a:r>
              <a:rPr sz="3200" u="heavy" dirty="0">
                <a:solidFill>
                  <a:srgbClr val="0097A7"/>
                </a:solidFill>
                <a:uFill>
                  <a:solidFill>
                    <a:srgbClr val="0097A7"/>
                  </a:solidFill>
                </a:uFill>
                <a:latin typeface="Arial"/>
                <a:cs typeface="Arial"/>
                <a:hlinkClick r:id="rId2"/>
              </a:rPr>
              <a:t>mgsc.umiacs.io</a:t>
            </a:r>
            <a:r>
              <a:rPr sz="3200" dirty="0">
                <a:solidFill>
                  <a:srgbClr val="595959"/>
                </a:solidFill>
                <a:latin typeface="Arial"/>
                <a:cs typeface="Arial"/>
              </a:rPr>
              <a:t>.</a:t>
            </a:r>
            <a:endParaRPr sz="3200" dirty="0">
              <a:latin typeface="Arial"/>
              <a:cs typeface="Arial"/>
            </a:endParaRPr>
          </a:p>
          <a:p>
            <a:pPr marL="660383" indent="-643451">
              <a:lnSpc>
                <a:spcPts val="3660"/>
              </a:lnSpc>
              <a:buAutoNum type="arabicPeriod"/>
              <a:tabLst>
                <a:tab pos="660383" algn="l"/>
                <a:tab pos="661229" algn="l"/>
              </a:tabLst>
            </a:pPr>
            <a:r>
              <a:rPr sz="3200" spc="-7" dirty="0">
                <a:solidFill>
                  <a:srgbClr val="595959"/>
                </a:solidFill>
                <a:latin typeface="Arial"/>
                <a:cs typeface="Arial"/>
              </a:rPr>
              <a:t>Pick </a:t>
            </a:r>
            <a:r>
              <a:rPr sz="3200" dirty="0">
                <a:solidFill>
                  <a:srgbClr val="595959"/>
                </a:solidFill>
                <a:latin typeface="Arial"/>
                <a:cs typeface="Arial"/>
              </a:rPr>
              <a:t>a </a:t>
            </a:r>
            <a:r>
              <a:rPr sz="3200" spc="-7" dirty="0">
                <a:solidFill>
                  <a:srgbClr val="595959"/>
                </a:solidFill>
                <a:latin typeface="Arial"/>
                <a:cs typeface="Arial"/>
              </a:rPr>
              <a:t>demo assembly graph using the </a:t>
            </a:r>
            <a:r>
              <a:rPr sz="3200" dirty="0">
                <a:solidFill>
                  <a:srgbClr val="595959"/>
                </a:solidFill>
                <a:latin typeface="Arial"/>
                <a:cs typeface="Arial"/>
              </a:rPr>
              <a:t>“Demo </a:t>
            </a:r>
            <a:r>
              <a:rPr sz="3200" spc="-7" dirty="0">
                <a:solidFill>
                  <a:srgbClr val="595959"/>
                </a:solidFill>
                <a:latin typeface="Arial"/>
                <a:cs typeface="Arial"/>
              </a:rPr>
              <a:t>.db”</a:t>
            </a:r>
            <a:r>
              <a:rPr sz="3200" spc="-127" dirty="0">
                <a:solidFill>
                  <a:srgbClr val="595959"/>
                </a:solidFill>
                <a:latin typeface="Arial"/>
                <a:cs typeface="Arial"/>
              </a:rPr>
              <a:t> </a:t>
            </a:r>
            <a:r>
              <a:rPr sz="3200" spc="-7" dirty="0">
                <a:solidFill>
                  <a:srgbClr val="595959"/>
                </a:solidFill>
                <a:latin typeface="Arial"/>
                <a:cs typeface="Arial"/>
              </a:rPr>
              <a:t>button.</a:t>
            </a:r>
            <a:endParaRPr sz="3200" dirty="0">
              <a:latin typeface="Arial"/>
              <a:cs typeface="Arial"/>
            </a:endParaRPr>
          </a:p>
          <a:p>
            <a:pPr marL="660383" indent="-643451">
              <a:lnSpc>
                <a:spcPts val="3820"/>
              </a:lnSpc>
              <a:buAutoNum type="arabicPeriod"/>
              <a:tabLst>
                <a:tab pos="660383" algn="l"/>
                <a:tab pos="661229" algn="l"/>
              </a:tabLst>
            </a:pPr>
            <a:r>
              <a:rPr sz="3200" spc="-7" dirty="0">
                <a:solidFill>
                  <a:srgbClr val="595959"/>
                </a:solidFill>
                <a:latin typeface="Arial"/>
                <a:cs typeface="Arial"/>
              </a:rPr>
              <a:t>Draw one of the graph’s </a:t>
            </a:r>
            <a:r>
              <a:rPr sz="3200" dirty="0">
                <a:solidFill>
                  <a:srgbClr val="595959"/>
                </a:solidFill>
                <a:latin typeface="Arial"/>
                <a:cs typeface="Arial"/>
              </a:rPr>
              <a:t>connected</a:t>
            </a:r>
            <a:r>
              <a:rPr sz="3200" spc="-33" dirty="0">
                <a:solidFill>
                  <a:srgbClr val="595959"/>
                </a:solidFill>
                <a:latin typeface="Arial"/>
                <a:cs typeface="Arial"/>
              </a:rPr>
              <a:t> </a:t>
            </a:r>
            <a:r>
              <a:rPr sz="3200" dirty="0">
                <a:solidFill>
                  <a:srgbClr val="595959"/>
                </a:solidFill>
                <a:latin typeface="Arial"/>
                <a:cs typeface="Arial"/>
              </a:rPr>
              <a:t>components</a:t>
            </a:r>
            <a:r>
              <a:rPr sz="3200" baseline="31250" dirty="0">
                <a:solidFill>
                  <a:srgbClr val="595959"/>
                </a:solidFill>
                <a:latin typeface="Arial"/>
                <a:cs typeface="Arial"/>
              </a:rPr>
              <a:t>1</a:t>
            </a:r>
            <a:r>
              <a:rPr sz="3200" dirty="0">
                <a:solidFill>
                  <a:srgbClr val="595959"/>
                </a:solidFill>
                <a:latin typeface="Arial"/>
                <a:cs typeface="Arial"/>
              </a:rPr>
              <a:t>!</a:t>
            </a:r>
            <a:endParaRPr sz="3200" dirty="0">
              <a:latin typeface="Arial"/>
              <a:cs typeface="Arial"/>
            </a:endParaRPr>
          </a:p>
        </p:txBody>
      </p:sp>
      <p:sp>
        <p:nvSpPr>
          <p:cNvPr id="4" name="object 4"/>
          <p:cNvSpPr txBox="1"/>
          <p:nvPr/>
        </p:nvSpPr>
        <p:spPr>
          <a:xfrm>
            <a:off x="7504834" y="6427885"/>
            <a:ext cx="3617807" cy="304421"/>
          </a:xfrm>
          <a:prstGeom prst="rect">
            <a:avLst/>
          </a:prstGeom>
        </p:spPr>
        <p:txBody>
          <a:bodyPr vert="horz" wrap="square" lIns="0" tIns="16933" rIns="0" bIns="0" rtlCol="0">
            <a:spAutoFit/>
          </a:bodyPr>
          <a:lstStyle/>
          <a:p>
            <a:pPr marL="16933">
              <a:spcBef>
                <a:spcPts val="133"/>
              </a:spcBef>
            </a:pPr>
            <a:r>
              <a:rPr spc="29" baseline="33950" dirty="0">
                <a:solidFill>
                  <a:srgbClr val="595959"/>
                </a:solidFill>
                <a:latin typeface="Arial"/>
                <a:cs typeface="Arial"/>
              </a:rPr>
              <a:t>1 </a:t>
            </a:r>
            <a:r>
              <a:rPr sz="1867" dirty="0">
                <a:solidFill>
                  <a:srgbClr val="595959"/>
                </a:solidFill>
                <a:latin typeface="Arial"/>
                <a:cs typeface="Arial"/>
              </a:rPr>
              <a:t>“Weakly” connected</a:t>
            </a:r>
            <a:r>
              <a:rPr sz="1867" spc="-147" dirty="0">
                <a:solidFill>
                  <a:srgbClr val="595959"/>
                </a:solidFill>
                <a:latin typeface="Arial"/>
                <a:cs typeface="Arial"/>
              </a:rPr>
              <a:t> </a:t>
            </a:r>
            <a:r>
              <a:rPr sz="1867" dirty="0">
                <a:solidFill>
                  <a:srgbClr val="595959"/>
                </a:solidFill>
                <a:latin typeface="Arial"/>
                <a:cs typeface="Arial"/>
              </a:rPr>
              <a:t>components</a:t>
            </a:r>
            <a:endParaRPr sz="1867">
              <a:latin typeface="Arial"/>
              <a:cs typeface="Arial"/>
            </a:endParaRPr>
          </a:p>
        </p:txBody>
      </p:sp>
    </p:spTree>
    <p:extLst>
      <p:ext uri="{BB962C8B-B14F-4D97-AF65-F5344CB8AC3E}">
        <p14:creationId xmlns:p14="http://schemas.microsoft.com/office/powerpoint/2010/main" val="39885446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12967" y="677405"/>
            <a:ext cx="10590107" cy="591551"/>
          </a:xfrm>
          <a:prstGeom prst="rect">
            <a:avLst/>
          </a:prstGeom>
        </p:spPr>
        <p:txBody>
          <a:bodyPr vert="horz" wrap="square" lIns="0" tIns="16933" rIns="0" bIns="0" rtlCol="0" anchor="ctr">
            <a:spAutoFit/>
          </a:bodyPr>
          <a:lstStyle/>
          <a:p>
            <a:pPr marL="16933">
              <a:lnSpc>
                <a:spcPct val="100000"/>
              </a:lnSpc>
              <a:spcBef>
                <a:spcPts val="133"/>
              </a:spcBef>
            </a:pPr>
            <a:r>
              <a:rPr sz="3733" spc="-7" dirty="0"/>
              <a:t>Identifying </a:t>
            </a:r>
            <a:r>
              <a:rPr sz="3733" spc="-13" dirty="0"/>
              <a:t>Structural Patterns </a:t>
            </a:r>
            <a:r>
              <a:rPr sz="3733" spc="-7" dirty="0"/>
              <a:t>in </a:t>
            </a:r>
            <a:r>
              <a:rPr sz="3733" spc="-13" dirty="0"/>
              <a:t>Assembly</a:t>
            </a:r>
            <a:r>
              <a:rPr sz="3733" spc="-100" dirty="0"/>
              <a:t> </a:t>
            </a:r>
            <a:r>
              <a:rPr sz="3733" spc="-7" dirty="0"/>
              <a:t>Graphs</a:t>
            </a:r>
            <a:endParaRPr sz="3733"/>
          </a:p>
        </p:txBody>
      </p:sp>
      <p:sp>
        <p:nvSpPr>
          <p:cNvPr id="3" name="object 3"/>
          <p:cNvSpPr txBox="1"/>
          <p:nvPr/>
        </p:nvSpPr>
        <p:spPr>
          <a:xfrm>
            <a:off x="512967" y="1532151"/>
            <a:ext cx="3413760" cy="304421"/>
          </a:xfrm>
          <a:prstGeom prst="rect">
            <a:avLst/>
          </a:prstGeom>
        </p:spPr>
        <p:txBody>
          <a:bodyPr vert="horz" wrap="square" lIns="0" tIns="16933" rIns="0" bIns="0" rtlCol="0">
            <a:spAutoFit/>
          </a:bodyPr>
          <a:lstStyle/>
          <a:p>
            <a:pPr marL="16933">
              <a:spcBef>
                <a:spcPts val="133"/>
              </a:spcBef>
            </a:pPr>
            <a:r>
              <a:rPr sz="1867" dirty="0">
                <a:solidFill>
                  <a:srgbClr val="595959"/>
                </a:solidFill>
                <a:latin typeface="Arial"/>
                <a:cs typeface="Arial"/>
              </a:rPr>
              <a:t>(See Miller, </a:t>
            </a:r>
            <a:r>
              <a:rPr sz="1867" spc="-7" dirty="0">
                <a:solidFill>
                  <a:srgbClr val="595959"/>
                </a:solidFill>
                <a:latin typeface="Arial"/>
                <a:cs typeface="Arial"/>
              </a:rPr>
              <a:t>Koren, Sutton</a:t>
            </a:r>
            <a:r>
              <a:rPr sz="1867" spc="-133" dirty="0">
                <a:solidFill>
                  <a:srgbClr val="595959"/>
                </a:solidFill>
                <a:latin typeface="Arial"/>
                <a:cs typeface="Arial"/>
              </a:rPr>
              <a:t> </a:t>
            </a:r>
            <a:r>
              <a:rPr sz="1867" spc="-7" dirty="0">
                <a:solidFill>
                  <a:srgbClr val="595959"/>
                </a:solidFill>
                <a:latin typeface="Arial"/>
                <a:cs typeface="Arial"/>
              </a:rPr>
              <a:t>2010)</a:t>
            </a:r>
            <a:endParaRPr sz="1867">
              <a:latin typeface="Arial"/>
              <a:cs typeface="Arial"/>
            </a:endParaRPr>
          </a:p>
        </p:txBody>
      </p:sp>
      <p:sp>
        <p:nvSpPr>
          <p:cNvPr id="4" name="object 4"/>
          <p:cNvSpPr txBox="1"/>
          <p:nvPr/>
        </p:nvSpPr>
        <p:spPr>
          <a:xfrm>
            <a:off x="8527685" y="3436185"/>
            <a:ext cx="1402080" cy="304421"/>
          </a:xfrm>
          <a:prstGeom prst="rect">
            <a:avLst/>
          </a:prstGeom>
        </p:spPr>
        <p:txBody>
          <a:bodyPr vert="horz" wrap="square" lIns="0" tIns="16933" rIns="0" bIns="0" rtlCol="0">
            <a:spAutoFit/>
          </a:bodyPr>
          <a:lstStyle/>
          <a:p>
            <a:pPr marL="16933">
              <a:spcBef>
                <a:spcPts val="133"/>
              </a:spcBef>
            </a:pPr>
            <a:r>
              <a:rPr sz="1867" spc="-7" dirty="0">
                <a:solidFill>
                  <a:srgbClr val="595959"/>
                </a:solidFill>
                <a:latin typeface="Arial"/>
                <a:cs typeface="Arial"/>
              </a:rPr>
              <a:t>Frayed</a:t>
            </a:r>
            <a:r>
              <a:rPr sz="1867" spc="-100" dirty="0">
                <a:solidFill>
                  <a:srgbClr val="595959"/>
                </a:solidFill>
                <a:latin typeface="Arial"/>
                <a:cs typeface="Arial"/>
              </a:rPr>
              <a:t> </a:t>
            </a:r>
            <a:r>
              <a:rPr sz="1867" spc="-7" dirty="0">
                <a:solidFill>
                  <a:srgbClr val="595959"/>
                </a:solidFill>
                <a:latin typeface="Arial"/>
                <a:cs typeface="Arial"/>
              </a:rPr>
              <a:t>Rope</a:t>
            </a:r>
            <a:endParaRPr sz="1867">
              <a:latin typeface="Arial"/>
              <a:cs typeface="Arial"/>
            </a:endParaRPr>
          </a:p>
        </p:txBody>
      </p:sp>
      <p:sp>
        <p:nvSpPr>
          <p:cNvPr id="5" name="object 5"/>
          <p:cNvSpPr txBox="1"/>
          <p:nvPr/>
        </p:nvSpPr>
        <p:spPr>
          <a:xfrm>
            <a:off x="2896536" y="5271785"/>
            <a:ext cx="653627" cy="304421"/>
          </a:xfrm>
          <a:prstGeom prst="rect">
            <a:avLst/>
          </a:prstGeom>
        </p:spPr>
        <p:txBody>
          <a:bodyPr vert="horz" wrap="square" lIns="0" tIns="16933" rIns="0" bIns="0" rtlCol="0">
            <a:spAutoFit/>
          </a:bodyPr>
          <a:lstStyle/>
          <a:p>
            <a:pPr marL="16933">
              <a:spcBef>
                <a:spcPts val="133"/>
              </a:spcBef>
            </a:pPr>
            <a:r>
              <a:rPr sz="1867" spc="-7" dirty="0">
                <a:solidFill>
                  <a:srgbClr val="595959"/>
                </a:solidFill>
                <a:latin typeface="Arial"/>
                <a:cs typeface="Arial"/>
              </a:rPr>
              <a:t>Chain</a:t>
            </a:r>
            <a:endParaRPr sz="1867">
              <a:latin typeface="Arial"/>
              <a:cs typeface="Arial"/>
            </a:endParaRPr>
          </a:p>
        </p:txBody>
      </p:sp>
      <p:sp>
        <p:nvSpPr>
          <p:cNvPr id="6" name="object 6"/>
          <p:cNvSpPr txBox="1"/>
          <p:nvPr/>
        </p:nvSpPr>
        <p:spPr>
          <a:xfrm>
            <a:off x="8554197" y="5411583"/>
            <a:ext cx="1350433" cy="304421"/>
          </a:xfrm>
          <a:prstGeom prst="rect">
            <a:avLst/>
          </a:prstGeom>
        </p:spPr>
        <p:txBody>
          <a:bodyPr vert="horz" wrap="square" lIns="0" tIns="16933" rIns="0" bIns="0" rtlCol="0">
            <a:spAutoFit/>
          </a:bodyPr>
          <a:lstStyle/>
          <a:p>
            <a:pPr marL="16933">
              <a:spcBef>
                <a:spcPts val="133"/>
              </a:spcBef>
            </a:pPr>
            <a:r>
              <a:rPr sz="1867" spc="-7" dirty="0">
                <a:solidFill>
                  <a:srgbClr val="595959"/>
                </a:solidFill>
                <a:latin typeface="Arial"/>
                <a:cs typeface="Arial"/>
              </a:rPr>
              <a:t>Cyclic</a:t>
            </a:r>
            <a:r>
              <a:rPr sz="1867" spc="-100" dirty="0">
                <a:solidFill>
                  <a:srgbClr val="595959"/>
                </a:solidFill>
                <a:latin typeface="Arial"/>
                <a:cs typeface="Arial"/>
              </a:rPr>
              <a:t> </a:t>
            </a:r>
            <a:r>
              <a:rPr sz="1867" spc="-7" dirty="0">
                <a:solidFill>
                  <a:srgbClr val="595959"/>
                </a:solidFill>
                <a:latin typeface="Arial"/>
                <a:cs typeface="Arial"/>
              </a:rPr>
              <a:t>Chain</a:t>
            </a:r>
            <a:endParaRPr sz="1867">
              <a:latin typeface="Arial"/>
              <a:cs typeface="Arial"/>
            </a:endParaRPr>
          </a:p>
        </p:txBody>
      </p:sp>
      <p:sp>
        <p:nvSpPr>
          <p:cNvPr id="7" name="object 7"/>
          <p:cNvSpPr/>
          <p:nvPr/>
        </p:nvSpPr>
        <p:spPr>
          <a:xfrm>
            <a:off x="1070900" y="2103299"/>
            <a:ext cx="4304200" cy="1314576"/>
          </a:xfrm>
          <a:prstGeom prst="rect">
            <a:avLst/>
          </a:prstGeom>
          <a:blipFill>
            <a:blip r:embed="rId2" cstate="print"/>
            <a:stretch>
              <a:fillRect/>
            </a:stretch>
          </a:blipFill>
        </p:spPr>
        <p:txBody>
          <a:bodyPr wrap="square" lIns="0" tIns="0" rIns="0" bIns="0" rtlCol="0"/>
          <a:lstStyle/>
          <a:p>
            <a:endParaRPr sz="2400"/>
          </a:p>
        </p:txBody>
      </p:sp>
      <p:sp>
        <p:nvSpPr>
          <p:cNvPr id="8" name="object 8"/>
          <p:cNvSpPr/>
          <p:nvPr/>
        </p:nvSpPr>
        <p:spPr>
          <a:xfrm>
            <a:off x="7065147" y="2161967"/>
            <a:ext cx="4328652" cy="1279403"/>
          </a:xfrm>
          <a:prstGeom prst="rect">
            <a:avLst/>
          </a:prstGeom>
          <a:blipFill>
            <a:blip r:embed="rId3" cstate="print"/>
            <a:stretch>
              <a:fillRect/>
            </a:stretch>
          </a:blipFill>
        </p:spPr>
        <p:txBody>
          <a:bodyPr wrap="square" lIns="0" tIns="0" rIns="0" bIns="0" rtlCol="0"/>
          <a:lstStyle/>
          <a:p>
            <a:endParaRPr sz="2400"/>
          </a:p>
        </p:txBody>
      </p:sp>
      <p:sp>
        <p:nvSpPr>
          <p:cNvPr id="9" name="object 9"/>
          <p:cNvSpPr txBox="1"/>
          <p:nvPr/>
        </p:nvSpPr>
        <p:spPr>
          <a:xfrm>
            <a:off x="2837188" y="3436185"/>
            <a:ext cx="771313" cy="304421"/>
          </a:xfrm>
          <a:prstGeom prst="rect">
            <a:avLst/>
          </a:prstGeom>
        </p:spPr>
        <p:txBody>
          <a:bodyPr vert="horz" wrap="square" lIns="0" tIns="16933" rIns="0" bIns="0" rtlCol="0">
            <a:spAutoFit/>
          </a:bodyPr>
          <a:lstStyle/>
          <a:p>
            <a:pPr marL="16933">
              <a:spcBef>
                <a:spcPts val="133"/>
              </a:spcBef>
            </a:pPr>
            <a:r>
              <a:rPr sz="1867" spc="-7" dirty="0">
                <a:solidFill>
                  <a:srgbClr val="595959"/>
                </a:solidFill>
                <a:latin typeface="Arial"/>
                <a:cs typeface="Arial"/>
              </a:rPr>
              <a:t>Bubble</a:t>
            </a:r>
            <a:endParaRPr sz="1867">
              <a:latin typeface="Arial"/>
              <a:cs typeface="Arial"/>
            </a:endParaRPr>
          </a:p>
        </p:txBody>
      </p:sp>
      <p:sp>
        <p:nvSpPr>
          <p:cNvPr id="10" name="object 10"/>
          <p:cNvSpPr/>
          <p:nvPr/>
        </p:nvSpPr>
        <p:spPr>
          <a:xfrm>
            <a:off x="138483" y="4621534"/>
            <a:ext cx="6169029" cy="605268"/>
          </a:xfrm>
          <a:prstGeom prst="rect">
            <a:avLst/>
          </a:prstGeom>
          <a:blipFill>
            <a:blip r:embed="rId4" cstate="print"/>
            <a:stretch>
              <a:fillRect/>
            </a:stretch>
          </a:blipFill>
        </p:spPr>
        <p:txBody>
          <a:bodyPr wrap="square" lIns="0" tIns="0" rIns="0" bIns="0" rtlCol="0"/>
          <a:lstStyle/>
          <a:p>
            <a:endParaRPr sz="2400"/>
          </a:p>
        </p:txBody>
      </p:sp>
      <p:sp>
        <p:nvSpPr>
          <p:cNvPr id="11" name="object 11"/>
          <p:cNvSpPr/>
          <p:nvPr/>
        </p:nvSpPr>
        <p:spPr>
          <a:xfrm>
            <a:off x="6710797" y="4091474"/>
            <a:ext cx="5037352" cy="1226095"/>
          </a:xfrm>
          <a:prstGeom prst="rect">
            <a:avLst/>
          </a:prstGeom>
          <a:blipFill>
            <a:blip r:embed="rId5" cstate="print"/>
            <a:stretch>
              <a:fillRect/>
            </a:stretch>
          </a:blipFill>
        </p:spPr>
        <p:txBody>
          <a:bodyPr wrap="square" lIns="0" tIns="0" rIns="0" bIns="0" rtlCol="0"/>
          <a:lstStyle/>
          <a:p>
            <a:endParaRPr sz="2400"/>
          </a:p>
        </p:txBody>
      </p:sp>
    </p:spTree>
    <p:extLst>
      <p:ext uri="{BB962C8B-B14F-4D97-AF65-F5344CB8AC3E}">
        <p14:creationId xmlns:p14="http://schemas.microsoft.com/office/powerpoint/2010/main" val="271889910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12967" y="677405"/>
            <a:ext cx="10590107" cy="591551"/>
          </a:xfrm>
          <a:prstGeom prst="rect">
            <a:avLst/>
          </a:prstGeom>
        </p:spPr>
        <p:txBody>
          <a:bodyPr vert="horz" wrap="square" lIns="0" tIns="16933" rIns="0" bIns="0" rtlCol="0" anchor="ctr">
            <a:spAutoFit/>
          </a:bodyPr>
          <a:lstStyle/>
          <a:p>
            <a:pPr marL="16933">
              <a:lnSpc>
                <a:spcPct val="100000"/>
              </a:lnSpc>
              <a:spcBef>
                <a:spcPts val="133"/>
              </a:spcBef>
            </a:pPr>
            <a:r>
              <a:rPr sz="3733" spc="-7" dirty="0"/>
              <a:t>Identifying </a:t>
            </a:r>
            <a:r>
              <a:rPr sz="3733" spc="-13" dirty="0"/>
              <a:t>Structural Patterns </a:t>
            </a:r>
            <a:r>
              <a:rPr sz="3733" spc="-7" dirty="0"/>
              <a:t>in </a:t>
            </a:r>
            <a:r>
              <a:rPr sz="3733" spc="-13" dirty="0"/>
              <a:t>Assembly</a:t>
            </a:r>
            <a:r>
              <a:rPr sz="3733" spc="-100" dirty="0"/>
              <a:t> </a:t>
            </a:r>
            <a:r>
              <a:rPr sz="3733" spc="-7" dirty="0"/>
              <a:t>Graphs</a:t>
            </a:r>
            <a:endParaRPr sz="3733"/>
          </a:p>
        </p:txBody>
      </p:sp>
      <p:sp>
        <p:nvSpPr>
          <p:cNvPr id="3" name="object 3"/>
          <p:cNvSpPr txBox="1"/>
          <p:nvPr/>
        </p:nvSpPr>
        <p:spPr>
          <a:xfrm>
            <a:off x="512967" y="1532151"/>
            <a:ext cx="3413760" cy="304421"/>
          </a:xfrm>
          <a:prstGeom prst="rect">
            <a:avLst/>
          </a:prstGeom>
        </p:spPr>
        <p:txBody>
          <a:bodyPr vert="horz" wrap="square" lIns="0" tIns="16933" rIns="0" bIns="0" rtlCol="0">
            <a:spAutoFit/>
          </a:bodyPr>
          <a:lstStyle/>
          <a:p>
            <a:pPr marL="16933">
              <a:spcBef>
                <a:spcPts val="133"/>
              </a:spcBef>
            </a:pPr>
            <a:r>
              <a:rPr sz="1867" dirty="0">
                <a:solidFill>
                  <a:srgbClr val="595959"/>
                </a:solidFill>
                <a:latin typeface="Arial"/>
                <a:cs typeface="Arial"/>
              </a:rPr>
              <a:t>(See Miller, </a:t>
            </a:r>
            <a:r>
              <a:rPr sz="1867" spc="-7" dirty="0">
                <a:solidFill>
                  <a:srgbClr val="595959"/>
                </a:solidFill>
                <a:latin typeface="Arial"/>
                <a:cs typeface="Arial"/>
              </a:rPr>
              <a:t>Koren, Sutton</a:t>
            </a:r>
            <a:r>
              <a:rPr sz="1867" spc="-133" dirty="0">
                <a:solidFill>
                  <a:srgbClr val="595959"/>
                </a:solidFill>
                <a:latin typeface="Arial"/>
                <a:cs typeface="Arial"/>
              </a:rPr>
              <a:t> </a:t>
            </a:r>
            <a:r>
              <a:rPr sz="1867" spc="-7" dirty="0">
                <a:solidFill>
                  <a:srgbClr val="595959"/>
                </a:solidFill>
                <a:latin typeface="Arial"/>
                <a:cs typeface="Arial"/>
              </a:rPr>
              <a:t>2010)</a:t>
            </a:r>
            <a:endParaRPr sz="1867">
              <a:latin typeface="Arial"/>
              <a:cs typeface="Arial"/>
            </a:endParaRPr>
          </a:p>
        </p:txBody>
      </p:sp>
      <p:sp>
        <p:nvSpPr>
          <p:cNvPr id="4" name="object 4"/>
          <p:cNvSpPr txBox="1"/>
          <p:nvPr/>
        </p:nvSpPr>
        <p:spPr>
          <a:xfrm>
            <a:off x="8527685" y="3436185"/>
            <a:ext cx="1402080" cy="304421"/>
          </a:xfrm>
          <a:prstGeom prst="rect">
            <a:avLst/>
          </a:prstGeom>
        </p:spPr>
        <p:txBody>
          <a:bodyPr vert="horz" wrap="square" lIns="0" tIns="16933" rIns="0" bIns="0" rtlCol="0">
            <a:spAutoFit/>
          </a:bodyPr>
          <a:lstStyle/>
          <a:p>
            <a:pPr marL="16933">
              <a:spcBef>
                <a:spcPts val="133"/>
              </a:spcBef>
            </a:pPr>
            <a:r>
              <a:rPr sz="1867" spc="-7" dirty="0">
                <a:solidFill>
                  <a:srgbClr val="595959"/>
                </a:solidFill>
                <a:latin typeface="Arial"/>
                <a:cs typeface="Arial"/>
              </a:rPr>
              <a:t>Frayed</a:t>
            </a:r>
            <a:r>
              <a:rPr sz="1867" spc="-100" dirty="0">
                <a:solidFill>
                  <a:srgbClr val="595959"/>
                </a:solidFill>
                <a:latin typeface="Arial"/>
                <a:cs typeface="Arial"/>
              </a:rPr>
              <a:t> </a:t>
            </a:r>
            <a:r>
              <a:rPr sz="1867" spc="-7" dirty="0">
                <a:solidFill>
                  <a:srgbClr val="595959"/>
                </a:solidFill>
                <a:latin typeface="Arial"/>
                <a:cs typeface="Arial"/>
              </a:rPr>
              <a:t>Rope</a:t>
            </a:r>
            <a:endParaRPr sz="1867">
              <a:latin typeface="Arial"/>
              <a:cs typeface="Arial"/>
            </a:endParaRPr>
          </a:p>
        </p:txBody>
      </p:sp>
      <p:sp>
        <p:nvSpPr>
          <p:cNvPr id="5" name="object 5"/>
          <p:cNvSpPr txBox="1"/>
          <p:nvPr/>
        </p:nvSpPr>
        <p:spPr>
          <a:xfrm>
            <a:off x="2896536" y="5271785"/>
            <a:ext cx="653627" cy="304421"/>
          </a:xfrm>
          <a:prstGeom prst="rect">
            <a:avLst/>
          </a:prstGeom>
        </p:spPr>
        <p:txBody>
          <a:bodyPr vert="horz" wrap="square" lIns="0" tIns="16933" rIns="0" bIns="0" rtlCol="0">
            <a:spAutoFit/>
          </a:bodyPr>
          <a:lstStyle/>
          <a:p>
            <a:pPr marL="16933">
              <a:spcBef>
                <a:spcPts val="133"/>
              </a:spcBef>
            </a:pPr>
            <a:r>
              <a:rPr sz="1867" spc="-7" dirty="0">
                <a:solidFill>
                  <a:srgbClr val="595959"/>
                </a:solidFill>
                <a:latin typeface="Arial"/>
                <a:cs typeface="Arial"/>
              </a:rPr>
              <a:t>Chain</a:t>
            </a:r>
            <a:endParaRPr sz="1867">
              <a:latin typeface="Arial"/>
              <a:cs typeface="Arial"/>
            </a:endParaRPr>
          </a:p>
        </p:txBody>
      </p:sp>
      <p:sp>
        <p:nvSpPr>
          <p:cNvPr id="6" name="object 6"/>
          <p:cNvSpPr txBox="1"/>
          <p:nvPr/>
        </p:nvSpPr>
        <p:spPr>
          <a:xfrm>
            <a:off x="8554197" y="5411583"/>
            <a:ext cx="1350433" cy="304421"/>
          </a:xfrm>
          <a:prstGeom prst="rect">
            <a:avLst/>
          </a:prstGeom>
        </p:spPr>
        <p:txBody>
          <a:bodyPr vert="horz" wrap="square" lIns="0" tIns="16933" rIns="0" bIns="0" rtlCol="0">
            <a:spAutoFit/>
          </a:bodyPr>
          <a:lstStyle/>
          <a:p>
            <a:pPr marL="16933">
              <a:spcBef>
                <a:spcPts val="133"/>
              </a:spcBef>
            </a:pPr>
            <a:r>
              <a:rPr sz="1867" spc="-7" dirty="0">
                <a:solidFill>
                  <a:srgbClr val="595959"/>
                </a:solidFill>
                <a:latin typeface="Arial"/>
                <a:cs typeface="Arial"/>
              </a:rPr>
              <a:t>Cyclic</a:t>
            </a:r>
            <a:r>
              <a:rPr sz="1867" spc="-100" dirty="0">
                <a:solidFill>
                  <a:srgbClr val="595959"/>
                </a:solidFill>
                <a:latin typeface="Arial"/>
                <a:cs typeface="Arial"/>
              </a:rPr>
              <a:t> </a:t>
            </a:r>
            <a:r>
              <a:rPr sz="1867" spc="-7" dirty="0">
                <a:solidFill>
                  <a:srgbClr val="595959"/>
                </a:solidFill>
                <a:latin typeface="Arial"/>
                <a:cs typeface="Arial"/>
              </a:rPr>
              <a:t>Chain</a:t>
            </a:r>
            <a:endParaRPr sz="1867">
              <a:latin typeface="Arial"/>
              <a:cs typeface="Arial"/>
            </a:endParaRPr>
          </a:p>
        </p:txBody>
      </p:sp>
      <p:sp>
        <p:nvSpPr>
          <p:cNvPr id="7" name="object 7"/>
          <p:cNvSpPr/>
          <p:nvPr/>
        </p:nvSpPr>
        <p:spPr>
          <a:xfrm>
            <a:off x="1070900" y="2103299"/>
            <a:ext cx="4304200" cy="1314576"/>
          </a:xfrm>
          <a:prstGeom prst="rect">
            <a:avLst/>
          </a:prstGeom>
          <a:blipFill>
            <a:blip r:embed="rId2" cstate="print"/>
            <a:stretch>
              <a:fillRect/>
            </a:stretch>
          </a:blipFill>
        </p:spPr>
        <p:txBody>
          <a:bodyPr wrap="square" lIns="0" tIns="0" rIns="0" bIns="0" rtlCol="0"/>
          <a:lstStyle/>
          <a:p>
            <a:endParaRPr sz="2400"/>
          </a:p>
        </p:txBody>
      </p:sp>
      <p:sp>
        <p:nvSpPr>
          <p:cNvPr id="8" name="object 8"/>
          <p:cNvSpPr/>
          <p:nvPr/>
        </p:nvSpPr>
        <p:spPr>
          <a:xfrm>
            <a:off x="7065147" y="2161967"/>
            <a:ext cx="4328652" cy="1279403"/>
          </a:xfrm>
          <a:prstGeom prst="rect">
            <a:avLst/>
          </a:prstGeom>
          <a:blipFill>
            <a:blip r:embed="rId3" cstate="print"/>
            <a:stretch>
              <a:fillRect/>
            </a:stretch>
          </a:blipFill>
        </p:spPr>
        <p:txBody>
          <a:bodyPr wrap="square" lIns="0" tIns="0" rIns="0" bIns="0" rtlCol="0"/>
          <a:lstStyle/>
          <a:p>
            <a:endParaRPr sz="2400"/>
          </a:p>
        </p:txBody>
      </p:sp>
      <p:sp>
        <p:nvSpPr>
          <p:cNvPr id="9" name="object 9"/>
          <p:cNvSpPr txBox="1"/>
          <p:nvPr/>
        </p:nvSpPr>
        <p:spPr>
          <a:xfrm>
            <a:off x="2837188" y="3436185"/>
            <a:ext cx="771313" cy="304421"/>
          </a:xfrm>
          <a:prstGeom prst="rect">
            <a:avLst/>
          </a:prstGeom>
        </p:spPr>
        <p:txBody>
          <a:bodyPr vert="horz" wrap="square" lIns="0" tIns="16933" rIns="0" bIns="0" rtlCol="0">
            <a:spAutoFit/>
          </a:bodyPr>
          <a:lstStyle/>
          <a:p>
            <a:pPr marL="16933">
              <a:spcBef>
                <a:spcPts val="133"/>
              </a:spcBef>
            </a:pPr>
            <a:r>
              <a:rPr sz="1867" spc="-7" dirty="0">
                <a:solidFill>
                  <a:srgbClr val="595959"/>
                </a:solidFill>
                <a:latin typeface="Arial"/>
                <a:cs typeface="Arial"/>
              </a:rPr>
              <a:t>Bubble</a:t>
            </a:r>
            <a:endParaRPr sz="1867">
              <a:latin typeface="Arial"/>
              <a:cs typeface="Arial"/>
            </a:endParaRPr>
          </a:p>
        </p:txBody>
      </p:sp>
      <p:sp>
        <p:nvSpPr>
          <p:cNvPr id="10" name="object 10"/>
          <p:cNvSpPr/>
          <p:nvPr/>
        </p:nvSpPr>
        <p:spPr>
          <a:xfrm>
            <a:off x="138483" y="4621534"/>
            <a:ext cx="6169029" cy="605268"/>
          </a:xfrm>
          <a:prstGeom prst="rect">
            <a:avLst/>
          </a:prstGeom>
          <a:blipFill>
            <a:blip r:embed="rId4" cstate="print"/>
            <a:stretch>
              <a:fillRect/>
            </a:stretch>
          </a:blipFill>
        </p:spPr>
        <p:txBody>
          <a:bodyPr wrap="square" lIns="0" tIns="0" rIns="0" bIns="0" rtlCol="0"/>
          <a:lstStyle/>
          <a:p>
            <a:endParaRPr sz="2400"/>
          </a:p>
        </p:txBody>
      </p:sp>
      <p:sp>
        <p:nvSpPr>
          <p:cNvPr id="11" name="object 11"/>
          <p:cNvSpPr/>
          <p:nvPr/>
        </p:nvSpPr>
        <p:spPr>
          <a:xfrm>
            <a:off x="6710797" y="4091474"/>
            <a:ext cx="5037352" cy="1226095"/>
          </a:xfrm>
          <a:prstGeom prst="rect">
            <a:avLst/>
          </a:prstGeom>
          <a:blipFill>
            <a:blip r:embed="rId5" cstate="print"/>
            <a:stretch>
              <a:fillRect/>
            </a:stretch>
          </a:blipFill>
        </p:spPr>
        <p:txBody>
          <a:bodyPr wrap="square" lIns="0" tIns="0" rIns="0" bIns="0" rtlCol="0"/>
          <a:lstStyle/>
          <a:p>
            <a:endParaRPr sz="2400"/>
          </a:p>
        </p:txBody>
      </p:sp>
      <p:sp>
        <p:nvSpPr>
          <p:cNvPr id="12" name="object 12"/>
          <p:cNvSpPr/>
          <p:nvPr/>
        </p:nvSpPr>
        <p:spPr>
          <a:xfrm>
            <a:off x="4739733" y="5472100"/>
            <a:ext cx="2972984" cy="1270331"/>
          </a:xfrm>
          <a:prstGeom prst="rect">
            <a:avLst/>
          </a:prstGeom>
          <a:blipFill>
            <a:blip r:embed="rId6" cstate="print"/>
            <a:stretch>
              <a:fillRect/>
            </a:stretch>
          </a:blipFill>
        </p:spPr>
        <p:txBody>
          <a:bodyPr wrap="square" lIns="0" tIns="0" rIns="0" bIns="0" rtlCol="0"/>
          <a:lstStyle/>
          <a:p>
            <a:endParaRPr sz="2400"/>
          </a:p>
        </p:txBody>
      </p:sp>
      <p:sp>
        <p:nvSpPr>
          <p:cNvPr id="13" name="object 13"/>
          <p:cNvSpPr txBox="1"/>
          <p:nvPr/>
        </p:nvSpPr>
        <p:spPr>
          <a:xfrm>
            <a:off x="7941828" y="6319518"/>
            <a:ext cx="2573867" cy="304421"/>
          </a:xfrm>
          <a:prstGeom prst="rect">
            <a:avLst/>
          </a:prstGeom>
        </p:spPr>
        <p:txBody>
          <a:bodyPr vert="horz" wrap="square" lIns="0" tIns="16933" rIns="0" bIns="0" rtlCol="0">
            <a:spAutoFit/>
          </a:bodyPr>
          <a:lstStyle/>
          <a:p>
            <a:pPr marL="16933">
              <a:spcBef>
                <a:spcPts val="133"/>
              </a:spcBef>
            </a:pPr>
            <a:r>
              <a:rPr sz="1867" spc="-7" dirty="0">
                <a:solidFill>
                  <a:srgbClr val="595959"/>
                </a:solidFill>
                <a:latin typeface="Arial"/>
                <a:cs typeface="Arial"/>
              </a:rPr>
              <a:t>User-Defined</a:t>
            </a:r>
            <a:r>
              <a:rPr sz="1867" spc="-93" dirty="0">
                <a:solidFill>
                  <a:srgbClr val="595959"/>
                </a:solidFill>
                <a:latin typeface="Arial"/>
                <a:cs typeface="Arial"/>
              </a:rPr>
              <a:t> </a:t>
            </a:r>
            <a:r>
              <a:rPr sz="1867" spc="-7" dirty="0">
                <a:solidFill>
                  <a:srgbClr val="595959"/>
                </a:solidFill>
                <a:latin typeface="Arial"/>
                <a:cs typeface="Arial"/>
              </a:rPr>
              <a:t>Structures</a:t>
            </a:r>
            <a:endParaRPr sz="1867">
              <a:latin typeface="Arial"/>
              <a:cs typeface="Arial"/>
            </a:endParaRPr>
          </a:p>
        </p:txBody>
      </p:sp>
    </p:spTree>
    <p:extLst>
      <p:ext uri="{BB962C8B-B14F-4D97-AF65-F5344CB8AC3E}">
        <p14:creationId xmlns:p14="http://schemas.microsoft.com/office/powerpoint/2010/main" val="388723633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12967" y="677405"/>
            <a:ext cx="10590107" cy="591551"/>
          </a:xfrm>
          <a:prstGeom prst="rect">
            <a:avLst/>
          </a:prstGeom>
        </p:spPr>
        <p:txBody>
          <a:bodyPr vert="horz" wrap="square" lIns="0" tIns="16933" rIns="0" bIns="0" rtlCol="0" anchor="ctr">
            <a:spAutoFit/>
          </a:bodyPr>
          <a:lstStyle/>
          <a:p>
            <a:pPr marL="16933">
              <a:lnSpc>
                <a:spcPct val="100000"/>
              </a:lnSpc>
              <a:spcBef>
                <a:spcPts val="133"/>
              </a:spcBef>
            </a:pPr>
            <a:r>
              <a:rPr sz="3733" spc="-7" dirty="0"/>
              <a:t>Identifying </a:t>
            </a:r>
            <a:r>
              <a:rPr sz="3733" spc="-13" dirty="0"/>
              <a:t>Structural Patterns </a:t>
            </a:r>
            <a:r>
              <a:rPr sz="3733" spc="-7" dirty="0"/>
              <a:t>in </a:t>
            </a:r>
            <a:r>
              <a:rPr sz="3733" spc="-13" dirty="0"/>
              <a:t>Assembly</a:t>
            </a:r>
            <a:r>
              <a:rPr sz="3733" spc="-100" dirty="0"/>
              <a:t> </a:t>
            </a:r>
            <a:r>
              <a:rPr sz="3733" spc="-7" dirty="0"/>
              <a:t>Graphs</a:t>
            </a:r>
            <a:endParaRPr sz="3733"/>
          </a:p>
        </p:txBody>
      </p:sp>
      <p:sp>
        <p:nvSpPr>
          <p:cNvPr id="3" name="object 3"/>
          <p:cNvSpPr txBox="1"/>
          <p:nvPr/>
        </p:nvSpPr>
        <p:spPr>
          <a:xfrm>
            <a:off x="512967" y="1532151"/>
            <a:ext cx="8276167" cy="879066"/>
          </a:xfrm>
          <a:prstGeom prst="rect">
            <a:avLst/>
          </a:prstGeom>
        </p:spPr>
        <p:txBody>
          <a:bodyPr vert="horz" wrap="square" lIns="0" tIns="16933" rIns="0" bIns="0" rtlCol="0">
            <a:spAutoFit/>
          </a:bodyPr>
          <a:lstStyle/>
          <a:p>
            <a:pPr marL="16933">
              <a:spcBef>
                <a:spcPts val="133"/>
              </a:spcBef>
            </a:pPr>
            <a:r>
              <a:rPr sz="1867" dirty="0">
                <a:solidFill>
                  <a:srgbClr val="595959"/>
                </a:solidFill>
                <a:latin typeface="Arial"/>
                <a:cs typeface="Arial"/>
              </a:rPr>
              <a:t>(See Miller, </a:t>
            </a:r>
            <a:r>
              <a:rPr sz="1867" spc="-7" dirty="0">
                <a:solidFill>
                  <a:srgbClr val="595959"/>
                </a:solidFill>
                <a:latin typeface="Arial"/>
                <a:cs typeface="Arial"/>
              </a:rPr>
              <a:t>Koren, Sutton</a:t>
            </a:r>
            <a:r>
              <a:rPr sz="1867" spc="-27" dirty="0">
                <a:solidFill>
                  <a:srgbClr val="595959"/>
                </a:solidFill>
                <a:latin typeface="Arial"/>
                <a:cs typeface="Arial"/>
              </a:rPr>
              <a:t> </a:t>
            </a:r>
            <a:r>
              <a:rPr sz="1867" spc="-7" dirty="0">
                <a:solidFill>
                  <a:srgbClr val="595959"/>
                </a:solidFill>
                <a:latin typeface="Arial"/>
                <a:cs typeface="Arial"/>
              </a:rPr>
              <a:t>2010)</a:t>
            </a:r>
            <a:endParaRPr sz="1867">
              <a:latin typeface="Arial"/>
              <a:cs typeface="Arial"/>
            </a:endParaRPr>
          </a:p>
          <a:p>
            <a:pPr>
              <a:spcBef>
                <a:spcPts val="13"/>
              </a:spcBef>
            </a:pPr>
            <a:endParaRPr sz="1867">
              <a:latin typeface="Times New Roman"/>
              <a:cs typeface="Times New Roman"/>
            </a:endParaRPr>
          </a:p>
          <a:p>
            <a:pPr marL="16933"/>
            <a:r>
              <a:rPr sz="1867" spc="-7" dirty="0">
                <a:solidFill>
                  <a:srgbClr val="595959"/>
                </a:solidFill>
                <a:latin typeface="Arial"/>
                <a:cs typeface="Arial"/>
              </a:rPr>
              <a:t>Patterns </a:t>
            </a:r>
            <a:r>
              <a:rPr sz="1867" dirty="0">
                <a:solidFill>
                  <a:srgbClr val="595959"/>
                </a:solidFill>
                <a:latin typeface="Arial"/>
                <a:cs typeface="Arial"/>
              </a:rPr>
              <a:t>can </a:t>
            </a:r>
            <a:r>
              <a:rPr sz="1867" spc="-7" dirty="0">
                <a:solidFill>
                  <a:srgbClr val="595959"/>
                </a:solidFill>
                <a:latin typeface="Arial"/>
                <a:cs typeface="Arial"/>
              </a:rPr>
              <a:t>be </a:t>
            </a:r>
            <a:r>
              <a:rPr sz="1867" dirty="0">
                <a:solidFill>
                  <a:srgbClr val="595959"/>
                </a:solidFill>
                <a:latin typeface="Arial"/>
                <a:cs typeface="Arial"/>
              </a:rPr>
              <a:t>collapsed/</a:t>
            </a:r>
            <a:r>
              <a:rPr sz="1867" u="heavy" dirty="0">
                <a:solidFill>
                  <a:srgbClr val="595959"/>
                </a:solidFill>
                <a:uFill>
                  <a:solidFill>
                    <a:srgbClr val="595959"/>
                  </a:solidFill>
                </a:uFill>
                <a:latin typeface="Arial"/>
                <a:cs typeface="Arial"/>
              </a:rPr>
              <a:t>uncollapsed</a:t>
            </a:r>
            <a:r>
              <a:rPr sz="1867" dirty="0">
                <a:solidFill>
                  <a:srgbClr val="595959"/>
                </a:solidFill>
                <a:latin typeface="Arial"/>
                <a:cs typeface="Arial"/>
              </a:rPr>
              <a:t> </a:t>
            </a:r>
            <a:r>
              <a:rPr sz="1867" spc="-7" dirty="0">
                <a:solidFill>
                  <a:srgbClr val="595959"/>
                </a:solidFill>
                <a:latin typeface="Arial"/>
                <a:cs typeface="Arial"/>
              </a:rPr>
              <a:t>to decrease/increase graph</a:t>
            </a:r>
            <a:r>
              <a:rPr sz="1867" spc="-113" dirty="0">
                <a:solidFill>
                  <a:srgbClr val="595959"/>
                </a:solidFill>
                <a:latin typeface="Arial"/>
                <a:cs typeface="Arial"/>
              </a:rPr>
              <a:t> </a:t>
            </a:r>
            <a:r>
              <a:rPr sz="1867" dirty="0">
                <a:solidFill>
                  <a:srgbClr val="595959"/>
                </a:solidFill>
                <a:latin typeface="Arial"/>
                <a:cs typeface="Arial"/>
              </a:rPr>
              <a:t>complexity.</a:t>
            </a:r>
            <a:endParaRPr sz="1867">
              <a:latin typeface="Arial"/>
              <a:cs typeface="Arial"/>
            </a:endParaRPr>
          </a:p>
        </p:txBody>
      </p:sp>
      <p:sp>
        <p:nvSpPr>
          <p:cNvPr id="4" name="object 4"/>
          <p:cNvSpPr/>
          <p:nvPr/>
        </p:nvSpPr>
        <p:spPr>
          <a:xfrm>
            <a:off x="1" y="3522991"/>
            <a:ext cx="12191999" cy="1662141"/>
          </a:xfrm>
          <a:prstGeom prst="rect">
            <a:avLst/>
          </a:prstGeom>
          <a:blipFill>
            <a:blip r:embed="rId2" cstate="print"/>
            <a:stretch>
              <a:fillRect/>
            </a:stretch>
          </a:blipFill>
        </p:spPr>
        <p:txBody>
          <a:bodyPr wrap="square" lIns="0" tIns="0" rIns="0" bIns="0" rtlCol="0"/>
          <a:lstStyle/>
          <a:p>
            <a:endParaRPr sz="2400"/>
          </a:p>
        </p:txBody>
      </p:sp>
      <p:sp>
        <p:nvSpPr>
          <p:cNvPr id="5" name="object 5"/>
          <p:cNvSpPr/>
          <p:nvPr/>
        </p:nvSpPr>
        <p:spPr>
          <a:xfrm>
            <a:off x="9498966" y="3233500"/>
            <a:ext cx="29633" cy="875453"/>
          </a:xfrm>
          <a:custGeom>
            <a:avLst/>
            <a:gdLst/>
            <a:ahLst/>
            <a:cxnLst/>
            <a:rect l="l" t="t" r="r" b="b"/>
            <a:pathLst>
              <a:path w="22225" h="656589">
                <a:moveTo>
                  <a:pt x="0" y="0"/>
                </a:moveTo>
                <a:lnTo>
                  <a:pt x="21802" y="656281"/>
                </a:lnTo>
              </a:path>
            </a:pathLst>
          </a:custGeom>
          <a:ln w="9524">
            <a:solidFill>
              <a:srgbClr val="595959"/>
            </a:solidFill>
          </a:ln>
        </p:spPr>
        <p:txBody>
          <a:bodyPr wrap="square" lIns="0" tIns="0" rIns="0" bIns="0" rtlCol="0"/>
          <a:lstStyle/>
          <a:p>
            <a:endParaRPr sz="2400"/>
          </a:p>
        </p:txBody>
      </p:sp>
      <p:sp>
        <p:nvSpPr>
          <p:cNvPr id="6" name="object 6"/>
          <p:cNvSpPr/>
          <p:nvPr/>
        </p:nvSpPr>
        <p:spPr>
          <a:xfrm>
            <a:off x="9507070" y="4107846"/>
            <a:ext cx="42333" cy="58420"/>
          </a:xfrm>
          <a:custGeom>
            <a:avLst/>
            <a:gdLst/>
            <a:ahLst/>
            <a:cxnLst/>
            <a:rect l="l" t="t" r="r" b="b"/>
            <a:pathLst>
              <a:path w="31750" h="43814">
                <a:moveTo>
                  <a:pt x="17159" y="43723"/>
                </a:moveTo>
                <a:lnTo>
                  <a:pt x="0" y="1044"/>
                </a:lnTo>
                <a:lnTo>
                  <a:pt x="31448" y="0"/>
                </a:lnTo>
                <a:lnTo>
                  <a:pt x="17159" y="43723"/>
                </a:lnTo>
                <a:close/>
              </a:path>
            </a:pathLst>
          </a:custGeom>
          <a:solidFill>
            <a:srgbClr val="595959"/>
          </a:solidFill>
        </p:spPr>
        <p:txBody>
          <a:bodyPr wrap="square" lIns="0" tIns="0" rIns="0" bIns="0" rtlCol="0"/>
          <a:lstStyle/>
          <a:p>
            <a:endParaRPr sz="2400"/>
          </a:p>
        </p:txBody>
      </p:sp>
      <p:sp>
        <p:nvSpPr>
          <p:cNvPr id="7" name="object 7"/>
          <p:cNvSpPr/>
          <p:nvPr/>
        </p:nvSpPr>
        <p:spPr>
          <a:xfrm>
            <a:off x="9507070" y="4107846"/>
            <a:ext cx="42333" cy="58420"/>
          </a:xfrm>
          <a:custGeom>
            <a:avLst/>
            <a:gdLst/>
            <a:ahLst/>
            <a:cxnLst/>
            <a:rect l="l" t="t" r="r" b="b"/>
            <a:pathLst>
              <a:path w="31750" h="43814">
                <a:moveTo>
                  <a:pt x="0" y="1044"/>
                </a:moveTo>
                <a:lnTo>
                  <a:pt x="17159" y="43723"/>
                </a:lnTo>
                <a:lnTo>
                  <a:pt x="31448" y="0"/>
                </a:lnTo>
                <a:lnTo>
                  <a:pt x="0" y="1044"/>
                </a:lnTo>
                <a:close/>
              </a:path>
            </a:pathLst>
          </a:custGeom>
          <a:ln w="9524">
            <a:solidFill>
              <a:srgbClr val="595959"/>
            </a:solidFill>
          </a:ln>
        </p:spPr>
        <p:txBody>
          <a:bodyPr wrap="square" lIns="0" tIns="0" rIns="0" bIns="0" rtlCol="0"/>
          <a:lstStyle/>
          <a:p>
            <a:endParaRPr sz="2400"/>
          </a:p>
        </p:txBody>
      </p:sp>
      <p:sp>
        <p:nvSpPr>
          <p:cNvPr id="8" name="object 8"/>
          <p:cNvSpPr txBox="1"/>
          <p:nvPr/>
        </p:nvSpPr>
        <p:spPr>
          <a:xfrm>
            <a:off x="9188303" y="2824585"/>
            <a:ext cx="653627" cy="304421"/>
          </a:xfrm>
          <a:prstGeom prst="rect">
            <a:avLst/>
          </a:prstGeom>
        </p:spPr>
        <p:txBody>
          <a:bodyPr vert="horz" wrap="square" lIns="0" tIns="16933" rIns="0" bIns="0" rtlCol="0">
            <a:spAutoFit/>
          </a:bodyPr>
          <a:lstStyle/>
          <a:p>
            <a:pPr marL="16933">
              <a:spcBef>
                <a:spcPts val="133"/>
              </a:spcBef>
            </a:pPr>
            <a:r>
              <a:rPr sz="1867" spc="-7" dirty="0">
                <a:solidFill>
                  <a:srgbClr val="595959"/>
                </a:solidFill>
                <a:latin typeface="Arial"/>
                <a:cs typeface="Arial"/>
              </a:rPr>
              <a:t>Chain</a:t>
            </a:r>
            <a:endParaRPr sz="1867">
              <a:latin typeface="Arial"/>
              <a:cs typeface="Arial"/>
            </a:endParaRPr>
          </a:p>
        </p:txBody>
      </p:sp>
      <p:sp>
        <p:nvSpPr>
          <p:cNvPr id="9" name="object 9"/>
          <p:cNvSpPr/>
          <p:nvPr/>
        </p:nvSpPr>
        <p:spPr>
          <a:xfrm>
            <a:off x="5103933" y="3244066"/>
            <a:ext cx="0" cy="420793"/>
          </a:xfrm>
          <a:custGeom>
            <a:avLst/>
            <a:gdLst/>
            <a:ahLst/>
            <a:cxnLst/>
            <a:rect l="l" t="t" r="r" b="b"/>
            <a:pathLst>
              <a:path h="315594">
                <a:moveTo>
                  <a:pt x="0" y="0"/>
                </a:moveTo>
                <a:lnTo>
                  <a:pt x="0" y="315449"/>
                </a:lnTo>
              </a:path>
            </a:pathLst>
          </a:custGeom>
          <a:ln w="9524">
            <a:solidFill>
              <a:srgbClr val="595959"/>
            </a:solidFill>
          </a:ln>
        </p:spPr>
        <p:txBody>
          <a:bodyPr wrap="square" lIns="0" tIns="0" rIns="0" bIns="0" rtlCol="0"/>
          <a:lstStyle/>
          <a:p>
            <a:endParaRPr sz="2400"/>
          </a:p>
        </p:txBody>
      </p:sp>
      <p:sp>
        <p:nvSpPr>
          <p:cNvPr id="10" name="object 10"/>
          <p:cNvSpPr/>
          <p:nvPr/>
        </p:nvSpPr>
        <p:spPr>
          <a:xfrm>
            <a:off x="5082956" y="3664667"/>
            <a:ext cx="42333" cy="58420"/>
          </a:xfrm>
          <a:custGeom>
            <a:avLst/>
            <a:gdLst/>
            <a:ahLst/>
            <a:cxnLst/>
            <a:rect l="l" t="t" r="r" b="b"/>
            <a:pathLst>
              <a:path w="31750" h="43814">
                <a:moveTo>
                  <a:pt x="15732" y="43225"/>
                </a:moveTo>
                <a:lnTo>
                  <a:pt x="0" y="0"/>
                </a:lnTo>
                <a:lnTo>
                  <a:pt x="31465" y="0"/>
                </a:lnTo>
                <a:lnTo>
                  <a:pt x="15732" y="43225"/>
                </a:lnTo>
                <a:close/>
              </a:path>
            </a:pathLst>
          </a:custGeom>
          <a:solidFill>
            <a:srgbClr val="595959"/>
          </a:solidFill>
        </p:spPr>
        <p:txBody>
          <a:bodyPr wrap="square" lIns="0" tIns="0" rIns="0" bIns="0" rtlCol="0"/>
          <a:lstStyle/>
          <a:p>
            <a:endParaRPr sz="2400"/>
          </a:p>
        </p:txBody>
      </p:sp>
      <p:sp>
        <p:nvSpPr>
          <p:cNvPr id="11" name="object 11"/>
          <p:cNvSpPr/>
          <p:nvPr/>
        </p:nvSpPr>
        <p:spPr>
          <a:xfrm>
            <a:off x="5082956" y="3664667"/>
            <a:ext cx="42333" cy="58420"/>
          </a:xfrm>
          <a:custGeom>
            <a:avLst/>
            <a:gdLst/>
            <a:ahLst/>
            <a:cxnLst/>
            <a:rect l="l" t="t" r="r" b="b"/>
            <a:pathLst>
              <a:path w="31750" h="43814">
                <a:moveTo>
                  <a:pt x="0" y="0"/>
                </a:moveTo>
                <a:lnTo>
                  <a:pt x="15732" y="43225"/>
                </a:lnTo>
                <a:lnTo>
                  <a:pt x="31465" y="0"/>
                </a:lnTo>
                <a:lnTo>
                  <a:pt x="0" y="0"/>
                </a:lnTo>
                <a:close/>
              </a:path>
            </a:pathLst>
          </a:custGeom>
          <a:ln w="9524">
            <a:solidFill>
              <a:srgbClr val="595959"/>
            </a:solidFill>
          </a:ln>
        </p:spPr>
        <p:txBody>
          <a:bodyPr wrap="square" lIns="0" tIns="0" rIns="0" bIns="0" rtlCol="0"/>
          <a:lstStyle/>
          <a:p>
            <a:endParaRPr sz="2400"/>
          </a:p>
        </p:txBody>
      </p:sp>
      <p:sp>
        <p:nvSpPr>
          <p:cNvPr id="12" name="object 12"/>
          <p:cNvSpPr/>
          <p:nvPr/>
        </p:nvSpPr>
        <p:spPr>
          <a:xfrm>
            <a:off x="7164399" y="3212367"/>
            <a:ext cx="0" cy="304800"/>
          </a:xfrm>
          <a:custGeom>
            <a:avLst/>
            <a:gdLst/>
            <a:ahLst/>
            <a:cxnLst/>
            <a:rect l="l" t="t" r="r" b="b"/>
            <a:pathLst>
              <a:path h="228600">
                <a:moveTo>
                  <a:pt x="0" y="0"/>
                </a:moveTo>
                <a:lnTo>
                  <a:pt x="0" y="228149"/>
                </a:lnTo>
              </a:path>
            </a:pathLst>
          </a:custGeom>
          <a:ln w="9524">
            <a:solidFill>
              <a:srgbClr val="595959"/>
            </a:solidFill>
          </a:ln>
        </p:spPr>
        <p:txBody>
          <a:bodyPr wrap="square" lIns="0" tIns="0" rIns="0" bIns="0" rtlCol="0"/>
          <a:lstStyle/>
          <a:p>
            <a:endParaRPr sz="2400"/>
          </a:p>
        </p:txBody>
      </p:sp>
      <p:sp>
        <p:nvSpPr>
          <p:cNvPr id="13" name="object 13"/>
          <p:cNvSpPr/>
          <p:nvPr/>
        </p:nvSpPr>
        <p:spPr>
          <a:xfrm>
            <a:off x="7143423" y="3516567"/>
            <a:ext cx="42333" cy="58420"/>
          </a:xfrm>
          <a:custGeom>
            <a:avLst/>
            <a:gdLst/>
            <a:ahLst/>
            <a:cxnLst/>
            <a:rect l="l" t="t" r="r" b="b"/>
            <a:pathLst>
              <a:path w="31750" h="43814">
                <a:moveTo>
                  <a:pt x="15732" y="43225"/>
                </a:moveTo>
                <a:lnTo>
                  <a:pt x="0" y="0"/>
                </a:lnTo>
                <a:lnTo>
                  <a:pt x="31465" y="0"/>
                </a:lnTo>
                <a:lnTo>
                  <a:pt x="15732" y="43225"/>
                </a:lnTo>
                <a:close/>
              </a:path>
            </a:pathLst>
          </a:custGeom>
          <a:solidFill>
            <a:srgbClr val="595959"/>
          </a:solidFill>
        </p:spPr>
        <p:txBody>
          <a:bodyPr wrap="square" lIns="0" tIns="0" rIns="0" bIns="0" rtlCol="0"/>
          <a:lstStyle/>
          <a:p>
            <a:endParaRPr sz="2400"/>
          </a:p>
        </p:txBody>
      </p:sp>
      <p:sp>
        <p:nvSpPr>
          <p:cNvPr id="14" name="object 14"/>
          <p:cNvSpPr/>
          <p:nvPr/>
        </p:nvSpPr>
        <p:spPr>
          <a:xfrm>
            <a:off x="7143423" y="3516567"/>
            <a:ext cx="42333" cy="58420"/>
          </a:xfrm>
          <a:custGeom>
            <a:avLst/>
            <a:gdLst/>
            <a:ahLst/>
            <a:cxnLst/>
            <a:rect l="l" t="t" r="r" b="b"/>
            <a:pathLst>
              <a:path w="31750" h="43814">
                <a:moveTo>
                  <a:pt x="0" y="0"/>
                </a:moveTo>
                <a:lnTo>
                  <a:pt x="15732" y="43225"/>
                </a:lnTo>
                <a:lnTo>
                  <a:pt x="31465" y="0"/>
                </a:lnTo>
                <a:lnTo>
                  <a:pt x="0" y="0"/>
                </a:lnTo>
                <a:close/>
              </a:path>
            </a:pathLst>
          </a:custGeom>
          <a:ln w="9524">
            <a:solidFill>
              <a:srgbClr val="595959"/>
            </a:solidFill>
          </a:ln>
        </p:spPr>
        <p:txBody>
          <a:bodyPr wrap="square" lIns="0" tIns="0" rIns="0" bIns="0" rtlCol="0"/>
          <a:lstStyle/>
          <a:p>
            <a:endParaRPr sz="2400"/>
          </a:p>
        </p:txBody>
      </p:sp>
      <p:sp>
        <p:nvSpPr>
          <p:cNvPr id="15" name="object 15"/>
          <p:cNvSpPr txBox="1"/>
          <p:nvPr/>
        </p:nvSpPr>
        <p:spPr>
          <a:xfrm>
            <a:off x="4612421" y="2829450"/>
            <a:ext cx="771313" cy="304421"/>
          </a:xfrm>
          <a:prstGeom prst="rect">
            <a:avLst/>
          </a:prstGeom>
        </p:spPr>
        <p:txBody>
          <a:bodyPr vert="horz" wrap="square" lIns="0" tIns="16933" rIns="0" bIns="0" rtlCol="0">
            <a:spAutoFit/>
          </a:bodyPr>
          <a:lstStyle/>
          <a:p>
            <a:pPr marL="16933">
              <a:spcBef>
                <a:spcPts val="133"/>
              </a:spcBef>
            </a:pPr>
            <a:r>
              <a:rPr sz="1867" spc="-7" dirty="0">
                <a:solidFill>
                  <a:srgbClr val="595959"/>
                </a:solidFill>
                <a:latin typeface="Arial"/>
                <a:cs typeface="Arial"/>
              </a:rPr>
              <a:t>Bubble</a:t>
            </a:r>
            <a:endParaRPr sz="1867">
              <a:latin typeface="Arial"/>
              <a:cs typeface="Arial"/>
            </a:endParaRPr>
          </a:p>
        </p:txBody>
      </p:sp>
      <p:sp>
        <p:nvSpPr>
          <p:cNvPr id="16" name="object 16"/>
          <p:cNvSpPr txBox="1"/>
          <p:nvPr/>
        </p:nvSpPr>
        <p:spPr>
          <a:xfrm>
            <a:off x="6433836" y="2829450"/>
            <a:ext cx="1402080" cy="304421"/>
          </a:xfrm>
          <a:prstGeom prst="rect">
            <a:avLst/>
          </a:prstGeom>
        </p:spPr>
        <p:txBody>
          <a:bodyPr vert="horz" wrap="square" lIns="0" tIns="16933" rIns="0" bIns="0" rtlCol="0">
            <a:spAutoFit/>
          </a:bodyPr>
          <a:lstStyle/>
          <a:p>
            <a:pPr marL="16933">
              <a:spcBef>
                <a:spcPts val="133"/>
              </a:spcBef>
            </a:pPr>
            <a:r>
              <a:rPr sz="1867" spc="-7" dirty="0">
                <a:solidFill>
                  <a:srgbClr val="595959"/>
                </a:solidFill>
                <a:latin typeface="Arial"/>
                <a:cs typeface="Arial"/>
              </a:rPr>
              <a:t>Frayed</a:t>
            </a:r>
            <a:r>
              <a:rPr sz="1867" spc="-100" dirty="0">
                <a:solidFill>
                  <a:srgbClr val="595959"/>
                </a:solidFill>
                <a:latin typeface="Arial"/>
                <a:cs typeface="Arial"/>
              </a:rPr>
              <a:t> </a:t>
            </a:r>
            <a:r>
              <a:rPr sz="1867" spc="-7" dirty="0">
                <a:solidFill>
                  <a:srgbClr val="595959"/>
                </a:solidFill>
                <a:latin typeface="Arial"/>
                <a:cs typeface="Arial"/>
              </a:rPr>
              <a:t>Rope</a:t>
            </a:r>
            <a:endParaRPr sz="1867">
              <a:latin typeface="Arial"/>
              <a:cs typeface="Arial"/>
            </a:endParaRPr>
          </a:p>
        </p:txBody>
      </p:sp>
      <p:sp>
        <p:nvSpPr>
          <p:cNvPr id="17" name="object 17"/>
          <p:cNvSpPr txBox="1"/>
          <p:nvPr/>
        </p:nvSpPr>
        <p:spPr>
          <a:xfrm>
            <a:off x="423010" y="6430018"/>
            <a:ext cx="11345333" cy="304421"/>
          </a:xfrm>
          <a:prstGeom prst="rect">
            <a:avLst/>
          </a:prstGeom>
        </p:spPr>
        <p:txBody>
          <a:bodyPr vert="horz" wrap="square" lIns="0" tIns="16933" rIns="0" bIns="0" rtlCol="0">
            <a:spAutoFit/>
          </a:bodyPr>
          <a:lstStyle/>
          <a:p>
            <a:pPr marL="16933">
              <a:spcBef>
                <a:spcPts val="133"/>
              </a:spcBef>
            </a:pPr>
            <a:r>
              <a:rPr sz="1867" dirty="0">
                <a:solidFill>
                  <a:srgbClr val="595959"/>
                </a:solidFill>
                <a:latin typeface="Arial"/>
                <a:cs typeface="Arial"/>
              </a:rPr>
              <a:t>region </a:t>
            </a:r>
            <a:r>
              <a:rPr sz="1867" spc="-7" dirty="0">
                <a:solidFill>
                  <a:srgbClr val="595959"/>
                </a:solidFill>
                <a:latin typeface="Arial"/>
                <a:cs typeface="Arial"/>
              </a:rPr>
              <a:t>of an assembly graph </a:t>
            </a:r>
            <a:r>
              <a:rPr sz="1867" dirty="0">
                <a:solidFill>
                  <a:srgbClr val="595959"/>
                </a:solidFill>
                <a:latin typeface="Arial"/>
                <a:cs typeface="Arial"/>
              </a:rPr>
              <a:t>created </a:t>
            </a:r>
            <a:r>
              <a:rPr sz="1867" spc="-7" dirty="0">
                <a:solidFill>
                  <a:srgbClr val="595959"/>
                </a:solidFill>
                <a:latin typeface="Arial"/>
                <a:cs typeface="Arial"/>
              </a:rPr>
              <a:t>from Human </a:t>
            </a:r>
            <a:r>
              <a:rPr sz="1867" dirty="0">
                <a:solidFill>
                  <a:srgbClr val="595959"/>
                </a:solidFill>
                <a:latin typeface="Arial"/>
                <a:cs typeface="Arial"/>
              </a:rPr>
              <a:t>Microbiome </a:t>
            </a:r>
            <a:r>
              <a:rPr sz="1867" spc="-7" dirty="0">
                <a:solidFill>
                  <a:srgbClr val="595959"/>
                </a:solidFill>
                <a:latin typeface="Arial"/>
                <a:cs typeface="Arial"/>
              </a:rPr>
              <a:t>Project </a:t>
            </a:r>
            <a:r>
              <a:rPr sz="1867" dirty="0">
                <a:solidFill>
                  <a:srgbClr val="595959"/>
                </a:solidFill>
                <a:latin typeface="Arial"/>
                <a:cs typeface="Arial"/>
              </a:rPr>
              <a:t>(HMP) </a:t>
            </a:r>
            <a:r>
              <a:rPr sz="1867" spc="-7" dirty="0">
                <a:solidFill>
                  <a:srgbClr val="595959"/>
                </a:solidFill>
                <a:latin typeface="Arial"/>
                <a:cs typeface="Arial"/>
              </a:rPr>
              <a:t>data, accession ID</a:t>
            </a:r>
            <a:r>
              <a:rPr sz="1867" spc="-53" dirty="0">
                <a:solidFill>
                  <a:srgbClr val="595959"/>
                </a:solidFill>
                <a:latin typeface="Arial"/>
                <a:cs typeface="Arial"/>
              </a:rPr>
              <a:t> </a:t>
            </a:r>
            <a:r>
              <a:rPr sz="1867" spc="-100" dirty="0">
                <a:solidFill>
                  <a:srgbClr val="595959"/>
                </a:solidFill>
                <a:latin typeface="Arial"/>
                <a:cs typeface="Arial"/>
              </a:rPr>
              <a:t>SRS049959</a:t>
            </a:r>
            <a:endParaRPr sz="1867">
              <a:latin typeface="Arial"/>
              <a:cs typeface="Arial"/>
            </a:endParaRPr>
          </a:p>
        </p:txBody>
      </p:sp>
    </p:spTree>
    <p:extLst>
      <p:ext uri="{BB962C8B-B14F-4D97-AF65-F5344CB8AC3E}">
        <p14:creationId xmlns:p14="http://schemas.microsoft.com/office/powerpoint/2010/main" val="70719676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12967" y="677405"/>
            <a:ext cx="10590107" cy="591551"/>
          </a:xfrm>
          <a:prstGeom prst="rect">
            <a:avLst/>
          </a:prstGeom>
        </p:spPr>
        <p:txBody>
          <a:bodyPr vert="horz" wrap="square" lIns="0" tIns="16933" rIns="0" bIns="0" rtlCol="0" anchor="ctr">
            <a:spAutoFit/>
          </a:bodyPr>
          <a:lstStyle/>
          <a:p>
            <a:pPr marL="16933">
              <a:lnSpc>
                <a:spcPct val="100000"/>
              </a:lnSpc>
              <a:spcBef>
                <a:spcPts val="133"/>
              </a:spcBef>
            </a:pPr>
            <a:r>
              <a:rPr sz="3733" spc="-7" dirty="0"/>
              <a:t>Identifying </a:t>
            </a:r>
            <a:r>
              <a:rPr sz="3733" spc="-13" dirty="0"/>
              <a:t>Structural Patterns </a:t>
            </a:r>
            <a:r>
              <a:rPr sz="3733" spc="-7" dirty="0"/>
              <a:t>in </a:t>
            </a:r>
            <a:r>
              <a:rPr sz="3733" spc="-13" dirty="0"/>
              <a:t>Assembly</a:t>
            </a:r>
            <a:r>
              <a:rPr sz="3733" spc="-100" dirty="0"/>
              <a:t> </a:t>
            </a:r>
            <a:r>
              <a:rPr sz="3733" spc="-7" dirty="0"/>
              <a:t>Graphs</a:t>
            </a:r>
            <a:endParaRPr sz="3733"/>
          </a:p>
        </p:txBody>
      </p:sp>
      <p:sp>
        <p:nvSpPr>
          <p:cNvPr id="3" name="object 3"/>
          <p:cNvSpPr txBox="1"/>
          <p:nvPr/>
        </p:nvSpPr>
        <p:spPr>
          <a:xfrm>
            <a:off x="512967" y="1532151"/>
            <a:ext cx="8276167" cy="879066"/>
          </a:xfrm>
          <a:prstGeom prst="rect">
            <a:avLst/>
          </a:prstGeom>
        </p:spPr>
        <p:txBody>
          <a:bodyPr vert="horz" wrap="square" lIns="0" tIns="16933" rIns="0" bIns="0" rtlCol="0">
            <a:spAutoFit/>
          </a:bodyPr>
          <a:lstStyle/>
          <a:p>
            <a:pPr marL="16933">
              <a:spcBef>
                <a:spcPts val="133"/>
              </a:spcBef>
            </a:pPr>
            <a:r>
              <a:rPr sz="1867" dirty="0">
                <a:solidFill>
                  <a:srgbClr val="595959"/>
                </a:solidFill>
                <a:latin typeface="Arial"/>
                <a:cs typeface="Arial"/>
              </a:rPr>
              <a:t>(See Miller, </a:t>
            </a:r>
            <a:r>
              <a:rPr sz="1867" spc="-7" dirty="0">
                <a:solidFill>
                  <a:srgbClr val="595959"/>
                </a:solidFill>
                <a:latin typeface="Arial"/>
                <a:cs typeface="Arial"/>
              </a:rPr>
              <a:t>Koren, Sutton</a:t>
            </a:r>
            <a:r>
              <a:rPr sz="1867" spc="-27" dirty="0">
                <a:solidFill>
                  <a:srgbClr val="595959"/>
                </a:solidFill>
                <a:latin typeface="Arial"/>
                <a:cs typeface="Arial"/>
              </a:rPr>
              <a:t> </a:t>
            </a:r>
            <a:r>
              <a:rPr sz="1867" spc="-7" dirty="0">
                <a:solidFill>
                  <a:srgbClr val="595959"/>
                </a:solidFill>
                <a:latin typeface="Arial"/>
                <a:cs typeface="Arial"/>
              </a:rPr>
              <a:t>2010)</a:t>
            </a:r>
            <a:endParaRPr sz="1867">
              <a:latin typeface="Arial"/>
              <a:cs typeface="Arial"/>
            </a:endParaRPr>
          </a:p>
          <a:p>
            <a:pPr>
              <a:spcBef>
                <a:spcPts val="13"/>
              </a:spcBef>
            </a:pPr>
            <a:endParaRPr sz="1867">
              <a:latin typeface="Times New Roman"/>
              <a:cs typeface="Times New Roman"/>
            </a:endParaRPr>
          </a:p>
          <a:p>
            <a:pPr marL="16933"/>
            <a:r>
              <a:rPr sz="1867" spc="-7" dirty="0">
                <a:solidFill>
                  <a:srgbClr val="595959"/>
                </a:solidFill>
                <a:latin typeface="Arial"/>
                <a:cs typeface="Arial"/>
              </a:rPr>
              <a:t>Patterns </a:t>
            </a:r>
            <a:r>
              <a:rPr sz="1867" dirty="0">
                <a:solidFill>
                  <a:srgbClr val="595959"/>
                </a:solidFill>
                <a:latin typeface="Arial"/>
                <a:cs typeface="Arial"/>
              </a:rPr>
              <a:t>can </a:t>
            </a:r>
            <a:r>
              <a:rPr sz="1867" spc="-7" dirty="0">
                <a:solidFill>
                  <a:srgbClr val="595959"/>
                </a:solidFill>
                <a:latin typeface="Arial"/>
                <a:cs typeface="Arial"/>
              </a:rPr>
              <a:t>be </a:t>
            </a:r>
            <a:r>
              <a:rPr sz="1867" u="heavy" dirty="0">
                <a:solidFill>
                  <a:srgbClr val="595959"/>
                </a:solidFill>
                <a:uFill>
                  <a:solidFill>
                    <a:srgbClr val="595959"/>
                  </a:solidFill>
                </a:uFill>
                <a:latin typeface="Arial"/>
                <a:cs typeface="Arial"/>
              </a:rPr>
              <a:t>collapsed</a:t>
            </a:r>
            <a:r>
              <a:rPr sz="1867" dirty="0">
                <a:solidFill>
                  <a:srgbClr val="595959"/>
                </a:solidFill>
                <a:latin typeface="Arial"/>
                <a:cs typeface="Arial"/>
              </a:rPr>
              <a:t>/uncollapsed </a:t>
            </a:r>
            <a:r>
              <a:rPr sz="1867" spc="-7" dirty="0">
                <a:solidFill>
                  <a:srgbClr val="595959"/>
                </a:solidFill>
                <a:latin typeface="Arial"/>
                <a:cs typeface="Arial"/>
              </a:rPr>
              <a:t>to decrease/increase graph</a:t>
            </a:r>
            <a:r>
              <a:rPr sz="1867" spc="-113" dirty="0">
                <a:solidFill>
                  <a:srgbClr val="595959"/>
                </a:solidFill>
                <a:latin typeface="Arial"/>
                <a:cs typeface="Arial"/>
              </a:rPr>
              <a:t> </a:t>
            </a:r>
            <a:r>
              <a:rPr sz="1867" dirty="0">
                <a:solidFill>
                  <a:srgbClr val="595959"/>
                </a:solidFill>
                <a:latin typeface="Arial"/>
                <a:cs typeface="Arial"/>
              </a:rPr>
              <a:t>complexity.</a:t>
            </a:r>
            <a:endParaRPr sz="1867">
              <a:latin typeface="Arial"/>
              <a:cs typeface="Arial"/>
            </a:endParaRPr>
          </a:p>
        </p:txBody>
      </p:sp>
      <p:sp>
        <p:nvSpPr>
          <p:cNvPr id="4" name="object 4"/>
          <p:cNvSpPr/>
          <p:nvPr/>
        </p:nvSpPr>
        <p:spPr>
          <a:xfrm>
            <a:off x="118946" y="3641716"/>
            <a:ext cx="12073053" cy="1543417"/>
          </a:xfrm>
          <a:prstGeom prst="rect">
            <a:avLst/>
          </a:prstGeom>
          <a:blipFill>
            <a:blip r:embed="rId2" cstate="print"/>
            <a:stretch>
              <a:fillRect/>
            </a:stretch>
          </a:blipFill>
        </p:spPr>
        <p:txBody>
          <a:bodyPr wrap="square" lIns="0" tIns="0" rIns="0" bIns="0" rtlCol="0"/>
          <a:lstStyle/>
          <a:p>
            <a:endParaRPr sz="2400"/>
          </a:p>
        </p:txBody>
      </p:sp>
      <p:sp>
        <p:nvSpPr>
          <p:cNvPr id="5" name="object 5"/>
          <p:cNvSpPr txBox="1"/>
          <p:nvPr/>
        </p:nvSpPr>
        <p:spPr>
          <a:xfrm>
            <a:off x="423010" y="6430018"/>
            <a:ext cx="11345333" cy="304421"/>
          </a:xfrm>
          <a:prstGeom prst="rect">
            <a:avLst/>
          </a:prstGeom>
        </p:spPr>
        <p:txBody>
          <a:bodyPr vert="horz" wrap="square" lIns="0" tIns="16933" rIns="0" bIns="0" rtlCol="0">
            <a:spAutoFit/>
          </a:bodyPr>
          <a:lstStyle/>
          <a:p>
            <a:pPr marL="16933">
              <a:spcBef>
                <a:spcPts val="133"/>
              </a:spcBef>
            </a:pPr>
            <a:r>
              <a:rPr sz="1867" dirty="0">
                <a:solidFill>
                  <a:srgbClr val="595959"/>
                </a:solidFill>
                <a:latin typeface="Arial"/>
                <a:cs typeface="Arial"/>
              </a:rPr>
              <a:t>region </a:t>
            </a:r>
            <a:r>
              <a:rPr sz="1867" spc="-7" dirty="0">
                <a:solidFill>
                  <a:srgbClr val="595959"/>
                </a:solidFill>
                <a:latin typeface="Arial"/>
                <a:cs typeface="Arial"/>
              </a:rPr>
              <a:t>of an assembly graph </a:t>
            </a:r>
            <a:r>
              <a:rPr sz="1867" dirty="0">
                <a:solidFill>
                  <a:srgbClr val="595959"/>
                </a:solidFill>
                <a:latin typeface="Arial"/>
                <a:cs typeface="Arial"/>
              </a:rPr>
              <a:t>created </a:t>
            </a:r>
            <a:r>
              <a:rPr sz="1867" spc="-7" dirty="0">
                <a:solidFill>
                  <a:srgbClr val="595959"/>
                </a:solidFill>
                <a:latin typeface="Arial"/>
                <a:cs typeface="Arial"/>
              </a:rPr>
              <a:t>from Human </a:t>
            </a:r>
            <a:r>
              <a:rPr sz="1867" dirty="0">
                <a:solidFill>
                  <a:srgbClr val="595959"/>
                </a:solidFill>
                <a:latin typeface="Arial"/>
                <a:cs typeface="Arial"/>
              </a:rPr>
              <a:t>Microbiome </a:t>
            </a:r>
            <a:r>
              <a:rPr sz="1867" spc="-7" dirty="0">
                <a:solidFill>
                  <a:srgbClr val="595959"/>
                </a:solidFill>
                <a:latin typeface="Arial"/>
                <a:cs typeface="Arial"/>
              </a:rPr>
              <a:t>Project </a:t>
            </a:r>
            <a:r>
              <a:rPr sz="1867" dirty="0">
                <a:solidFill>
                  <a:srgbClr val="595959"/>
                </a:solidFill>
                <a:latin typeface="Arial"/>
                <a:cs typeface="Arial"/>
              </a:rPr>
              <a:t>(HMP) </a:t>
            </a:r>
            <a:r>
              <a:rPr sz="1867" spc="-7" dirty="0">
                <a:solidFill>
                  <a:srgbClr val="595959"/>
                </a:solidFill>
                <a:latin typeface="Arial"/>
                <a:cs typeface="Arial"/>
              </a:rPr>
              <a:t>data, accession ID</a:t>
            </a:r>
            <a:r>
              <a:rPr sz="1867" spc="-53" dirty="0">
                <a:solidFill>
                  <a:srgbClr val="595959"/>
                </a:solidFill>
                <a:latin typeface="Arial"/>
                <a:cs typeface="Arial"/>
              </a:rPr>
              <a:t> </a:t>
            </a:r>
            <a:r>
              <a:rPr sz="1867" spc="-100" dirty="0">
                <a:solidFill>
                  <a:srgbClr val="595959"/>
                </a:solidFill>
                <a:latin typeface="Arial"/>
                <a:cs typeface="Arial"/>
              </a:rPr>
              <a:t>SRS049959</a:t>
            </a:r>
            <a:endParaRPr sz="1867">
              <a:latin typeface="Arial"/>
              <a:cs typeface="Arial"/>
            </a:endParaRPr>
          </a:p>
        </p:txBody>
      </p:sp>
      <p:sp>
        <p:nvSpPr>
          <p:cNvPr id="6" name="object 6"/>
          <p:cNvSpPr/>
          <p:nvPr/>
        </p:nvSpPr>
        <p:spPr>
          <a:xfrm>
            <a:off x="5103933" y="3244066"/>
            <a:ext cx="0" cy="420793"/>
          </a:xfrm>
          <a:custGeom>
            <a:avLst/>
            <a:gdLst/>
            <a:ahLst/>
            <a:cxnLst/>
            <a:rect l="l" t="t" r="r" b="b"/>
            <a:pathLst>
              <a:path h="315594">
                <a:moveTo>
                  <a:pt x="0" y="0"/>
                </a:moveTo>
                <a:lnTo>
                  <a:pt x="0" y="315449"/>
                </a:lnTo>
              </a:path>
            </a:pathLst>
          </a:custGeom>
          <a:ln w="9524">
            <a:solidFill>
              <a:srgbClr val="595959"/>
            </a:solidFill>
          </a:ln>
        </p:spPr>
        <p:txBody>
          <a:bodyPr wrap="square" lIns="0" tIns="0" rIns="0" bIns="0" rtlCol="0"/>
          <a:lstStyle/>
          <a:p>
            <a:endParaRPr sz="2400"/>
          </a:p>
        </p:txBody>
      </p:sp>
      <p:sp>
        <p:nvSpPr>
          <p:cNvPr id="7" name="object 7"/>
          <p:cNvSpPr/>
          <p:nvPr/>
        </p:nvSpPr>
        <p:spPr>
          <a:xfrm>
            <a:off x="5082956" y="3664667"/>
            <a:ext cx="42333" cy="58420"/>
          </a:xfrm>
          <a:custGeom>
            <a:avLst/>
            <a:gdLst/>
            <a:ahLst/>
            <a:cxnLst/>
            <a:rect l="l" t="t" r="r" b="b"/>
            <a:pathLst>
              <a:path w="31750" h="43814">
                <a:moveTo>
                  <a:pt x="15732" y="43225"/>
                </a:moveTo>
                <a:lnTo>
                  <a:pt x="0" y="0"/>
                </a:lnTo>
                <a:lnTo>
                  <a:pt x="31465" y="0"/>
                </a:lnTo>
                <a:lnTo>
                  <a:pt x="15732" y="43225"/>
                </a:lnTo>
                <a:close/>
              </a:path>
            </a:pathLst>
          </a:custGeom>
          <a:solidFill>
            <a:srgbClr val="595959"/>
          </a:solidFill>
        </p:spPr>
        <p:txBody>
          <a:bodyPr wrap="square" lIns="0" tIns="0" rIns="0" bIns="0" rtlCol="0"/>
          <a:lstStyle/>
          <a:p>
            <a:endParaRPr sz="2400"/>
          </a:p>
        </p:txBody>
      </p:sp>
      <p:sp>
        <p:nvSpPr>
          <p:cNvPr id="8" name="object 8"/>
          <p:cNvSpPr/>
          <p:nvPr/>
        </p:nvSpPr>
        <p:spPr>
          <a:xfrm>
            <a:off x="5082956" y="3664667"/>
            <a:ext cx="42333" cy="58420"/>
          </a:xfrm>
          <a:custGeom>
            <a:avLst/>
            <a:gdLst/>
            <a:ahLst/>
            <a:cxnLst/>
            <a:rect l="l" t="t" r="r" b="b"/>
            <a:pathLst>
              <a:path w="31750" h="43814">
                <a:moveTo>
                  <a:pt x="0" y="0"/>
                </a:moveTo>
                <a:lnTo>
                  <a:pt x="15732" y="43225"/>
                </a:lnTo>
                <a:lnTo>
                  <a:pt x="31465" y="0"/>
                </a:lnTo>
                <a:lnTo>
                  <a:pt x="0" y="0"/>
                </a:lnTo>
                <a:close/>
              </a:path>
            </a:pathLst>
          </a:custGeom>
          <a:ln w="9524">
            <a:solidFill>
              <a:srgbClr val="595959"/>
            </a:solidFill>
          </a:ln>
        </p:spPr>
        <p:txBody>
          <a:bodyPr wrap="square" lIns="0" tIns="0" rIns="0" bIns="0" rtlCol="0"/>
          <a:lstStyle/>
          <a:p>
            <a:endParaRPr sz="2400"/>
          </a:p>
        </p:txBody>
      </p:sp>
      <p:sp>
        <p:nvSpPr>
          <p:cNvPr id="9" name="object 9"/>
          <p:cNvSpPr/>
          <p:nvPr/>
        </p:nvSpPr>
        <p:spPr>
          <a:xfrm>
            <a:off x="9498966" y="3233500"/>
            <a:ext cx="29633" cy="875453"/>
          </a:xfrm>
          <a:custGeom>
            <a:avLst/>
            <a:gdLst/>
            <a:ahLst/>
            <a:cxnLst/>
            <a:rect l="l" t="t" r="r" b="b"/>
            <a:pathLst>
              <a:path w="22225" h="656589">
                <a:moveTo>
                  <a:pt x="0" y="0"/>
                </a:moveTo>
                <a:lnTo>
                  <a:pt x="21802" y="656281"/>
                </a:lnTo>
              </a:path>
            </a:pathLst>
          </a:custGeom>
          <a:ln w="9524">
            <a:solidFill>
              <a:srgbClr val="595959"/>
            </a:solidFill>
          </a:ln>
        </p:spPr>
        <p:txBody>
          <a:bodyPr wrap="square" lIns="0" tIns="0" rIns="0" bIns="0" rtlCol="0"/>
          <a:lstStyle/>
          <a:p>
            <a:endParaRPr sz="2400"/>
          </a:p>
        </p:txBody>
      </p:sp>
      <p:sp>
        <p:nvSpPr>
          <p:cNvPr id="10" name="object 10"/>
          <p:cNvSpPr/>
          <p:nvPr/>
        </p:nvSpPr>
        <p:spPr>
          <a:xfrm>
            <a:off x="9507070" y="4107846"/>
            <a:ext cx="42333" cy="58420"/>
          </a:xfrm>
          <a:custGeom>
            <a:avLst/>
            <a:gdLst/>
            <a:ahLst/>
            <a:cxnLst/>
            <a:rect l="l" t="t" r="r" b="b"/>
            <a:pathLst>
              <a:path w="31750" h="43814">
                <a:moveTo>
                  <a:pt x="17159" y="43723"/>
                </a:moveTo>
                <a:lnTo>
                  <a:pt x="0" y="1044"/>
                </a:lnTo>
                <a:lnTo>
                  <a:pt x="31448" y="0"/>
                </a:lnTo>
                <a:lnTo>
                  <a:pt x="17159" y="43723"/>
                </a:lnTo>
                <a:close/>
              </a:path>
            </a:pathLst>
          </a:custGeom>
          <a:solidFill>
            <a:srgbClr val="595959"/>
          </a:solidFill>
        </p:spPr>
        <p:txBody>
          <a:bodyPr wrap="square" lIns="0" tIns="0" rIns="0" bIns="0" rtlCol="0"/>
          <a:lstStyle/>
          <a:p>
            <a:endParaRPr sz="2400"/>
          </a:p>
        </p:txBody>
      </p:sp>
      <p:sp>
        <p:nvSpPr>
          <p:cNvPr id="11" name="object 11"/>
          <p:cNvSpPr/>
          <p:nvPr/>
        </p:nvSpPr>
        <p:spPr>
          <a:xfrm>
            <a:off x="9507070" y="4107846"/>
            <a:ext cx="42333" cy="58420"/>
          </a:xfrm>
          <a:custGeom>
            <a:avLst/>
            <a:gdLst/>
            <a:ahLst/>
            <a:cxnLst/>
            <a:rect l="l" t="t" r="r" b="b"/>
            <a:pathLst>
              <a:path w="31750" h="43814">
                <a:moveTo>
                  <a:pt x="0" y="1044"/>
                </a:moveTo>
                <a:lnTo>
                  <a:pt x="17159" y="43723"/>
                </a:lnTo>
                <a:lnTo>
                  <a:pt x="31448" y="0"/>
                </a:lnTo>
                <a:lnTo>
                  <a:pt x="0" y="1044"/>
                </a:lnTo>
                <a:close/>
              </a:path>
            </a:pathLst>
          </a:custGeom>
          <a:ln w="9524">
            <a:solidFill>
              <a:srgbClr val="595959"/>
            </a:solidFill>
          </a:ln>
        </p:spPr>
        <p:txBody>
          <a:bodyPr wrap="square" lIns="0" tIns="0" rIns="0" bIns="0" rtlCol="0"/>
          <a:lstStyle/>
          <a:p>
            <a:endParaRPr sz="2400"/>
          </a:p>
        </p:txBody>
      </p:sp>
      <p:sp>
        <p:nvSpPr>
          <p:cNvPr id="12" name="object 12"/>
          <p:cNvSpPr/>
          <p:nvPr/>
        </p:nvSpPr>
        <p:spPr>
          <a:xfrm>
            <a:off x="7164399" y="3212367"/>
            <a:ext cx="0" cy="304800"/>
          </a:xfrm>
          <a:custGeom>
            <a:avLst/>
            <a:gdLst/>
            <a:ahLst/>
            <a:cxnLst/>
            <a:rect l="l" t="t" r="r" b="b"/>
            <a:pathLst>
              <a:path h="228600">
                <a:moveTo>
                  <a:pt x="0" y="0"/>
                </a:moveTo>
                <a:lnTo>
                  <a:pt x="0" y="228149"/>
                </a:lnTo>
              </a:path>
            </a:pathLst>
          </a:custGeom>
          <a:ln w="9524">
            <a:solidFill>
              <a:srgbClr val="595959"/>
            </a:solidFill>
          </a:ln>
        </p:spPr>
        <p:txBody>
          <a:bodyPr wrap="square" lIns="0" tIns="0" rIns="0" bIns="0" rtlCol="0"/>
          <a:lstStyle/>
          <a:p>
            <a:endParaRPr sz="2400"/>
          </a:p>
        </p:txBody>
      </p:sp>
      <p:sp>
        <p:nvSpPr>
          <p:cNvPr id="13" name="object 13"/>
          <p:cNvSpPr/>
          <p:nvPr/>
        </p:nvSpPr>
        <p:spPr>
          <a:xfrm>
            <a:off x="7143423" y="3516567"/>
            <a:ext cx="42333" cy="58420"/>
          </a:xfrm>
          <a:custGeom>
            <a:avLst/>
            <a:gdLst/>
            <a:ahLst/>
            <a:cxnLst/>
            <a:rect l="l" t="t" r="r" b="b"/>
            <a:pathLst>
              <a:path w="31750" h="43814">
                <a:moveTo>
                  <a:pt x="15732" y="43225"/>
                </a:moveTo>
                <a:lnTo>
                  <a:pt x="0" y="0"/>
                </a:lnTo>
                <a:lnTo>
                  <a:pt x="31465" y="0"/>
                </a:lnTo>
                <a:lnTo>
                  <a:pt x="15732" y="43225"/>
                </a:lnTo>
                <a:close/>
              </a:path>
            </a:pathLst>
          </a:custGeom>
          <a:solidFill>
            <a:srgbClr val="595959"/>
          </a:solidFill>
        </p:spPr>
        <p:txBody>
          <a:bodyPr wrap="square" lIns="0" tIns="0" rIns="0" bIns="0" rtlCol="0"/>
          <a:lstStyle/>
          <a:p>
            <a:endParaRPr sz="2400"/>
          </a:p>
        </p:txBody>
      </p:sp>
      <p:sp>
        <p:nvSpPr>
          <p:cNvPr id="14" name="object 14"/>
          <p:cNvSpPr/>
          <p:nvPr/>
        </p:nvSpPr>
        <p:spPr>
          <a:xfrm>
            <a:off x="7143423" y="3516567"/>
            <a:ext cx="42333" cy="58420"/>
          </a:xfrm>
          <a:custGeom>
            <a:avLst/>
            <a:gdLst/>
            <a:ahLst/>
            <a:cxnLst/>
            <a:rect l="l" t="t" r="r" b="b"/>
            <a:pathLst>
              <a:path w="31750" h="43814">
                <a:moveTo>
                  <a:pt x="0" y="0"/>
                </a:moveTo>
                <a:lnTo>
                  <a:pt x="15732" y="43225"/>
                </a:lnTo>
                <a:lnTo>
                  <a:pt x="31465" y="0"/>
                </a:lnTo>
                <a:lnTo>
                  <a:pt x="0" y="0"/>
                </a:lnTo>
                <a:close/>
              </a:path>
            </a:pathLst>
          </a:custGeom>
          <a:ln w="9524">
            <a:solidFill>
              <a:srgbClr val="595959"/>
            </a:solidFill>
          </a:ln>
        </p:spPr>
        <p:txBody>
          <a:bodyPr wrap="square" lIns="0" tIns="0" rIns="0" bIns="0" rtlCol="0"/>
          <a:lstStyle/>
          <a:p>
            <a:endParaRPr sz="2400"/>
          </a:p>
        </p:txBody>
      </p:sp>
      <p:sp>
        <p:nvSpPr>
          <p:cNvPr id="15" name="object 15"/>
          <p:cNvSpPr txBox="1"/>
          <p:nvPr/>
        </p:nvSpPr>
        <p:spPr>
          <a:xfrm>
            <a:off x="4612421" y="2829450"/>
            <a:ext cx="771313" cy="304421"/>
          </a:xfrm>
          <a:prstGeom prst="rect">
            <a:avLst/>
          </a:prstGeom>
        </p:spPr>
        <p:txBody>
          <a:bodyPr vert="horz" wrap="square" lIns="0" tIns="16933" rIns="0" bIns="0" rtlCol="0">
            <a:spAutoFit/>
          </a:bodyPr>
          <a:lstStyle/>
          <a:p>
            <a:pPr marL="16933">
              <a:spcBef>
                <a:spcPts val="133"/>
              </a:spcBef>
            </a:pPr>
            <a:r>
              <a:rPr sz="1867" spc="-7" dirty="0">
                <a:solidFill>
                  <a:srgbClr val="595959"/>
                </a:solidFill>
                <a:latin typeface="Arial"/>
                <a:cs typeface="Arial"/>
              </a:rPr>
              <a:t>Bubble</a:t>
            </a:r>
            <a:endParaRPr sz="1867">
              <a:latin typeface="Arial"/>
              <a:cs typeface="Arial"/>
            </a:endParaRPr>
          </a:p>
        </p:txBody>
      </p:sp>
      <p:sp>
        <p:nvSpPr>
          <p:cNvPr id="16" name="object 16"/>
          <p:cNvSpPr txBox="1"/>
          <p:nvPr/>
        </p:nvSpPr>
        <p:spPr>
          <a:xfrm>
            <a:off x="6433836" y="2829450"/>
            <a:ext cx="1402080" cy="304421"/>
          </a:xfrm>
          <a:prstGeom prst="rect">
            <a:avLst/>
          </a:prstGeom>
        </p:spPr>
        <p:txBody>
          <a:bodyPr vert="horz" wrap="square" lIns="0" tIns="16933" rIns="0" bIns="0" rtlCol="0">
            <a:spAutoFit/>
          </a:bodyPr>
          <a:lstStyle/>
          <a:p>
            <a:pPr marL="16933">
              <a:spcBef>
                <a:spcPts val="133"/>
              </a:spcBef>
            </a:pPr>
            <a:r>
              <a:rPr sz="1867" spc="-7" dirty="0">
                <a:solidFill>
                  <a:srgbClr val="595959"/>
                </a:solidFill>
                <a:latin typeface="Arial"/>
                <a:cs typeface="Arial"/>
              </a:rPr>
              <a:t>Frayed</a:t>
            </a:r>
            <a:r>
              <a:rPr sz="1867" spc="-100" dirty="0">
                <a:solidFill>
                  <a:srgbClr val="595959"/>
                </a:solidFill>
                <a:latin typeface="Arial"/>
                <a:cs typeface="Arial"/>
              </a:rPr>
              <a:t> </a:t>
            </a:r>
            <a:r>
              <a:rPr sz="1867" spc="-7" dirty="0">
                <a:solidFill>
                  <a:srgbClr val="595959"/>
                </a:solidFill>
                <a:latin typeface="Arial"/>
                <a:cs typeface="Arial"/>
              </a:rPr>
              <a:t>Rope</a:t>
            </a:r>
            <a:endParaRPr sz="1867">
              <a:latin typeface="Arial"/>
              <a:cs typeface="Arial"/>
            </a:endParaRPr>
          </a:p>
        </p:txBody>
      </p:sp>
      <p:sp>
        <p:nvSpPr>
          <p:cNvPr id="17" name="object 17"/>
          <p:cNvSpPr txBox="1"/>
          <p:nvPr/>
        </p:nvSpPr>
        <p:spPr>
          <a:xfrm>
            <a:off x="9188303" y="2824585"/>
            <a:ext cx="653627" cy="304421"/>
          </a:xfrm>
          <a:prstGeom prst="rect">
            <a:avLst/>
          </a:prstGeom>
        </p:spPr>
        <p:txBody>
          <a:bodyPr vert="horz" wrap="square" lIns="0" tIns="16933" rIns="0" bIns="0" rtlCol="0">
            <a:spAutoFit/>
          </a:bodyPr>
          <a:lstStyle/>
          <a:p>
            <a:pPr marL="16933">
              <a:spcBef>
                <a:spcPts val="133"/>
              </a:spcBef>
            </a:pPr>
            <a:r>
              <a:rPr sz="1867" spc="-7" dirty="0">
                <a:solidFill>
                  <a:srgbClr val="595959"/>
                </a:solidFill>
                <a:latin typeface="Arial"/>
                <a:cs typeface="Arial"/>
              </a:rPr>
              <a:t>Chain</a:t>
            </a:r>
            <a:endParaRPr sz="1867">
              <a:latin typeface="Arial"/>
              <a:cs typeface="Arial"/>
            </a:endParaRPr>
          </a:p>
        </p:txBody>
      </p:sp>
    </p:spTree>
    <p:extLst>
      <p:ext uri="{BB962C8B-B14F-4D97-AF65-F5344CB8AC3E}">
        <p14:creationId xmlns:p14="http://schemas.microsoft.com/office/powerpoint/2010/main" val="379021193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12967" y="677405"/>
            <a:ext cx="8949267" cy="591551"/>
          </a:xfrm>
          <a:prstGeom prst="rect">
            <a:avLst/>
          </a:prstGeom>
        </p:spPr>
        <p:txBody>
          <a:bodyPr vert="horz" wrap="square" lIns="0" tIns="16933" rIns="0" bIns="0" rtlCol="0" anchor="ctr">
            <a:spAutoFit/>
          </a:bodyPr>
          <a:lstStyle/>
          <a:p>
            <a:pPr marL="16933">
              <a:lnSpc>
                <a:spcPct val="100000"/>
              </a:lnSpc>
              <a:spcBef>
                <a:spcPts val="133"/>
              </a:spcBef>
            </a:pPr>
            <a:r>
              <a:rPr sz="3733" spc="-13" dirty="0"/>
              <a:t>Exercise </a:t>
            </a:r>
            <a:r>
              <a:rPr sz="3733" spc="-7" dirty="0"/>
              <a:t>#2: </a:t>
            </a:r>
            <a:r>
              <a:rPr lang="en-US" sz="3733" spc="-7" dirty="0"/>
              <a:t>Finding</a:t>
            </a:r>
            <a:r>
              <a:rPr sz="3733" spc="-7" dirty="0"/>
              <a:t> </a:t>
            </a:r>
            <a:r>
              <a:rPr sz="3733" dirty="0"/>
              <a:t>a </a:t>
            </a:r>
            <a:r>
              <a:rPr lang="en-US" sz="3733" dirty="0"/>
              <a:t>frayed rope</a:t>
            </a:r>
            <a:endParaRPr sz="3733" dirty="0"/>
          </a:p>
        </p:txBody>
      </p:sp>
      <p:sp>
        <p:nvSpPr>
          <p:cNvPr id="3" name="object 3"/>
          <p:cNvSpPr txBox="1"/>
          <p:nvPr/>
        </p:nvSpPr>
        <p:spPr>
          <a:xfrm>
            <a:off x="786210" y="1323394"/>
            <a:ext cx="10618893" cy="931579"/>
          </a:xfrm>
          <a:prstGeom prst="rect">
            <a:avLst/>
          </a:prstGeom>
        </p:spPr>
        <p:txBody>
          <a:bodyPr vert="horz" wrap="square" lIns="0" tIns="16933" rIns="0" bIns="0" rtlCol="0">
            <a:spAutoFit/>
          </a:bodyPr>
          <a:lstStyle/>
          <a:p>
            <a:pPr algn="ctr">
              <a:lnSpc>
                <a:spcPts val="3833"/>
              </a:lnSpc>
              <a:spcBef>
                <a:spcPts val="133"/>
              </a:spcBef>
            </a:pPr>
            <a:endParaRPr sz="3200" dirty="0">
              <a:latin typeface="Arial"/>
              <a:cs typeface="Arial"/>
            </a:endParaRPr>
          </a:p>
          <a:p>
            <a:pPr marL="16086" marR="6773" algn="ctr">
              <a:lnSpc>
                <a:spcPts val="2907"/>
              </a:lnSpc>
              <a:spcBef>
                <a:spcPts val="67"/>
              </a:spcBef>
            </a:pPr>
            <a:r>
              <a:rPr lang="en-US" sz="4000" dirty="0">
                <a:hlinkClick r:id="rId2"/>
              </a:rPr>
              <a:t>https://gitlab.com/treangen/stamps2019</a:t>
            </a:r>
            <a:endParaRPr lang="en-US" sz="4000" dirty="0"/>
          </a:p>
        </p:txBody>
      </p:sp>
      <p:sp>
        <p:nvSpPr>
          <p:cNvPr id="4" name="object 4"/>
          <p:cNvSpPr txBox="1"/>
          <p:nvPr/>
        </p:nvSpPr>
        <p:spPr>
          <a:xfrm>
            <a:off x="5163901" y="6404118"/>
            <a:ext cx="1863513" cy="304421"/>
          </a:xfrm>
          <a:prstGeom prst="rect">
            <a:avLst/>
          </a:prstGeom>
        </p:spPr>
        <p:txBody>
          <a:bodyPr vert="horz" wrap="square" lIns="0" tIns="16933" rIns="0" bIns="0" rtlCol="0">
            <a:spAutoFit/>
          </a:bodyPr>
          <a:lstStyle/>
          <a:p>
            <a:pPr marL="16933">
              <a:spcBef>
                <a:spcPts val="133"/>
              </a:spcBef>
            </a:pPr>
            <a:r>
              <a:rPr sz="1867" dirty="0">
                <a:solidFill>
                  <a:srgbClr val="595959"/>
                </a:solidFill>
                <a:latin typeface="Arial"/>
                <a:cs typeface="Arial"/>
              </a:rPr>
              <a:t>(this sort </a:t>
            </a:r>
            <a:r>
              <a:rPr sz="1867" spc="-7" dirty="0">
                <a:solidFill>
                  <a:srgbClr val="595959"/>
                </a:solidFill>
                <a:latin typeface="Arial"/>
                <a:cs typeface="Arial"/>
              </a:rPr>
              <a:t>of</a:t>
            </a:r>
            <a:r>
              <a:rPr sz="1867" spc="-133" dirty="0">
                <a:solidFill>
                  <a:srgbClr val="595959"/>
                </a:solidFill>
                <a:latin typeface="Arial"/>
                <a:cs typeface="Arial"/>
              </a:rPr>
              <a:t> </a:t>
            </a:r>
            <a:r>
              <a:rPr sz="1867" spc="-7" dirty="0">
                <a:solidFill>
                  <a:srgbClr val="595959"/>
                </a:solidFill>
                <a:latin typeface="Arial"/>
                <a:cs typeface="Arial"/>
              </a:rPr>
              <a:t>thing)</a:t>
            </a:r>
            <a:endParaRPr sz="1867">
              <a:latin typeface="Arial"/>
              <a:cs typeface="Arial"/>
            </a:endParaRPr>
          </a:p>
        </p:txBody>
      </p:sp>
      <p:sp>
        <p:nvSpPr>
          <p:cNvPr id="5" name="object 5"/>
          <p:cNvSpPr/>
          <p:nvPr/>
        </p:nvSpPr>
        <p:spPr>
          <a:xfrm>
            <a:off x="7447747" y="5119299"/>
            <a:ext cx="4328652" cy="1279403"/>
          </a:xfrm>
          <a:prstGeom prst="rect">
            <a:avLst/>
          </a:prstGeom>
          <a:blipFill>
            <a:blip r:embed="rId3" cstate="print"/>
            <a:stretch>
              <a:fillRect/>
            </a:stretch>
          </a:blipFill>
        </p:spPr>
        <p:txBody>
          <a:bodyPr wrap="square" lIns="0" tIns="0" rIns="0" bIns="0" rtlCol="0"/>
          <a:lstStyle/>
          <a:p>
            <a:endParaRPr sz="2400"/>
          </a:p>
        </p:txBody>
      </p:sp>
      <p:sp>
        <p:nvSpPr>
          <p:cNvPr id="6" name="object 6"/>
          <p:cNvSpPr/>
          <p:nvPr/>
        </p:nvSpPr>
        <p:spPr>
          <a:xfrm>
            <a:off x="415599" y="5160126"/>
            <a:ext cx="3953668" cy="1260277"/>
          </a:xfrm>
          <a:prstGeom prst="rect">
            <a:avLst/>
          </a:prstGeom>
          <a:blipFill>
            <a:blip r:embed="rId4" cstate="print"/>
            <a:stretch>
              <a:fillRect/>
            </a:stretch>
          </a:blipFill>
        </p:spPr>
        <p:txBody>
          <a:bodyPr wrap="square" lIns="0" tIns="0" rIns="0" bIns="0" rtlCol="0"/>
          <a:lstStyle/>
          <a:p>
            <a:endParaRPr sz="2400"/>
          </a:p>
        </p:txBody>
      </p:sp>
      <p:pic>
        <p:nvPicPr>
          <p:cNvPr id="8" name="Picture 7">
            <a:extLst>
              <a:ext uri="{FF2B5EF4-FFF2-40B4-BE49-F238E27FC236}">
                <a16:creationId xmlns:a16="http://schemas.microsoft.com/office/drawing/2014/main" id="{8B5077B3-E790-CC44-BAEF-1D0EC0E17CD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61748" y="2422895"/>
            <a:ext cx="3665515" cy="2431928"/>
          </a:xfrm>
          <a:prstGeom prst="rect">
            <a:avLst/>
          </a:prstGeom>
        </p:spPr>
      </p:pic>
    </p:spTree>
    <p:extLst>
      <p:ext uri="{BB962C8B-B14F-4D97-AF65-F5344CB8AC3E}">
        <p14:creationId xmlns:p14="http://schemas.microsoft.com/office/powerpoint/2010/main" val="204727660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7266209" y="2309477"/>
            <a:ext cx="4888123" cy="3418068"/>
          </a:xfrm>
          <a:prstGeom prst="rect">
            <a:avLst/>
          </a:prstGeom>
          <a:blipFill>
            <a:blip r:embed="rId2" cstate="print"/>
            <a:stretch>
              <a:fillRect/>
            </a:stretch>
          </a:blipFill>
        </p:spPr>
        <p:txBody>
          <a:bodyPr wrap="square" lIns="0" tIns="0" rIns="0" bIns="0" rtlCol="0"/>
          <a:lstStyle/>
          <a:p>
            <a:endParaRPr sz="2400"/>
          </a:p>
        </p:txBody>
      </p:sp>
      <p:sp>
        <p:nvSpPr>
          <p:cNvPr id="3" name="object 3"/>
          <p:cNvSpPr/>
          <p:nvPr/>
        </p:nvSpPr>
        <p:spPr>
          <a:xfrm>
            <a:off x="7234749" y="2244483"/>
            <a:ext cx="4958080" cy="0"/>
          </a:xfrm>
          <a:custGeom>
            <a:avLst/>
            <a:gdLst/>
            <a:ahLst/>
            <a:cxnLst/>
            <a:rect l="l" t="t" r="r" b="b"/>
            <a:pathLst>
              <a:path w="3718559">
                <a:moveTo>
                  <a:pt x="0" y="0"/>
                </a:moveTo>
                <a:lnTo>
                  <a:pt x="3717937" y="0"/>
                </a:lnTo>
              </a:path>
            </a:pathLst>
          </a:custGeom>
          <a:ln w="9524">
            <a:solidFill>
              <a:srgbClr val="000000"/>
            </a:solidFill>
          </a:ln>
        </p:spPr>
        <p:txBody>
          <a:bodyPr wrap="square" lIns="0" tIns="0" rIns="0" bIns="0" rtlCol="0"/>
          <a:lstStyle/>
          <a:p>
            <a:endParaRPr sz="2400"/>
          </a:p>
        </p:txBody>
      </p:sp>
      <p:sp>
        <p:nvSpPr>
          <p:cNvPr id="4" name="object 4"/>
          <p:cNvSpPr/>
          <p:nvPr/>
        </p:nvSpPr>
        <p:spPr>
          <a:xfrm>
            <a:off x="7234749" y="2244483"/>
            <a:ext cx="4958080" cy="3506893"/>
          </a:xfrm>
          <a:custGeom>
            <a:avLst/>
            <a:gdLst/>
            <a:ahLst/>
            <a:cxnLst/>
            <a:rect l="l" t="t" r="r" b="b"/>
            <a:pathLst>
              <a:path w="3718559" h="2630170">
                <a:moveTo>
                  <a:pt x="3717937" y="2629625"/>
                </a:moveTo>
                <a:lnTo>
                  <a:pt x="0" y="2629625"/>
                </a:lnTo>
                <a:lnTo>
                  <a:pt x="0" y="0"/>
                </a:lnTo>
              </a:path>
            </a:pathLst>
          </a:custGeom>
          <a:ln w="9524">
            <a:solidFill>
              <a:srgbClr val="000000"/>
            </a:solidFill>
          </a:ln>
        </p:spPr>
        <p:txBody>
          <a:bodyPr wrap="square" lIns="0" tIns="0" rIns="0" bIns="0" rtlCol="0"/>
          <a:lstStyle/>
          <a:p>
            <a:endParaRPr sz="2400"/>
          </a:p>
        </p:txBody>
      </p:sp>
      <p:sp>
        <p:nvSpPr>
          <p:cNvPr id="5" name="object 5"/>
          <p:cNvSpPr txBox="1">
            <a:spLocks noGrp="1"/>
          </p:cNvSpPr>
          <p:nvPr>
            <p:ph type="title"/>
          </p:nvPr>
        </p:nvSpPr>
        <p:spPr>
          <a:xfrm>
            <a:off x="512967" y="677405"/>
            <a:ext cx="5534660" cy="591551"/>
          </a:xfrm>
          <a:prstGeom prst="rect">
            <a:avLst/>
          </a:prstGeom>
        </p:spPr>
        <p:txBody>
          <a:bodyPr vert="horz" wrap="square" lIns="0" tIns="16933" rIns="0" bIns="0" rtlCol="0" anchor="ctr">
            <a:spAutoFit/>
          </a:bodyPr>
          <a:lstStyle/>
          <a:p>
            <a:pPr marL="16933">
              <a:lnSpc>
                <a:spcPct val="100000"/>
              </a:lnSpc>
              <a:spcBef>
                <a:spcPts val="133"/>
              </a:spcBef>
            </a:pPr>
            <a:r>
              <a:rPr sz="3733" spc="-7" dirty="0"/>
              <a:t>Hierarchical Graph</a:t>
            </a:r>
            <a:r>
              <a:rPr sz="3733" spc="-127" dirty="0"/>
              <a:t> </a:t>
            </a:r>
            <a:r>
              <a:rPr sz="3733" spc="-7" dirty="0"/>
              <a:t>Layout</a:t>
            </a:r>
            <a:endParaRPr sz="3733"/>
          </a:p>
        </p:txBody>
      </p:sp>
      <p:sp>
        <p:nvSpPr>
          <p:cNvPr id="6" name="object 6"/>
          <p:cNvSpPr txBox="1"/>
          <p:nvPr/>
        </p:nvSpPr>
        <p:spPr>
          <a:xfrm>
            <a:off x="512967" y="1621807"/>
            <a:ext cx="6622627" cy="1876005"/>
          </a:xfrm>
          <a:prstGeom prst="rect">
            <a:avLst/>
          </a:prstGeom>
        </p:spPr>
        <p:txBody>
          <a:bodyPr vert="horz" wrap="square" lIns="0" tIns="14393" rIns="0" bIns="0" rtlCol="0">
            <a:spAutoFit/>
          </a:bodyPr>
          <a:lstStyle/>
          <a:p>
            <a:pPr marL="16933" marR="6773">
              <a:lnSpc>
                <a:spcPct val="100699"/>
              </a:lnSpc>
              <a:spcBef>
                <a:spcPts val="113"/>
              </a:spcBef>
            </a:pPr>
            <a:r>
              <a:rPr sz="2400" spc="-7" dirty="0">
                <a:solidFill>
                  <a:srgbClr val="595959"/>
                </a:solidFill>
                <a:latin typeface="Arial"/>
                <a:cs typeface="Arial"/>
              </a:rPr>
              <a:t>Bandage, ABySS-Explorer, and Ray Cloud  Browser all use </a:t>
            </a:r>
            <a:r>
              <a:rPr sz="2400" b="1" dirty="0">
                <a:solidFill>
                  <a:srgbClr val="595959"/>
                </a:solidFill>
                <a:latin typeface="Arial"/>
                <a:cs typeface="Arial"/>
              </a:rPr>
              <a:t>force-directed </a:t>
            </a:r>
            <a:r>
              <a:rPr sz="2400" spc="-7" dirty="0">
                <a:solidFill>
                  <a:srgbClr val="595959"/>
                </a:solidFill>
                <a:latin typeface="Arial"/>
                <a:cs typeface="Arial"/>
              </a:rPr>
              <a:t>layout</a:t>
            </a:r>
            <a:r>
              <a:rPr sz="2400" spc="-80" dirty="0">
                <a:solidFill>
                  <a:srgbClr val="595959"/>
                </a:solidFill>
                <a:latin typeface="Arial"/>
                <a:cs typeface="Arial"/>
              </a:rPr>
              <a:t> </a:t>
            </a:r>
            <a:r>
              <a:rPr sz="2400" spc="-7" dirty="0">
                <a:solidFill>
                  <a:srgbClr val="595959"/>
                </a:solidFill>
                <a:latin typeface="Arial"/>
                <a:cs typeface="Arial"/>
              </a:rPr>
              <a:t>algorithms</a:t>
            </a:r>
            <a:endParaRPr sz="2400">
              <a:latin typeface="Arial"/>
              <a:cs typeface="Arial"/>
            </a:endParaRPr>
          </a:p>
          <a:p>
            <a:pPr>
              <a:spcBef>
                <a:spcPts val="60"/>
              </a:spcBef>
            </a:pPr>
            <a:endParaRPr sz="2467">
              <a:latin typeface="Times New Roman"/>
              <a:cs typeface="Times New Roman"/>
            </a:endParaRPr>
          </a:p>
          <a:p>
            <a:pPr marL="16933" marR="44026">
              <a:lnSpc>
                <a:spcPct val="100699"/>
              </a:lnSpc>
            </a:pPr>
            <a:r>
              <a:rPr sz="2400" dirty="0">
                <a:solidFill>
                  <a:srgbClr val="595959"/>
                </a:solidFill>
                <a:latin typeface="Arial"/>
                <a:cs typeface="Arial"/>
              </a:rPr>
              <a:t>MetagenomeScope </a:t>
            </a:r>
            <a:r>
              <a:rPr sz="2400" spc="-7" dirty="0">
                <a:solidFill>
                  <a:srgbClr val="595959"/>
                </a:solidFill>
                <a:latin typeface="Arial"/>
                <a:cs typeface="Arial"/>
              </a:rPr>
              <a:t>uses Graphviz’ </a:t>
            </a:r>
            <a:r>
              <a:rPr sz="2400" spc="200" dirty="0">
                <a:solidFill>
                  <a:srgbClr val="595959"/>
                </a:solidFill>
                <a:latin typeface="Arial"/>
                <a:cs typeface="Arial"/>
              </a:rPr>
              <a:t>dot</a:t>
            </a:r>
            <a:r>
              <a:rPr sz="2400" spc="-73" dirty="0">
                <a:solidFill>
                  <a:srgbClr val="595959"/>
                </a:solidFill>
                <a:latin typeface="Arial"/>
                <a:cs typeface="Arial"/>
              </a:rPr>
              <a:t> </a:t>
            </a:r>
            <a:r>
              <a:rPr sz="2400" spc="-7" dirty="0">
                <a:solidFill>
                  <a:srgbClr val="595959"/>
                </a:solidFill>
                <a:latin typeface="Arial"/>
                <a:cs typeface="Arial"/>
              </a:rPr>
              <a:t>program  to </a:t>
            </a:r>
            <a:r>
              <a:rPr sz="2400" b="1" spc="-7" dirty="0">
                <a:solidFill>
                  <a:srgbClr val="595959"/>
                </a:solidFill>
                <a:latin typeface="Arial"/>
                <a:cs typeface="Arial"/>
              </a:rPr>
              <a:t>hierarchically </a:t>
            </a:r>
            <a:r>
              <a:rPr sz="2400" spc="-7" dirty="0">
                <a:solidFill>
                  <a:srgbClr val="595959"/>
                </a:solidFill>
                <a:latin typeface="Arial"/>
                <a:cs typeface="Arial"/>
              </a:rPr>
              <a:t>lay out</a:t>
            </a:r>
            <a:r>
              <a:rPr sz="2400" spc="7" dirty="0">
                <a:solidFill>
                  <a:srgbClr val="595959"/>
                </a:solidFill>
                <a:latin typeface="Arial"/>
                <a:cs typeface="Arial"/>
              </a:rPr>
              <a:t> </a:t>
            </a:r>
            <a:r>
              <a:rPr sz="2400" spc="-7" dirty="0">
                <a:solidFill>
                  <a:srgbClr val="595959"/>
                </a:solidFill>
                <a:latin typeface="Arial"/>
                <a:cs typeface="Arial"/>
              </a:rPr>
              <a:t>graphs</a:t>
            </a:r>
            <a:endParaRPr sz="2400">
              <a:latin typeface="Arial"/>
              <a:cs typeface="Arial"/>
            </a:endParaRPr>
          </a:p>
        </p:txBody>
      </p:sp>
      <p:sp>
        <p:nvSpPr>
          <p:cNvPr id="7" name="object 7"/>
          <p:cNvSpPr/>
          <p:nvPr/>
        </p:nvSpPr>
        <p:spPr>
          <a:xfrm>
            <a:off x="1" y="5744300"/>
            <a:ext cx="12191999" cy="1113699"/>
          </a:xfrm>
          <a:prstGeom prst="rect">
            <a:avLst/>
          </a:prstGeom>
          <a:blipFill>
            <a:blip r:embed="rId3" cstate="print"/>
            <a:stretch>
              <a:fillRect/>
            </a:stretch>
          </a:blipFill>
        </p:spPr>
        <p:txBody>
          <a:bodyPr wrap="square" lIns="0" tIns="0" rIns="0" bIns="0" rtlCol="0"/>
          <a:lstStyle/>
          <a:p>
            <a:endParaRPr sz="2400"/>
          </a:p>
        </p:txBody>
      </p:sp>
      <p:sp>
        <p:nvSpPr>
          <p:cNvPr id="8" name="object 8"/>
          <p:cNvSpPr/>
          <p:nvPr/>
        </p:nvSpPr>
        <p:spPr>
          <a:xfrm>
            <a:off x="0" y="5737949"/>
            <a:ext cx="12192000" cy="0"/>
          </a:xfrm>
          <a:custGeom>
            <a:avLst/>
            <a:gdLst/>
            <a:ahLst/>
            <a:cxnLst/>
            <a:rect l="l" t="t" r="r" b="b"/>
            <a:pathLst>
              <a:path w="9144000">
                <a:moveTo>
                  <a:pt x="0" y="0"/>
                </a:moveTo>
                <a:lnTo>
                  <a:pt x="9143999" y="0"/>
                </a:lnTo>
              </a:path>
            </a:pathLst>
          </a:custGeom>
          <a:ln w="9524">
            <a:solidFill>
              <a:srgbClr val="000000"/>
            </a:solidFill>
          </a:ln>
        </p:spPr>
        <p:txBody>
          <a:bodyPr wrap="square" lIns="0" tIns="0" rIns="0" bIns="0" rtlCol="0"/>
          <a:lstStyle/>
          <a:p>
            <a:endParaRPr sz="2400"/>
          </a:p>
        </p:txBody>
      </p:sp>
      <p:sp>
        <p:nvSpPr>
          <p:cNvPr id="9" name="object 9"/>
          <p:cNvSpPr txBox="1"/>
          <p:nvPr/>
        </p:nvSpPr>
        <p:spPr>
          <a:xfrm>
            <a:off x="131061" y="4779651"/>
            <a:ext cx="5591387" cy="864339"/>
          </a:xfrm>
          <a:prstGeom prst="rect">
            <a:avLst/>
          </a:prstGeom>
        </p:spPr>
        <p:txBody>
          <a:bodyPr vert="horz" wrap="square" lIns="0" tIns="30480" rIns="0" bIns="0" rtlCol="0">
            <a:spAutoFit/>
          </a:bodyPr>
          <a:lstStyle/>
          <a:p>
            <a:pPr marL="16933" marR="6773" algn="ctr">
              <a:lnSpc>
                <a:spcPts val="2200"/>
              </a:lnSpc>
              <a:spcBef>
                <a:spcPts val="240"/>
              </a:spcBef>
            </a:pPr>
            <a:r>
              <a:rPr sz="1867" spc="-7" dirty="0">
                <a:solidFill>
                  <a:srgbClr val="595959"/>
                </a:solidFill>
                <a:latin typeface="Arial"/>
                <a:cs typeface="Arial"/>
              </a:rPr>
              <a:t>Largest </a:t>
            </a:r>
            <a:r>
              <a:rPr sz="1867" dirty="0">
                <a:solidFill>
                  <a:srgbClr val="595959"/>
                </a:solidFill>
                <a:latin typeface="Arial"/>
                <a:cs typeface="Arial"/>
              </a:rPr>
              <a:t>connected component </a:t>
            </a:r>
            <a:r>
              <a:rPr sz="1867" spc="-7" dirty="0">
                <a:solidFill>
                  <a:srgbClr val="595959"/>
                </a:solidFill>
                <a:latin typeface="Arial"/>
                <a:cs typeface="Arial"/>
              </a:rPr>
              <a:t>of an E. </a:t>
            </a:r>
            <a:r>
              <a:rPr sz="1867" dirty="0">
                <a:solidFill>
                  <a:srgbClr val="595959"/>
                </a:solidFill>
                <a:latin typeface="Arial"/>
                <a:cs typeface="Arial"/>
              </a:rPr>
              <a:t>coli</a:t>
            </a:r>
            <a:r>
              <a:rPr sz="1867" spc="-127" dirty="0">
                <a:solidFill>
                  <a:srgbClr val="595959"/>
                </a:solidFill>
                <a:latin typeface="Arial"/>
                <a:cs typeface="Arial"/>
              </a:rPr>
              <a:t> </a:t>
            </a:r>
            <a:r>
              <a:rPr sz="1867" spc="-7" dirty="0">
                <a:solidFill>
                  <a:srgbClr val="595959"/>
                </a:solidFill>
                <a:latin typeface="Arial"/>
                <a:cs typeface="Arial"/>
              </a:rPr>
              <a:t>assembly  graph produced with Velvet, </a:t>
            </a:r>
            <a:r>
              <a:rPr sz="1867" dirty="0">
                <a:solidFill>
                  <a:srgbClr val="595959"/>
                </a:solidFill>
                <a:latin typeface="Arial"/>
                <a:cs typeface="Arial"/>
              </a:rPr>
              <a:t>visualized</a:t>
            </a:r>
            <a:r>
              <a:rPr sz="1867" spc="-47" dirty="0">
                <a:solidFill>
                  <a:srgbClr val="595959"/>
                </a:solidFill>
                <a:latin typeface="Arial"/>
                <a:cs typeface="Arial"/>
              </a:rPr>
              <a:t> </a:t>
            </a:r>
            <a:r>
              <a:rPr sz="1867" spc="-7" dirty="0">
                <a:solidFill>
                  <a:srgbClr val="595959"/>
                </a:solidFill>
                <a:latin typeface="Arial"/>
                <a:cs typeface="Arial"/>
              </a:rPr>
              <a:t>in</a:t>
            </a:r>
            <a:endParaRPr sz="1867">
              <a:latin typeface="Arial"/>
              <a:cs typeface="Arial"/>
            </a:endParaRPr>
          </a:p>
          <a:p>
            <a:pPr algn="ctr">
              <a:lnSpc>
                <a:spcPts val="2133"/>
              </a:lnSpc>
            </a:pPr>
            <a:r>
              <a:rPr sz="1867" spc="-7" dirty="0">
                <a:solidFill>
                  <a:srgbClr val="595959"/>
                </a:solidFill>
                <a:latin typeface="Arial"/>
                <a:cs typeface="Arial"/>
              </a:rPr>
              <a:t>Bandage </a:t>
            </a:r>
            <a:r>
              <a:rPr sz="1867" dirty="0">
                <a:solidFill>
                  <a:srgbClr val="595959"/>
                </a:solidFill>
                <a:latin typeface="Arial"/>
                <a:cs typeface="Arial"/>
              </a:rPr>
              <a:t>(right) </a:t>
            </a:r>
            <a:r>
              <a:rPr sz="1867" spc="-7" dirty="0">
                <a:solidFill>
                  <a:srgbClr val="595959"/>
                </a:solidFill>
                <a:latin typeface="Arial"/>
                <a:cs typeface="Arial"/>
              </a:rPr>
              <a:t>and </a:t>
            </a:r>
            <a:r>
              <a:rPr sz="1867" dirty="0">
                <a:solidFill>
                  <a:srgbClr val="595959"/>
                </a:solidFill>
                <a:latin typeface="Arial"/>
                <a:cs typeface="Arial"/>
              </a:rPr>
              <a:t>MetagenomeScope</a:t>
            </a:r>
            <a:r>
              <a:rPr sz="1867" spc="-80" dirty="0">
                <a:solidFill>
                  <a:srgbClr val="595959"/>
                </a:solidFill>
                <a:latin typeface="Arial"/>
                <a:cs typeface="Arial"/>
              </a:rPr>
              <a:t> </a:t>
            </a:r>
            <a:r>
              <a:rPr sz="1867" dirty="0">
                <a:solidFill>
                  <a:srgbClr val="595959"/>
                </a:solidFill>
                <a:latin typeface="Arial"/>
                <a:cs typeface="Arial"/>
              </a:rPr>
              <a:t>(bottom)</a:t>
            </a:r>
            <a:endParaRPr sz="1867">
              <a:latin typeface="Arial"/>
              <a:cs typeface="Arial"/>
            </a:endParaRPr>
          </a:p>
        </p:txBody>
      </p:sp>
    </p:spTree>
    <p:extLst>
      <p:ext uri="{BB962C8B-B14F-4D97-AF65-F5344CB8AC3E}">
        <p14:creationId xmlns:p14="http://schemas.microsoft.com/office/powerpoint/2010/main" val="12790436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E28CFD-5338-4FDB-9DD5-D5B2D8075ADD}"/>
              </a:ext>
            </a:extLst>
          </p:cNvPr>
          <p:cNvSpPr>
            <a:spLocks noGrp="1"/>
          </p:cNvSpPr>
          <p:nvPr>
            <p:ph type="title"/>
          </p:nvPr>
        </p:nvSpPr>
        <p:spPr/>
        <p:txBody>
          <a:bodyPr/>
          <a:lstStyle/>
          <a:p>
            <a:r>
              <a:rPr lang="en-US" dirty="0"/>
              <a:t>Acknowledgements</a:t>
            </a:r>
          </a:p>
        </p:txBody>
      </p:sp>
      <p:sp>
        <p:nvSpPr>
          <p:cNvPr id="3" name="Content Placeholder 2">
            <a:extLst>
              <a:ext uri="{FF2B5EF4-FFF2-40B4-BE49-F238E27FC236}">
                <a16:creationId xmlns:a16="http://schemas.microsoft.com/office/drawing/2014/main" id="{2D9839C8-237A-4364-8F9C-337BDEB26FF6}"/>
              </a:ext>
            </a:extLst>
          </p:cNvPr>
          <p:cNvSpPr>
            <a:spLocks noGrp="1"/>
          </p:cNvSpPr>
          <p:nvPr>
            <p:ph idx="1"/>
          </p:nvPr>
        </p:nvSpPr>
        <p:spPr/>
        <p:txBody>
          <a:bodyPr>
            <a:normAutofit/>
          </a:bodyPr>
          <a:lstStyle/>
          <a:p>
            <a:r>
              <a:rPr lang="en-US" dirty="0"/>
              <a:t>Mihai Pop (UMD): Metagenomics!</a:t>
            </a:r>
          </a:p>
          <a:p>
            <a:endParaRPr lang="en-US" dirty="0"/>
          </a:p>
          <a:p>
            <a:r>
              <a:rPr lang="en-US" dirty="0"/>
              <a:t>Marcus </a:t>
            </a:r>
            <a:r>
              <a:rPr lang="en-US" dirty="0" err="1"/>
              <a:t>Fedarko</a:t>
            </a:r>
            <a:r>
              <a:rPr lang="en-US" dirty="0"/>
              <a:t> (UCSD): </a:t>
            </a:r>
            <a:r>
              <a:rPr lang="en-US" dirty="0" err="1"/>
              <a:t>MetagenomeScope</a:t>
            </a:r>
            <a:endParaRPr lang="en-US" dirty="0"/>
          </a:p>
          <a:p>
            <a:endParaRPr lang="en-US" dirty="0"/>
          </a:p>
          <a:p>
            <a:r>
              <a:rPr lang="en-US" dirty="0"/>
              <a:t>Victoria Cepeda (UMD): </a:t>
            </a:r>
            <a:r>
              <a:rPr lang="en-US" dirty="0" err="1"/>
              <a:t>MetaCompass</a:t>
            </a:r>
            <a:endParaRPr lang="en-US" dirty="0"/>
          </a:p>
          <a:p>
            <a:endParaRPr lang="en-US" dirty="0"/>
          </a:p>
          <a:p>
            <a:r>
              <a:rPr lang="en-US" dirty="0"/>
              <a:t>Jay </a:t>
            </a:r>
            <a:r>
              <a:rPr lang="en-US" dirty="0" err="1"/>
              <a:t>Ghurye</a:t>
            </a:r>
            <a:r>
              <a:rPr lang="en-US" dirty="0"/>
              <a:t> (Dovetail Genomics): </a:t>
            </a:r>
            <a:r>
              <a:rPr lang="en-US" dirty="0" err="1"/>
              <a:t>MetaCarvel</a:t>
            </a: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8BD06B26-B206-43B8-9171-FA7B475452AE}"/>
              </a:ext>
            </a:extLst>
          </p:cNvPr>
          <p:cNvSpPr>
            <a:spLocks noGrp="1"/>
          </p:cNvSpPr>
          <p:nvPr>
            <p:ph type="sldNum" sz="quarter" idx="12"/>
          </p:nvPr>
        </p:nvSpPr>
        <p:spPr/>
        <p:txBody>
          <a:bodyPr/>
          <a:lstStyle/>
          <a:p>
            <a:fld id="{C2ED1A69-EEC3-714E-BE04-EB2F756A31B9}" type="slidenum">
              <a:rPr lang="en-US" smtClean="0"/>
              <a:t>4</a:t>
            </a:fld>
            <a:endParaRPr lang="en-US"/>
          </a:p>
        </p:txBody>
      </p:sp>
    </p:spTree>
    <p:extLst>
      <p:ext uri="{BB962C8B-B14F-4D97-AF65-F5344CB8AC3E}">
        <p14:creationId xmlns:p14="http://schemas.microsoft.com/office/powerpoint/2010/main" val="234133448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71778" y="1635800"/>
            <a:ext cx="6784951" cy="4740165"/>
          </a:xfrm>
          <a:prstGeom prst="rect">
            <a:avLst/>
          </a:prstGeom>
          <a:blipFill>
            <a:blip r:embed="rId2" cstate="print"/>
            <a:stretch>
              <a:fillRect/>
            </a:stretch>
          </a:blipFill>
        </p:spPr>
        <p:txBody>
          <a:bodyPr wrap="square" lIns="0" tIns="0" rIns="0" bIns="0" rtlCol="0"/>
          <a:lstStyle/>
          <a:p>
            <a:endParaRPr sz="2400"/>
          </a:p>
        </p:txBody>
      </p:sp>
      <p:sp>
        <p:nvSpPr>
          <p:cNvPr id="3" name="object 3"/>
          <p:cNvSpPr/>
          <p:nvPr/>
        </p:nvSpPr>
        <p:spPr>
          <a:xfrm>
            <a:off x="0" y="1350616"/>
            <a:ext cx="7564120" cy="5311139"/>
          </a:xfrm>
          <a:custGeom>
            <a:avLst/>
            <a:gdLst/>
            <a:ahLst/>
            <a:cxnLst/>
            <a:rect l="l" t="t" r="r" b="b"/>
            <a:pathLst>
              <a:path w="5673090" h="3983354">
                <a:moveTo>
                  <a:pt x="0" y="0"/>
                </a:moveTo>
                <a:lnTo>
                  <a:pt x="5672927" y="0"/>
                </a:lnTo>
                <a:lnTo>
                  <a:pt x="5672927" y="3982899"/>
                </a:lnTo>
                <a:lnTo>
                  <a:pt x="0" y="3982899"/>
                </a:lnTo>
              </a:path>
            </a:pathLst>
          </a:custGeom>
          <a:ln w="9524">
            <a:solidFill>
              <a:srgbClr val="000000"/>
            </a:solidFill>
          </a:ln>
        </p:spPr>
        <p:txBody>
          <a:bodyPr wrap="square" lIns="0" tIns="0" rIns="0" bIns="0" rtlCol="0"/>
          <a:lstStyle/>
          <a:p>
            <a:endParaRPr sz="2400"/>
          </a:p>
        </p:txBody>
      </p:sp>
      <p:sp>
        <p:nvSpPr>
          <p:cNvPr id="4" name="object 4"/>
          <p:cNvSpPr txBox="1">
            <a:spLocks noGrp="1"/>
          </p:cNvSpPr>
          <p:nvPr>
            <p:ph type="title"/>
          </p:nvPr>
        </p:nvSpPr>
        <p:spPr>
          <a:xfrm>
            <a:off x="512967" y="677406"/>
            <a:ext cx="9599507" cy="591551"/>
          </a:xfrm>
          <a:prstGeom prst="rect">
            <a:avLst/>
          </a:prstGeom>
        </p:spPr>
        <p:txBody>
          <a:bodyPr vert="horz" wrap="square" lIns="0" tIns="16933" rIns="0" bIns="0" rtlCol="0" anchor="ctr">
            <a:spAutoFit/>
          </a:bodyPr>
          <a:lstStyle/>
          <a:p>
            <a:pPr marL="16933">
              <a:lnSpc>
                <a:spcPct val="100000"/>
              </a:lnSpc>
              <a:spcBef>
                <a:spcPts val="133"/>
              </a:spcBef>
            </a:pPr>
            <a:r>
              <a:rPr sz="3733" spc="-7" dirty="0"/>
              <a:t>Reviewing that E. </a:t>
            </a:r>
            <a:r>
              <a:rPr sz="3733" dirty="0"/>
              <a:t>coli </a:t>
            </a:r>
            <a:r>
              <a:rPr sz="3733" spc="-7" dirty="0"/>
              <a:t>assembly graph</a:t>
            </a:r>
            <a:r>
              <a:rPr sz="3733" spc="-60" dirty="0"/>
              <a:t> </a:t>
            </a:r>
            <a:r>
              <a:rPr sz="2400" dirty="0"/>
              <a:t>(Bandage)</a:t>
            </a:r>
            <a:endParaRPr sz="2400"/>
          </a:p>
        </p:txBody>
      </p:sp>
      <p:sp>
        <p:nvSpPr>
          <p:cNvPr id="5" name="object 5"/>
          <p:cNvSpPr/>
          <p:nvPr/>
        </p:nvSpPr>
        <p:spPr>
          <a:xfrm>
            <a:off x="5525803" y="4110914"/>
            <a:ext cx="846667" cy="456353"/>
          </a:xfrm>
          <a:custGeom>
            <a:avLst/>
            <a:gdLst/>
            <a:ahLst/>
            <a:cxnLst/>
            <a:rect l="l" t="t" r="r" b="b"/>
            <a:pathLst>
              <a:path w="635000" h="342264">
                <a:moveTo>
                  <a:pt x="2648" y="34665"/>
                </a:moveTo>
                <a:lnTo>
                  <a:pt x="18077" y="16546"/>
                </a:lnTo>
                <a:lnTo>
                  <a:pt x="44824" y="5035"/>
                </a:lnTo>
                <a:lnTo>
                  <a:pt x="81444" y="0"/>
                </a:lnTo>
                <a:lnTo>
                  <a:pt x="126491" y="1309"/>
                </a:lnTo>
                <a:lnTo>
                  <a:pt x="178520" y="8832"/>
                </a:lnTo>
                <a:lnTo>
                  <a:pt x="236086" y="22437"/>
                </a:lnTo>
                <a:lnTo>
                  <a:pt x="297744" y="41991"/>
                </a:lnTo>
                <a:lnTo>
                  <a:pt x="362048" y="67365"/>
                </a:lnTo>
                <a:lnTo>
                  <a:pt x="424530" y="96950"/>
                </a:lnTo>
                <a:lnTo>
                  <a:pt x="480961" y="128584"/>
                </a:lnTo>
                <a:lnTo>
                  <a:pt x="530256" y="161301"/>
                </a:lnTo>
                <a:lnTo>
                  <a:pt x="571332" y="194137"/>
                </a:lnTo>
                <a:lnTo>
                  <a:pt x="603104" y="226127"/>
                </a:lnTo>
                <a:lnTo>
                  <a:pt x="634396" y="283706"/>
                </a:lnTo>
                <a:lnTo>
                  <a:pt x="631748" y="307365"/>
                </a:lnTo>
                <a:lnTo>
                  <a:pt x="616318" y="325484"/>
                </a:lnTo>
                <a:lnTo>
                  <a:pt x="589571" y="336995"/>
                </a:lnTo>
                <a:lnTo>
                  <a:pt x="552952" y="342030"/>
                </a:lnTo>
                <a:lnTo>
                  <a:pt x="507905" y="340720"/>
                </a:lnTo>
                <a:lnTo>
                  <a:pt x="455876" y="333198"/>
                </a:lnTo>
                <a:lnTo>
                  <a:pt x="398310" y="319593"/>
                </a:lnTo>
                <a:lnTo>
                  <a:pt x="336652" y="300038"/>
                </a:lnTo>
                <a:lnTo>
                  <a:pt x="272348" y="274665"/>
                </a:lnTo>
                <a:lnTo>
                  <a:pt x="209866" y="245080"/>
                </a:lnTo>
                <a:lnTo>
                  <a:pt x="153435" y="213446"/>
                </a:lnTo>
                <a:lnTo>
                  <a:pt x="104140" y="180729"/>
                </a:lnTo>
                <a:lnTo>
                  <a:pt x="63064" y="147893"/>
                </a:lnTo>
                <a:lnTo>
                  <a:pt x="31292" y="115903"/>
                </a:lnTo>
                <a:lnTo>
                  <a:pt x="0" y="58324"/>
                </a:lnTo>
                <a:lnTo>
                  <a:pt x="2648" y="34665"/>
                </a:lnTo>
                <a:close/>
              </a:path>
            </a:pathLst>
          </a:custGeom>
          <a:ln w="28574">
            <a:solidFill>
              <a:srgbClr val="FF0000"/>
            </a:solidFill>
          </a:ln>
        </p:spPr>
        <p:txBody>
          <a:bodyPr wrap="square" lIns="0" tIns="0" rIns="0" bIns="0" rtlCol="0"/>
          <a:lstStyle/>
          <a:p>
            <a:endParaRPr sz="2400"/>
          </a:p>
        </p:txBody>
      </p:sp>
      <p:sp>
        <p:nvSpPr>
          <p:cNvPr id="6" name="object 6"/>
          <p:cNvSpPr/>
          <p:nvPr/>
        </p:nvSpPr>
        <p:spPr>
          <a:xfrm>
            <a:off x="7995600" y="2588968"/>
            <a:ext cx="4196397" cy="2927065"/>
          </a:xfrm>
          <a:prstGeom prst="rect">
            <a:avLst/>
          </a:prstGeom>
          <a:blipFill>
            <a:blip r:embed="rId3" cstate="print"/>
            <a:stretch>
              <a:fillRect/>
            </a:stretch>
          </a:blipFill>
        </p:spPr>
        <p:txBody>
          <a:bodyPr wrap="square" lIns="0" tIns="0" rIns="0" bIns="0" rtlCol="0"/>
          <a:lstStyle/>
          <a:p>
            <a:endParaRPr sz="2400"/>
          </a:p>
        </p:txBody>
      </p:sp>
      <p:sp>
        <p:nvSpPr>
          <p:cNvPr id="7" name="object 7"/>
          <p:cNvSpPr/>
          <p:nvPr/>
        </p:nvSpPr>
        <p:spPr>
          <a:xfrm>
            <a:off x="7989251" y="2582616"/>
            <a:ext cx="4202853" cy="0"/>
          </a:xfrm>
          <a:custGeom>
            <a:avLst/>
            <a:gdLst/>
            <a:ahLst/>
            <a:cxnLst/>
            <a:rect l="l" t="t" r="r" b="b"/>
            <a:pathLst>
              <a:path w="3152140">
                <a:moveTo>
                  <a:pt x="0" y="0"/>
                </a:moveTo>
                <a:lnTo>
                  <a:pt x="3152061" y="0"/>
                </a:lnTo>
              </a:path>
            </a:pathLst>
          </a:custGeom>
          <a:ln w="9524">
            <a:solidFill>
              <a:srgbClr val="000000"/>
            </a:solidFill>
          </a:ln>
        </p:spPr>
        <p:txBody>
          <a:bodyPr wrap="square" lIns="0" tIns="0" rIns="0" bIns="0" rtlCol="0"/>
          <a:lstStyle/>
          <a:p>
            <a:endParaRPr sz="2400"/>
          </a:p>
        </p:txBody>
      </p:sp>
      <p:sp>
        <p:nvSpPr>
          <p:cNvPr id="8" name="object 8"/>
          <p:cNvSpPr/>
          <p:nvPr/>
        </p:nvSpPr>
        <p:spPr>
          <a:xfrm>
            <a:off x="7989251" y="2582617"/>
            <a:ext cx="4202853" cy="2940473"/>
          </a:xfrm>
          <a:custGeom>
            <a:avLst/>
            <a:gdLst/>
            <a:ahLst/>
            <a:cxnLst/>
            <a:rect l="l" t="t" r="r" b="b"/>
            <a:pathLst>
              <a:path w="3152140" h="2205354">
                <a:moveTo>
                  <a:pt x="3152061" y="2204824"/>
                </a:moveTo>
                <a:lnTo>
                  <a:pt x="0" y="2204824"/>
                </a:lnTo>
                <a:lnTo>
                  <a:pt x="0" y="0"/>
                </a:lnTo>
              </a:path>
            </a:pathLst>
          </a:custGeom>
          <a:ln w="9524">
            <a:solidFill>
              <a:srgbClr val="000000"/>
            </a:solidFill>
          </a:ln>
        </p:spPr>
        <p:txBody>
          <a:bodyPr wrap="square" lIns="0" tIns="0" rIns="0" bIns="0" rtlCol="0"/>
          <a:lstStyle/>
          <a:p>
            <a:endParaRPr sz="2400"/>
          </a:p>
        </p:txBody>
      </p:sp>
      <p:sp>
        <p:nvSpPr>
          <p:cNvPr id="9" name="object 9"/>
          <p:cNvSpPr/>
          <p:nvPr/>
        </p:nvSpPr>
        <p:spPr>
          <a:xfrm>
            <a:off x="5529333" y="2589133"/>
            <a:ext cx="4565227" cy="1568027"/>
          </a:xfrm>
          <a:custGeom>
            <a:avLst/>
            <a:gdLst/>
            <a:ahLst/>
            <a:cxnLst/>
            <a:rect l="l" t="t" r="r" b="b"/>
            <a:pathLst>
              <a:path w="3423920" h="1176020">
                <a:moveTo>
                  <a:pt x="0" y="1175999"/>
                </a:moveTo>
                <a:lnTo>
                  <a:pt x="3423299" y="0"/>
                </a:lnTo>
              </a:path>
            </a:pathLst>
          </a:custGeom>
          <a:ln w="28574">
            <a:solidFill>
              <a:srgbClr val="FF0000"/>
            </a:solidFill>
          </a:ln>
        </p:spPr>
        <p:txBody>
          <a:bodyPr wrap="square" lIns="0" tIns="0" rIns="0" bIns="0" rtlCol="0"/>
          <a:lstStyle/>
          <a:p>
            <a:endParaRPr sz="2400"/>
          </a:p>
        </p:txBody>
      </p:sp>
      <p:sp>
        <p:nvSpPr>
          <p:cNvPr id="10" name="object 10"/>
          <p:cNvSpPr/>
          <p:nvPr/>
        </p:nvSpPr>
        <p:spPr>
          <a:xfrm>
            <a:off x="6368134" y="4520733"/>
            <a:ext cx="3726180" cy="995680"/>
          </a:xfrm>
          <a:custGeom>
            <a:avLst/>
            <a:gdLst/>
            <a:ahLst/>
            <a:cxnLst/>
            <a:rect l="l" t="t" r="r" b="b"/>
            <a:pathLst>
              <a:path w="2794634" h="746760">
                <a:moveTo>
                  <a:pt x="0" y="0"/>
                </a:moveTo>
                <a:lnTo>
                  <a:pt x="2794199" y="746399"/>
                </a:lnTo>
              </a:path>
            </a:pathLst>
          </a:custGeom>
          <a:ln w="28574">
            <a:solidFill>
              <a:srgbClr val="FF0000"/>
            </a:solidFill>
          </a:ln>
        </p:spPr>
        <p:txBody>
          <a:bodyPr wrap="square" lIns="0" tIns="0" rIns="0" bIns="0" rtlCol="0"/>
          <a:lstStyle/>
          <a:p>
            <a:endParaRPr sz="2400"/>
          </a:p>
        </p:txBody>
      </p:sp>
    </p:spTree>
    <p:extLst>
      <p:ext uri="{BB962C8B-B14F-4D97-AF65-F5344CB8AC3E}">
        <p14:creationId xmlns:p14="http://schemas.microsoft.com/office/powerpoint/2010/main" val="343235608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12968" y="677406"/>
            <a:ext cx="11022753" cy="591551"/>
          </a:xfrm>
          <a:prstGeom prst="rect">
            <a:avLst/>
          </a:prstGeom>
        </p:spPr>
        <p:txBody>
          <a:bodyPr vert="horz" wrap="square" lIns="0" tIns="16933" rIns="0" bIns="0" rtlCol="0" anchor="ctr">
            <a:spAutoFit/>
          </a:bodyPr>
          <a:lstStyle/>
          <a:p>
            <a:pPr marL="16933">
              <a:lnSpc>
                <a:spcPct val="100000"/>
              </a:lnSpc>
              <a:spcBef>
                <a:spcPts val="133"/>
              </a:spcBef>
            </a:pPr>
            <a:r>
              <a:rPr sz="3733" spc="-7" dirty="0"/>
              <a:t>Reviewing that E. </a:t>
            </a:r>
            <a:r>
              <a:rPr sz="3733" dirty="0"/>
              <a:t>coli </a:t>
            </a:r>
            <a:r>
              <a:rPr sz="3733" spc="-7" dirty="0"/>
              <a:t>assembly graph</a:t>
            </a:r>
            <a:r>
              <a:rPr sz="3733" spc="-60" dirty="0"/>
              <a:t> </a:t>
            </a:r>
            <a:r>
              <a:rPr sz="2400" dirty="0"/>
              <a:t>(MetagenomeScope)</a:t>
            </a:r>
            <a:endParaRPr sz="2400"/>
          </a:p>
        </p:txBody>
      </p:sp>
      <p:sp>
        <p:nvSpPr>
          <p:cNvPr id="3" name="object 3"/>
          <p:cNvSpPr/>
          <p:nvPr/>
        </p:nvSpPr>
        <p:spPr>
          <a:xfrm>
            <a:off x="1" y="1677191"/>
            <a:ext cx="12191999" cy="855724"/>
          </a:xfrm>
          <a:prstGeom prst="rect">
            <a:avLst/>
          </a:prstGeom>
          <a:blipFill>
            <a:blip r:embed="rId2" cstate="print"/>
            <a:stretch>
              <a:fillRect/>
            </a:stretch>
          </a:blipFill>
        </p:spPr>
        <p:txBody>
          <a:bodyPr wrap="square" lIns="0" tIns="0" rIns="0" bIns="0" rtlCol="0"/>
          <a:lstStyle/>
          <a:p>
            <a:endParaRPr sz="2400"/>
          </a:p>
        </p:txBody>
      </p:sp>
      <p:sp>
        <p:nvSpPr>
          <p:cNvPr id="4" name="object 4"/>
          <p:cNvSpPr/>
          <p:nvPr/>
        </p:nvSpPr>
        <p:spPr>
          <a:xfrm>
            <a:off x="0" y="1545000"/>
            <a:ext cx="12192000" cy="0"/>
          </a:xfrm>
          <a:custGeom>
            <a:avLst/>
            <a:gdLst/>
            <a:ahLst/>
            <a:cxnLst/>
            <a:rect l="l" t="t" r="r" b="b"/>
            <a:pathLst>
              <a:path w="9144000">
                <a:moveTo>
                  <a:pt x="0" y="0"/>
                </a:moveTo>
                <a:lnTo>
                  <a:pt x="9143999" y="0"/>
                </a:lnTo>
              </a:path>
            </a:pathLst>
          </a:custGeom>
          <a:ln w="9524">
            <a:solidFill>
              <a:srgbClr val="000000"/>
            </a:solidFill>
          </a:ln>
        </p:spPr>
        <p:txBody>
          <a:bodyPr wrap="square" lIns="0" tIns="0" rIns="0" bIns="0" rtlCol="0"/>
          <a:lstStyle/>
          <a:p>
            <a:endParaRPr sz="2400"/>
          </a:p>
        </p:txBody>
      </p:sp>
      <p:sp>
        <p:nvSpPr>
          <p:cNvPr id="5" name="object 5"/>
          <p:cNvSpPr/>
          <p:nvPr/>
        </p:nvSpPr>
        <p:spPr>
          <a:xfrm>
            <a:off x="0" y="2671400"/>
            <a:ext cx="12192000" cy="0"/>
          </a:xfrm>
          <a:custGeom>
            <a:avLst/>
            <a:gdLst/>
            <a:ahLst/>
            <a:cxnLst/>
            <a:rect l="l" t="t" r="r" b="b"/>
            <a:pathLst>
              <a:path w="9144000">
                <a:moveTo>
                  <a:pt x="9143999" y="0"/>
                </a:moveTo>
                <a:lnTo>
                  <a:pt x="0" y="0"/>
                </a:lnTo>
              </a:path>
            </a:pathLst>
          </a:custGeom>
          <a:ln w="9524">
            <a:solidFill>
              <a:srgbClr val="000000"/>
            </a:solidFill>
          </a:ln>
        </p:spPr>
        <p:txBody>
          <a:bodyPr wrap="square" lIns="0" tIns="0" rIns="0" bIns="0" rtlCol="0"/>
          <a:lstStyle/>
          <a:p>
            <a:endParaRPr sz="2400"/>
          </a:p>
        </p:txBody>
      </p:sp>
      <p:sp>
        <p:nvSpPr>
          <p:cNvPr id="6" name="object 6"/>
          <p:cNvSpPr/>
          <p:nvPr/>
        </p:nvSpPr>
        <p:spPr>
          <a:xfrm>
            <a:off x="5872933" y="2033734"/>
            <a:ext cx="645160" cy="301413"/>
          </a:xfrm>
          <a:custGeom>
            <a:avLst/>
            <a:gdLst/>
            <a:ahLst/>
            <a:cxnLst/>
            <a:rect l="l" t="t" r="r" b="b"/>
            <a:pathLst>
              <a:path w="483870" h="226060">
                <a:moveTo>
                  <a:pt x="0" y="112949"/>
                </a:moveTo>
                <a:lnTo>
                  <a:pt x="8631" y="82923"/>
                </a:lnTo>
                <a:lnTo>
                  <a:pt x="32992" y="55941"/>
                </a:lnTo>
                <a:lnTo>
                  <a:pt x="70777" y="33082"/>
                </a:lnTo>
                <a:lnTo>
                  <a:pt x="119684" y="15420"/>
                </a:lnTo>
                <a:lnTo>
                  <a:pt x="177409" y="4034"/>
                </a:lnTo>
                <a:lnTo>
                  <a:pt x="241649" y="0"/>
                </a:lnTo>
                <a:lnTo>
                  <a:pt x="305890" y="4034"/>
                </a:lnTo>
                <a:lnTo>
                  <a:pt x="363615" y="15420"/>
                </a:lnTo>
                <a:lnTo>
                  <a:pt x="412522" y="33082"/>
                </a:lnTo>
                <a:lnTo>
                  <a:pt x="450307" y="55941"/>
                </a:lnTo>
                <a:lnTo>
                  <a:pt x="483299" y="112949"/>
                </a:lnTo>
                <a:lnTo>
                  <a:pt x="450307" y="169957"/>
                </a:lnTo>
                <a:lnTo>
                  <a:pt x="412522" y="192817"/>
                </a:lnTo>
                <a:lnTo>
                  <a:pt x="363615" y="210478"/>
                </a:lnTo>
                <a:lnTo>
                  <a:pt x="305890" y="221865"/>
                </a:lnTo>
                <a:lnTo>
                  <a:pt x="241649" y="225899"/>
                </a:lnTo>
                <a:lnTo>
                  <a:pt x="177409" y="221865"/>
                </a:lnTo>
                <a:lnTo>
                  <a:pt x="119684" y="210478"/>
                </a:lnTo>
                <a:lnTo>
                  <a:pt x="70777" y="192817"/>
                </a:lnTo>
                <a:lnTo>
                  <a:pt x="32992" y="169957"/>
                </a:lnTo>
                <a:lnTo>
                  <a:pt x="8631" y="142976"/>
                </a:lnTo>
                <a:lnTo>
                  <a:pt x="0" y="112949"/>
                </a:lnTo>
                <a:close/>
              </a:path>
            </a:pathLst>
          </a:custGeom>
          <a:ln w="28574">
            <a:solidFill>
              <a:srgbClr val="FF0000"/>
            </a:solidFill>
          </a:ln>
        </p:spPr>
        <p:txBody>
          <a:bodyPr wrap="square" lIns="0" tIns="0" rIns="0" bIns="0" rtlCol="0"/>
          <a:lstStyle/>
          <a:p>
            <a:endParaRPr sz="2400"/>
          </a:p>
        </p:txBody>
      </p:sp>
      <p:sp>
        <p:nvSpPr>
          <p:cNvPr id="7" name="object 7"/>
          <p:cNvSpPr/>
          <p:nvPr/>
        </p:nvSpPr>
        <p:spPr>
          <a:xfrm>
            <a:off x="1785834" y="2862872"/>
            <a:ext cx="8728364" cy="3564089"/>
          </a:xfrm>
          <a:prstGeom prst="rect">
            <a:avLst/>
          </a:prstGeom>
          <a:blipFill>
            <a:blip r:embed="rId3" cstate="print"/>
            <a:stretch>
              <a:fillRect/>
            </a:stretch>
          </a:blipFill>
        </p:spPr>
        <p:txBody>
          <a:bodyPr wrap="square" lIns="0" tIns="0" rIns="0" bIns="0" rtlCol="0"/>
          <a:lstStyle/>
          <a:p>
            <a:endParaRPr sz="2400"/>
          </a:p>
        </p:txBody>
      </p:sp>
      <p:sp>
        <p:nvSpPr>
          <p:cNvPr id="8" name="object 8"/>
          <p:cNvSpPr/>
          <p:nvPr/>
        </p:nvSpPr>
        <p:spPr>
          <a:xfrm>
            <a:off x="1779484" y="2747416"/>
            <a:ext cx="8741833" cy="3986107"/>
          </a:xfrm>
          <a:custGeom>
            <a:avLst/>
            <a:gdLst/>
            <a:ahLst/>
            <a:cxnLst/>
            <a:rect l="l" t="t" r="r" b="b"/>
            <a:pathLst>
              <a:path w="6556375" h="2989579">
                <a:moveTo>
                  <a:pt x="0" y="0"/>
                </a:moveTo>
                <a:lnTo>
                  <a:pt x="6555798" y="0"/>
                </a:lnTo>
                <a:lnTo>
                  <a:pt x="6555798" y="2989449"/>
                </a:lnTo>
                <a:lnTo>
                  <a:pt x="0" y="2989449"/>
                </a:lnTo>
                <a:lnTo>
                  <a:pt x="0" y="0"/>
                </a:lnTo>
                <a:close/>
              </a:path>
            </a:pathLst>
          </a:custGeom>
          <a:ln w="9524">
            <a:solidFill>
              <a:srgbClr val="000000"/>
            </a:solidFill>
          </a:ln>
        </p:spPr>
        <p:txBody>
          <a:bodyPr wrap="square" lIns="0" tIns="0" rIns="0" bIns="0" rtlCol="0"/>
          <a:lstStyle/>
          <a:p>
            <a:endParaRPr sz="2400"/>
          </a:p>
        </p:txBody>
      </p:sp>
      <p:sp>
        <p:nvSpPr>
          <p:cNvPr id="9" name="object 9"/>
          <p:cNvSpPr/>
          <p:nvPr/>
        </p:nvSpPr>
        <p:spPr>
          <a:xfrm>
            <a:off x="1785733" y="2184334"/>
            <a:ext cx="4087707" cy="2556085"/>
          </a:xfrm>
          <a:custGeom>
            <a:avLst/>
            <a:gdLst/>
            <a:ahLst/>
            <a:cxnLst/>
            <a:rect l="l" t="t" r="r" b="b"/>
            <a:pathLst>
              <a:path w="3065779" h="1917064">
                <a:moveTo>
                  <a:pt x="3065399" y="0"/>
                </a:moveTo>
                <a:lnTo>
                  <a:pt x="0" y="1916999"/>
                </a:lnTo>
              </a:path>
            </a:pathLst>
          </a:custGeom>
          <a:ln w="28574">
            <a:solidFill>
              <a:srgbClr val="FF0000"/>
            </a:solidFill>
          </a:ln>
        </p:spPr>
        <p:txBody>
          <a:bodyPr wrap="square" lIns="0" tIns="0" rIns="0" bIns="0" rtlCol="0"/>
          <a:lstStyle/>
          <a:p>
            <a:endParaRPr sz="2400"/>
          </a:p>
        </p:txBody>
      </p:sp>
      <p:sp>
        <p:nvSpPr>
          <p:cNvPr id="10" name="object 10"/>
          <p:cNvSpPr/>
          <p:nvPr/>
        </p:nvSpPr>
        <p:spPr>
          <a:xfrm>
            <a:off x="6517334" y="2184334"/>
            <a:ext cx="3997113" cy="2556085"/>
          </a:xfrm>
          <a:custGeom>
            <a:avLst/>
            <a:gdLst/>
            <a:ahLst/>
            <a:cxnLst/>
            <a:rect l="l" t="t" r="r" b="b"/>
            <a:pathLst>
              <a:path w="2997834" h="1917064">
                <a:moveTo>
                  <a:pt x="0" y="0"/>
                </a:moveTo>
                <a:lnTo>
                  <a:pt x="2997599" y="1916999"/>
                </a:lnTo>
              </a:path>
            </a:pathLst>
          </a:custGeom>
          <a:ln w="28574">
            <a:solidFill>
              <a:srgbClr val="FF0000"/>
            </a:solidFill>
          </a:ln>
        </p:spPr>
        <p:txBody>
          <a:bodyPr wrap="square" lIns="0" tIns="0" rIns="0" bIns="0" rtlCol="0"/>
          <a:lstStyle/>
          <a:p>
            <a:endParaRPr sz="2400"/>
          </a:p>
        </p:txBody>
      </p:sp>
    </p:spTree>
    <p:extLst>
      <p:ext uri="{BB962C8B-B14F-4D97-AF65-F5344CB8AC3E}">
        <p14:creationId xmlns:p14="http://schemas.microsoft.com/office/powerpoint/2010/main" val="70876451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C853F4F-491A-CD4E-941C-1DD5445F57DC}"/>
              </a:ext>
            </a:extLst>
          </p:cNvPr>
          <p:cNvSpPr>
            <a:spLocks noGrp="1"/>
          </p:cNvSpPr>
          <p:nvPr>
            <p:ph type="title"/>
          </p:nvPr>
        </p:nvSpPr>
        <p:spPr/>
        <p:txBody>
          <a:bodyPr/>
          <a:lstStyle/>
          <a:p>
            <a:r>
              <a:rPr lang="en-US" dirty="0"/>
              <a:t>Lunch break</a:t>
            </a:r>
          </a:p>
        </p:txBody>
      </p:sp>
      <p:sp>
        <p:nvSpPr>
          <p:cNvPr id="5" name="Text Placeholder 4">
            <a:extLst>
              <a:ext uri="{FF2B5EF4-FFF2-40B4-BE49-F238E27FC236}">
                <a16:creationId xmlns:a16="http://schemas.microsoft.com/office/drawing/2014/main" id="{46E98EE1-1C7D-B443-BEFF-B58DE3D78343}"/>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2127313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12967" y="671767"/>
            <a:ext cx="9237979" cy="591551"/>
          </a:xfrm>
          <a:prstGeom prst="rect">
            <a:avLst/>
          </a:prstGeom>
        </p:spPr>
        <p:txBody>
          <a:bodyPr vert="horz" wrap="square" lIns="0" tIns="16933" rIns="0" bIns="0" rtlCol="0">
            <a:spAutoFit/>
          </a:bodyPr>
          <a:lstStyle/>
          <a:p>
            <a:pPr marL="16933">
              <a:spcBef>
                <a:spcPts val="133"/>
              </a:spcBef>
            </a:pPr>
            <a:r>
              <a:rPr sz="3733" spc="-13" dirty="0">
                <a:latin typeface="Arial"/>
                <a:cs typeface="Arial"/>
              </a:rPr>
              <a:t>Structural Patterns </a:t>
            </a:r>
            <a:r>
              <a:rPr sz="3733" spc="-7" dirty="0">
                <a:latin typeface="Arial"/>
                <a:cs typeface="Arial"/>
              </a:rPr>
              <a:t>and Layout</a:t>
            </a:r>
            <a:r>
              <a:rPr sz="3733" spc="-93" dirty="0">
                <a:latin typeface="Arial"/>
                <a:cs typeface="Arial"/>
              </a:rPr>
              <a:t> </a:t>
            </a:r>
            <a:r>
              <a:rPr sz="3733" spc="-7" dirty="0">
                <a:latin typeface="Arial"/>
                <a:cs typeface="Arial"/>
              </a:rPr>
              <a:t>Linearization</a:t>
            </a:r>
            <a:endParaRPr sz="3733">
              <a:latin typeface="Arial"/>
              <a:cs typeface="Arial"/>
            </a:endParaRPr>
          </a:p>
        </p:txBody>
      </p:sp>
      <p:sp>
        <p:nvSpPr>
          <p:cNvPr id="3" name="object 3"/>
          <p:cNvSpPr/>
          <p:nvPr/>
        </p:nvSpPr>
        <p:spPr>
          <a:xfrm>
            <a:off x="1" y="1389701"/>
            <a:ext cx="5826033" cy="3270368"/>
          </a:xfrm>
          <a:prstGeom prst="rect">
            <a:avLst/>
          </a:prstGeom>
          <a:blipFill>
            <a:blip r:embed="rId2" cstate="print"/>
            <a:stretch>
              <a:fillRect/>
            </a:stretch>
          </a:blipFill>
        </p:spPr>
        <p:txBody>
          <a:bodyPr wrap="square" lIns="0" tIns="0" rIns="0" bIns="0" rtlCol="0"/>
          <a:lstStyle/>
          <a:p>
            <a:endParaRPr sz="2400"/>
          </a:p>
        </p:txBody>
      </p:sp>
      <p:sp>
        <p:nvSpPr>
          <p:cNvPr id="4" name="object 4"/>
          <p:cNvSpPr/>
          <p:nvPr/>
        </p:nvSpPr>
        <p:spPr>
          <a:xfrm>
            <a:off x="0" y="1383351"/>
            <a:ext cx="5860627" cy="3283373"/>
          </a:xfrm>
          <a:custGeom>
            <a:avLst/>
            <a:gdLst/>
            <a:ahLst/>
            <a:cxnLst/>
            <a:rect l="l" t="t" r="r" b="b"/>
            <a:pathLst>
              <a:path w="4395470" h="2462529">
                <a:moveTo>
                  <a:pt x="0" y="0"/>
                </a:moveTo>
                <a:lnTo>
                  <a:pt x="4395362" y="0"/>
                </a:lnTo>
                <a:lnTo>
                  <a:pt x="4395362" y="2462301"/>
                </a:lnTo>
                <a:lnTo>
                  <a:pt x="0" y="2462301"/>
                </a:lnTo>
              </a:path>
            </a:pathLst>
          </a:custGeom>
          <a:ln w="9524">
            <a:solidFill>
              <a:srgbClr val="000000"/>
            </a:solidFill>
          </a:ln>
        </p:spPr>
        <p:txBody>
          <a:bodyPr wrap="square" lIns="0" tIns="0" rIns="0" bIns="0" rtlCol="0"/>
          <a:lstStyle/>
          <a:p>
            <a:endParaRPr sz="2400"/>
          </a:p>
        </p:txBody>
      </p:sp>
      <p:sp>
        <p:nvSpPr>
          <p:cNvPr id="5" name="object 5"/>
          <p:cNvSpPr/>
          <p:nvPr/>
        </p:nvSpPr>
        <p:spPr>
          <a:xfrm>
            <a:off x="1" y="5870142"/>
            <a:ext cx="12191999" cy="855724"/>
          </a:xfrm>
          <a:prstGeom prst="rect">
            <a:avLst/>
          </a:prstGeom>
          <a:blipFill>
            <a:blip r:embed="rId3" cstate="print"/>
            <a:stretch>
              <a:fillRect/>
            </a:stretch>
          </a:blipFill>
        </p:spPr>
        <p:txBody>
          <a:bodyPr wrap="square" lIns="0" tIns="0" rIns="0" bIns="0" rtlCol="0"/>
          <a:lstStyle/>
          <a:p>
            <a:endParaRPr sz="2400"/>
          </a:p>
        </p:txBody>
      </p:sp>
      <p:sp>
        <p:nvSpPr>
          <p:cNvPr id="6" name="object 6"/>
          <p:cNvSpPr/>
          <p:nvPr/>
        </p:nvSpPr>
        <p:spPr>
          <a:xfrm>
            <a:off x="0" y="5737949"/>
            <a:ext cx="12192000" cy="0"/>
          </a:xfrm>
          <a:custGeom>
            <a:avLst/>
            <a:gdLst/>
            <a:ahLst/>
            <a:cxnLst/>
            <a:rect l="l" t="t" r="r" b="b"/>
            <a:pathLst>
              <a:path w="9144000">
                <a:moveTo>
                  <a:pt x="0" y="0"/>
                </a:moveTo>
                <a:lnTo>
                  <a:pt x="9143999" y="0"/>
                </a:lnTo>
              </a:path>
            </a:pathLst>
          </a:custGeom>
          <a:ln w="9524">
            <a:solidFill>
              <a:srgbClr val="000000"/>
            </a:solidFill>
          </a:ln>
        </p:spPr>
        <p:txBody>
          <a:bodyPr wrap="square" lIns="0" tIns="0" rIns="0" bIns="0" rtlCol="0"/>
          <a:lstStyle/>
          <a:p>
            <a:endParaRPr sz="2400"/>
          </a:p>
        </p:txBody>
      </p:sp>
      <p:sp>
        <p:nvSpPr>
          <p:cNvPr id="7" name="object 7"/>
          <p:cNvSpPr txBox="1"/>
          <p:nvPr/>
        </p:nvSpPr>
        <p:spPr>
          <a:xfrm>
            <a:off x="6435467" y="1501209"/>
            <a:ext cx="5125720" cy="737424"/>
          </a:xfrm>
          <a:prstGeom prst="rect">
            <a:avLst/>
          </a:prstGeom>
        </p:spPr>
        <p:txBody>
          <a:bodyPr vert="horz" wrap="square" lIns="0" tIns="14393" rIns="0" bIns="0" rtlCol="0">
            <a:spAutoFit/>
          </a:bodyPr>
          <a:lstStyle/>
          <a:p>
            <a:pPr marL="16933" marR="6773">
              <a:lnSpc>
                <a:spcPct val="100699"/>
              </a:lnSpc>
              <a:spcBef>
                <a:spcPts val="113"/>
              </a:spcBef>
            </a:pPr>
            <a:r>
              <a:rPr sz="2400" spc="-7" dirty="0">
                <a:solidFill>
                  <a:srgbClr val="595959"/>
                </a:solidFill>
                <a:latin typeface="Arial"/>
                <a:cs typeface="Arial"/>
              </a:rPr>
              <a:t>We </a:t>
            </a:r>
            <a:r>
              <a:rPr sz="2400" dirty="0">
                <a:solidFill>
                  <a:srgbClr val="595959"/>
                </a:solidFill>
                <a:latin typeface="Arial"/>
                <a:cs typeface="Arial"/>
              </a:rPr>
              <a:t>modify </a:t>
            </a:r>
            <a:r>
              <a:rPr sz="2400" spc="-7" dirty="0">
                <a:solidFill>
                  <a:srgbClr val="595959"/>
                </a:solidFill>
                <a:latin typeface="Arial"/>
                <a:cs typeface="Arial"/>
              </a:rPr>
              <a:t>our input to </a:t>
            </a:r>
            <a:r>
              <a:rPr sz="2400" spc="200" dirty="0">
                <a:solidFill>
                  <a:srgbClr val="595959"/>
                </a:solidFill>
                <a:latin typeface="Arial"/>
                <a:cs typeface="Arial"/>
              </a:rPr>
              <a:t>dot </a:t>
            </a:r>
            <a:r>
              <a:rPr sz="2400" spc="-7" dirty="0">
                <a:solidFill>
                  <a:srgbClr val="595959"/>
                </a:solidFill>
                <a:latin typeface="Arial"/>
                <a:cs typeface="Arial"/>
              </a:rPr>
              <a:t>in order</a:t>
            </a:r>
            <a:r>
              <a:rPr sz="2400" spc="-272" dirty="0">
                <a:solidFill>
                  <a:srgbClr val="595959"/>
                </a:solidFill>
                <a:latin typeface="Arial"/>
                <a:cs typeface="Arial"/>
              </a:rPr>
              <a:t> </a:t>
            </a:r>
            <a:r>
              <a:rPr sz="2400" spc="-7" dirty="0">
                <a:solidFill>
                  <a:srgbClr val="595959"/>
                </a:solidFill>
                <a:latin typeface="Arial"/>
                <a:cs typeface="Arial"/>
              </a:rPr>
              <a:t>to  linearize </a:t>
            </a:r>
            <a:r>
              <a:rPr sz="2400" dirty="0">
                <a:solidFill>
                  <a:srgbClr val="595959"/>
                </a:solidFill>
                <a:latin typeface="Arial"/>
                <a:cs typeface="Arial"/>
              </a:rPr>
              <a:t>some</a:t>
            </a:r>
            <a:r>
              <a:rPr sz="2400" spc="-20" dirty="0">
                <a:solidFill>
                  <a:srgbClr val="595959"/>
                </a:solidFill>
                <a:latin typeface="Arial"/>
                <a:cs typeface="Arial"/>
              </a:rPr>
              <a:t> </a:t>
            </a:r>
            <a:r>
              <a:rPr sz="2400" spc="-7" dirty="0">
                <a:solidFill>
                  <a:srgbClr val="595959"/>
                </a:solidFill>
                <a:latin typeface="Arial"/>
                <a:cs typeface="Arial"/>
              </a:rPr>
              <a:t>graphs.</a:t>
            </a:r>
            <a:endParaRPr sz="2400">
              <a:latin typeface="Arial"/>
              <a:cs typeface="Arial"/>
            </a:endParaRPr>
          </a:p>
        </p:txBody>
      </p:sp>
      <p:sp>
        <p:nvSpPr>
          <p:cNvPr id="8" name="object 8"/>
          <p:cNvSpPr/>
          <p:nvPr/>
        </p:nvSpPr>
        <p:spPr>
          <a:xfrm>
            <a:off x="5714765" y="5588200"/>
            <a:ext cx="0" cy="380153"/>
          </a:xfrm>
          <a:custGeom>
            <a:avLst/>
            <a:gdLst/>
            <a:ahLst/>
            <a:cxnLst/>
            <a:rect l="l" t="t" r="r" b="b"/>
            <a:pathLst>
              <a:path h="285114">
                <a:moveTo>
                  <a:pt x="0" y="0"/>
                </a:moveTo>
                <a:lnTo>
                  <a:pt x="0" y="284849"/>
                </a:lnTo>
              </a:path>
            </a:pathLst>
          </a:custGeom>
          <a:ln w="9524">
            <a:solidFill>
              <a:srgbClr val="FF0000"/>
            </a:solidFill>
          </a:ln>
        </p:spPr>
        <p:txBody>
          <a:bodyPr wrap="square" lIns="0" tIns="0" rIns="0" bIns="0" rtlCol="0"/>
          <a:lstStyle/>
          <a:p>
            <a:endParaRPr sz="2400"/>
          </a:p>
        </p:txBody>
      </p:sp>
      <p:sp>
        <p:nvSpPr>
          <p:cNvPr id="9" name="object 9"/>
          <p:cNvSpPr/>
          <p:nvPr/>
        </p:nvSpPr>
        <p:spPr>
          <a:xfrm>
            <a:off x="5693790" y="5968001"/>
            <a:ext cx="42333" cy="58420"/>
          </a:xfrm>
          <a:custGeom>
            <a:avLst/>
            <a:gdLst/>
            <a:ahLst/>
            <a:cxnLst/>
            <a:rect l="l" t="t" r="r" b="b"/>
            <a:pathLst>
              <a:path w="31750" h="43814">
                <a:moveTo>
                  <a:pt x="15732" y="43225"/>
                </a:moveTo>
                <a:lnTo>
                  <a:pt x="0" y="0"/>
                </a:lnTo>
                <a:lnTo>
                  <a:pt x="31465" y="0"/>
                </a:lnTo>
                <a:lnTo>
                  <a:pt x="15732" y="43225"/>
                </a:lnTo>
                <a:close/>
              </a:path>
            </a:pathLst>
          </a:custGeom>
          <a:solidFill>
            <a:srgbClr val="FF0000"/>
          </a:solidFill>
        </p:spPr>
        <p:txBody>
          <a:bodyPr wrap="square" lIns="0" tIns="0" rIns="0" bIns="0" rtlCol="0"/>
          <a:lstStyle/>
          <a:p>
            <a:endParaRPr sz="2400"/>
          </a:p>
        </p:txBody>
      </p:sp>
      <p:sp>
        <p:nvSpPr>
          <p:cNvPr id="10" name="object 10"/>
          <p:cNvSpPr/>
          <p:nvPr/>
        </p:nvSpPr>
        <p:spPr>
          <a:xfrm>
            <a:off x="5693790" y="5968001"/>
            <a:ext cx="42333" cy="58420"/>
          </a:xfrm>
          <a:custGeom>
            <a:avLst/>
            <a:gdLst/>
            <a:ahLst/>
            <a:cxnLst/>
            <a:rect l="l" t="t" r="r" b="b"/>
            <a:pathLst>
              <a:path w="31750" h="43814">
                <a:moveTo>
                  <a:pt x="0" y="0"/>
                </a:moveTo>
                <a:lnTo>
                  <a:pt x="15732" y="43225"/>
                </a:lnTo>
                <a:lnTo>
                  <a:pt x="31465" y="0"/>
                </a:lnTo>
                <a:lnTo>
                  <a:pt x="0" y="0"/>
                </a:lnTo>
                <a:close/>
              </a:path>
            </a:pathLst>
          </a:custGeom>
          <a:ln w="9524">
            <a:solidFill>
              <a:srgbClr val="FF0000"/>
            </a:solidFill>
          </a:ln>
        </p:spPr>
        <p:txBody>
          <a:bodyPr wrap="square" lIns="0" tIns="0" rIns="0" bIns="0" rtlCol="0"/>
          <a:lstStyle/>
          <a:p>
            <a:endParaRPr sz="2400"/>
          </a:p>
        </p:txBody>
      </p:sp>
      <p:sp>
        <p:nvSpPr>
          <p:cNvPr id="11" name="object 11"/>
          <p:cNvSpPr/>
          <p:nvPr/>
        </p:nvSpPr>
        <p:spPr>
          <a:xfrm>
            <a:off x="1" y="4779514"/>
            <a:ext cx="12191999" cy="845343"/>
          </a:xfrm>
          <a:prstGeom prst="rect">
            <a:avLst/>
          </a:prstGeom>
          <a:blipFill>
            <a:blip r:embed="rId4" cstate="print"/>
            <a:stretch>
              <a:fillRect/>
            </a:stretch>
          </a:blipFill>
        </p:spPr>
        <p:txBody>
          <a:bodyPr wrap="square" lIns="0" tIns="0" rIns="0" bIns="0" rtlCol="0"/>
          <a:lstStyle/>
          <a:p>
            <a:endParaRPr sz="2400"/>
          </a:p>
        </p:txBody>
      </p:sp>
      <p:sp>
        <p:nvSpPr>
          <p:cNvPr id="12" name="object 12"/>
          <p:cNvSpPr/>
          <p:nvPr/>
        </p:nvSpPr>
        <p:spPr>
          <a:xfrm>
            <a:off x="0" y="4773163"/>
            <a:ext cx="12192000" cy="0"/>
          </a:xfrm>
          <a:custGeom>
            <a:avLst/>
            <a:gdLst/>
            <a:ahLst/>
            <a:cxnLst/>
            <a:rect l="l" t="t" r="r" b="b"/>
            <a:pathLst>
              <a:path w="9144000">
                <a:moveTo>
                  <a:pt x="0" y="0"/>
                </a:moveTo>
                <a:lnTo>
                  <a:pt x="9143999" y="0"/>
                </a:lnTo>
              </a:path>
            </a:pathLst>
          </a:custGeom>
          <a:ln w="9524">
            <a:solidFill>
              <a:srgbClr val="000000"/>
            </a:solidFill>
          </a:ln>
        </p:spPr>
        <p:txBody>
          <a:bodyPr wrap="square" lIns="0" tIns="0" rIns="0" bIns="0" rtlCol="0"/>
          <a:lstStyle/>
          <a:p>
            <a:endParaRPr sz="2400"/>
          </a:p>
        </p:txBody>
      </p:sp>
      <p:sp>
        <p:nvSpPr>
          <p:cNvPr id="13" name="object 13"/>
          <p:cNvSpPr/>
          <p:nvPr/>
        </p:nvSpPr>
        <p:spPr>
          <a:xfrm>
            <a:off x="0" y="5631207"/>
            <a:ext cx="12192000" cy="0"/>
          </a:xfrm>
          <a:custGeom>
            <a:avLst/>
            <a:gdLst/>
            <a:ahLst/>
            <a:cxnLst/>
            <a:rect l="l" t="t" r="r" b="b"/>
            <a:pathLst>
              <a:path w="9144000">
                <a:moveTo>
                  <a:pt x="9143999" y="0"/>
                </a:moveTo>
                <a:lnTo>
                  <a:pt x="0" y="0"/>
                </a:lnTo>
              </a:path>
            </a:pathLst>
          </a:custGeom>
          <a:ln w="9524">
            <a:solidFill>
              <a:srgbClr val="000000"/>
            </a:solidFill>
          </a:ln>
        </p:spPr>
        <p:txBody>
          <a:bodyPr wrap="square" lIns="0" tIns="0" rIns="0" bIns="0" rtlCol="0"/>
          <a:lstStyle/>
          <a:p>
            <a:endParaRPr sz="2400"/>
          </a:p>
        </p:txBody>
      </p:sp>
      <p:sp>
        <p:nvSpPr>
          <p:cNvPr id="14" name="object 14"/>
          <p:cNvSpPr/>
          <p:nvPr/>
        </p:nvSpPr>
        <p:spPr>
          <a:xfrm>
            <a:off x="5714765" y="4542066"/>
            <a:ext cx="0" cy="380153"/>
          </a:xfrm>
          <a:custGeom>
            <a:avLst/>
            <a:gdLst/>
            <a:ahLst/>
            <a:cxnLst/>
            <a:rect l="l" t="t" r="r" b="b"/>
            <a:pathLst>
              <a:path h="285114">
                <a:moveTo>
                  <a:pt x="0" y="0"/>
                </a:moveTo>
                <a:lnTo>
                  <a:pt x="0" y="284849"/>
                </a:lnTo>
              </a:path>
            </a:pathLst>
          </a:custGeom>
          <a:ln w="9524">
            <a:solidFill>
              <a:srgbClr val="FF0000"/>
            </a:solidFill>
          </a:ln>
        </p:spPr>
        <p:txBody>
          <a:bodyPr wrap="square" lIns="0" tIns="0" rIns="0" bIns="0" rtlCol="0"/>
          <a:lstStyle/>
          <a:p>
            <a:endParaRPr sz="2400"/>
          </a:p>
        </p:txBody>
      </p:sp>
      <p:sp>
        <p:nvSpPr>
          <p:cNvPr id="15" name="object 15"/>
          <p:cNvSpPr/>
          <p:nvPr/>
        </p:nvSpPr>
        <p:spPr>
          <a:xfrm>
            <a:off x="5693790" y="4921866"/>
            <a:ext cx="42333" cy="58420"/>
          </a:xfrm>
          <a:custGeom>
            <a:avLst/>
            <a:gdLst/>
            <a:ahLst/>
            <a:cxnLst/>
            <a:rect l="l" t="t" r="r" b="b"/>
            <a:pathLst>
              <a:path w="31750" h="43814">
                <a:moveTo>
                  <a:pt x="15732" y="43225"/>
                </a:moveTo>
                <a:lnTo>
                  <a:pt x="0" y="0"/>
                </a:lnTo>
                <a:lnTo>
                  <a:pt x="31465" y="0"/>
                </a:lnTo>
                <a:lnTo>
                  <a:pt x="15732" y="43225"/>
                </a:lnTo>
                <a:close/>
              </a:path>
            </a:pathLst>
          </a:custGeom>
          <a:solidFill>
            <a:srgbClr val="FF0000"/>
          </a:solidFill>
        </p:spPr>
        <p:txBody>
          <a:bodyPr wrap="square" lIns="0" tIns="0" rIns="0" bIns="0" rtlCol="0"/>
          <a:lstStyle/>
          <a:p>
            <a:endParaRPr sz="2400"/>
          </a:p>
        </p:txBody>
      </p:sp>
      <p:sp>
        <p:nvSpPr>
          <p:cNvPr id="16" name="object 16"/>
          <p:cNvSpPr/>
          <p:nvPr/>
        </p:nvSpPr>
        <p:spPr>
          <a:xfrm>
            <a:off x="5693790" y="4921866"/>
            <a:ext cx="42333" cy="58420"/>
          </a:xfrm>
          <a:custGeom>
            <a:avLst/>
            <a:gdLst/>
            <a:ahLst/>
            <a:cxnLst/>
            <a:rect l="l" t="t" r="r" b="b"/>
            <a:pathLst>
              <a:path w="31750" h="43814">
                <a:moveTo>
                  <a:pt x="0" y="0"/>
                </a:moveTo>
                <a:lnTo>
                  <a:pt x="15732" y="43225"/>
                </a:lnTo>
                <a:lnTo>
                  <a:pt x="31465" y="0"/>
                </a:lnTo>
                <a:lnTo>
                  <a:pt x="0" y="0"/>
                </a:lnTo>
                <a:close/>
              </a:path>
            </a:pathLst>
          </a:custGeom>
          <a:ln w="9524">
            <a:solidFill>
              <a:srgbClr val="FF0000"/>
            </a:solidFill>
          </a:ln>
        </p:spPr>
        <p:txBody>
          <a:bodyPr wrap="square" lIns="0" tIns="0" rIns="0" bIns="0" rtlCol="0"/>
          <a:lstStyle/>
          <a:p>
            <a:endParaRPr sz="2400"/>
          </a:p>
        </p:txBody>
      </p:sp>
    </p:spTree>
    <p:extLst>
      <p:ext uri="{BB962C8B-B14F-4D97-AF65-F5344CB8AC3E}">
        <p14:creationId xmlns:p14="http://schemas.microsoft.com/office/powerpoint/2010/main" val="265878478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12967" y="677405"/>
            <a:ext cx="9237979" cy="591551"/>
          </a:xfrm>
          <a:prstGeom prst="rect">
            <a:avLst/>
          </a:prstGeom>
        </p:spPr>
        <p:txBody>
          <a:bodyPr vert="horz" wrap="square" lIns="0" tIns="16933" rIns="0" bIns="0" rtlCol="0" anchor="ctr">
            <a:spAutoFit/>
          </a:bodyPr>
          <a:lstStyle/>
          <a:p>
            <a:pPr marL="16933">
              <a:lnSpc>
                <a:spcPct val="100000"/>
              </a:lnSpc>
              <a:spcBef>
                <a:spcPts val="133"/>
              </a:spcBef>
            </a:pPr>
            <a:r>
              <a:rPr sz="3733" spc="-13" dirty="0"/>
              <a:t>Structural Patterns </a:t>
            </a:r>
            <a:r>
              <a:rPr sz="3733" spc="-7" dirty="0"/>
              <a:t>and Layout</a:t>
            </a:r>
            <a:r>
              <a:rPr sz="3733" spc="-93" dirty="0"/>
              <a:t> </a:t>
            </a:r>
            <a:r>
              <a:rPr sz="3733" spc="-7" dirty="0"/>
              <a:t>Linearization</a:t>
            </a:r>
            <a:endParaRPr sz="3733"/>
          </a:p>
        </p:txBody>
      </p:sp>
      <p:sp>
        <p:nvSpPr>
          <p:cNvPr id="3" name="object 3"/>
          <p:cNvSpPr txBox="1"/>
          <p:nvPr/>
        </p:nvSpPr>
        <p:spPr>
          <a:xfrm>
            <a:off x="512968" y="1529442"/>
            <a:ext cx="9041553" cy="1817591"/>
          </a:xfrm>
          <a:prstGeom prst="rect">
            <a:avLst/>
          </a:prstGeom>
        </p:spPr>
        <p:txBody>
          <a:bodyPr vert="horz" wrap="square" lIns="0" tIns="16933" rIns="0" bIns="0" rtlCol="0">
            <a:spAutoFit/>
          </a:bodyPr>
          <a:lstStyle/>
          <a:p>
            <a:pPr marL="16933">
              <a:spcBef>
                <a:spcPts val="133"/>
              </a:spcBef>
            </a:pPr>
            <a:r>
              <a:rPr sz="2400" spc="-7" dirty="0">
                <a:solidFill>
                  <a:srgbClr val="595959"/>
                </a:solidFill>
                <a:latin typeface="Arial"/>
                <a:cs typeface="Arial"/>
              </a:rPr>
              <a:t>Initial</a:t>
            </a:r>
            <a:r>
              <a:rPr sz="2400" spc="-13" dirty="0">
                <a:solidFill>
                  <a:srgbClr val="595959"/>
                </a:solidFill>
                <a:latin typeface="Arial"/>
                <a:cs typeface="Arial"/>
              </a:rPr>
              <a:t> </a:t>
            </a:r>
            <a:r>
              <a:rPr sz="2400" spc="-7" dirty="0">
                <a:solidFill>
                  <a:srgbClr val="595959"/>
                </a:solidFill>
                <a:latin typeface="Arial"/>
                <a:cs typeface="Arial"/>
              </a:rPr>
              <a:t>Approach</a:t>
            </a:r>
            <a:endParaRPr sz="2400">
              <a:latin typeface="Arial"/>
              <a:cs typeface="Arial"/>
            </a:endParaRPr>
          </a:p>
          <a:p>
            <a:pPr marL="16933">
              <a:spcBef>
                <a:spcPts val="2240"/>
              </a:spcBef>
            </a:pPr>
            <a:r>
              <a:rPr sz="1867" spc="-7" dirty="0">
                <a:solidFill>
                  <a:srgbClr val="595959"/>
                </a:solidFill>
                <a:latin typeface="Arial"/>
                <a:cs typeface="Arial"/>
              </a:rPr>
              <a:t>Node groups </a:t>
            </a:r>
            <a:r>
              <a:rPr sz="1867" dirty="0">
                <a:solidFill>
                  <a:srgbClr val="595959"/>
                </a:solidFill>
                <a:latin typeface="Arial"/>
                <a:cs typeface="Arial"/>
              </a:rPr>
              <a:t>(structural </a:t>
            </a:r>
            <a:r>
              <a:rPr sz="1867" spc="-7" dirty="0">
                <a:solidFill>
                  <a:srgbClr val="595959"/>
                </a:solidFill>
                <a:latin typeface="Arial"/>
                <a:cs typeface="Arial"/>
              </a:rPr>
              <a:t>patterns) </a:t>
            </a:r>
            <a:r>
              <a:rPr sz="1867" dirty="0">
                <a:solidFill>
                  <a:srgbClr val="595959"/>
                </a:solidFill>
                <a:latin typeface="Arial"/>
                <a:cs typeface="Arial"/>
              </a:rPr>
              <a:t>represented </a:t>
            </a:r>
            <a:r>
              <a:rPr sz="1867" spc="-7" dirty="0">
                <a:solidFill>
                  <a:srgbClr val="595959"/>
                </a:solidFill>
                <a:latin typeface="Arial"/>
                <a:cs typeface="Arial"/>
              </a:rPr>
              <a:t>as </a:t>
            </a:r>
            <a:r>
              <a:rPr sz="1867" dirty="0">
                <a:solidFill>
                  <a:srgbClr val="595959"/>
                </a:solidFill>
                <a:latin typeface="Arial"/>
                <a:cs typeface="Arial"/>
              </a:rPr>
              <a:t>“clusters” </a:t>
            </a:r>
            <a:r>
              <a:rPr sz="1867" spc="-7" dirty="0">
                <a:solidFill>
                  <a:srgbClr val="595959"/>
                </a:solidFill>
                <a:latin typeface="Arial"/>
                <a:cs typeface="Arial"/>
              </a:rPr>
              <a:t>when laying out the</a:t>
            </a:r>
            <a:r>
              <a:rPr sz="1867" spc="-107" dirty="0">
                <a:solidFill>
                  <a:srgbClr val="595959"/>
                </a:solidFill>
                <a:latin typeface="Arial"/>
                <a:cs typeface="Arial"/>
              </a:rPr>
              <a:t> </a:t>
            </a:r>
            <a:r>
              <a:rPr sz="1867" spc="-7" dirty="0">
                <a:solidFill>
                  <a:srgbClr val="595959"/>
                </a:solidFill>
                <a:latin typeface="Arial"/>
                <a:cs typeface="Arial"/>
              </a:rPr>
              <a:t>graph.</a:t>
            </a:r>
            <a:endParaRPr sz="1867">
              <a:latin typeface="Arial"/>
              <a:cs typeface="Arial"/>
            </a:endParaRPr>
          </a:p>
          <a:p>
            <a:pPr>
              <a:spcBef>
                <a:spcPts val="40"/>
              </a:spcBef>
            </a:pPr>
            <a:endParaRPr sz="1933">
              <a:latin typeface="Times New Roman"/>
              <a:cs typeface="Times New Roman"/>
            </a:endParaRPr>
          </a:p>
          <a:p>
            <a:pPr marL="16933" marR="5761423">
              <a:lnSpc>
                <a:spcPts val="2200"/>
              </a:lnSpc>
            </a:pPr>
            <a:r>
              <a:rPr sz="1867" spc="-7" dirty="0">
                <a:solidFill>
                  <a:srgbClr val="595959"/>
                </a:solidFill>
                <a:latin typeface="Arial"/>
                <a:cs typeface="Arial"/>
              </a:rPr>
              <a:t>Entire </a:t>
            </a:r>
            <a:r>
              <a:rPr sz="1867" dirty="0">
                <a:solidFill>
                  <a:srgbClr val="595959"/>
                </a:solidFill>
                <a:latin typeface="Arial"/>
                <a:cs typeface="Arial"/>
              </a:rPr>
              <a:t>connected component</a:t>
            </a:r>
            <a:r>
              <a:rPr sz="1867" spc="-140" dirty="0">
                <a:solidFill>
                  <a:srgbClr val="595959"/>
                </a:solidFill>
                <a:latin typeface="Arial"/>
                <a:cs typeface="Arial"/>
              </a:rPr>
              <a:t> </a:t>
            </a:r>
            <a:r>
              <a:rPr sz="1867" spc="-7" dirty="0">
                <a:solidFill>
                  <a:srgbClr val="595959"/>
                </a:solidFill>
                <a:latin typeface="Arial"/>
                <a:cs typeface="Arial"/>
              </a:rPr>
              <a:t>is  laid out at</a:t>
            </a:r>
            <a:r>
              <a:rPr sz="1867" spc="-20" dirty="0">
                <a:solidFill>
                  <a:srgbClr val="595959"/>
                </a:solidFill>
                <a:latin typeface="Arial"/>
                <a:cs typeface="Arial"/>
              </a:rPr>
              <a:t> </a:t>
            </a:r>
            <a:r>
              <a:rPr sz="1867" spc="-7" dirty="0">
                <a:solidFill>
                  <a:srgbClr val="595959"/>
                </a:solidFill>
                <a:latin typeface="Arial"/>
                <a:cs typeface="Arial"/>
              </a:rPr>
              <a:t>once.</a:t>
            </a:r>
            <a:endParaRPr sz="1867">
              <a:latin typeface="Arial"/>
              <a:cs typeface="Arial"/>
            </a:endParaRPr>
          </a:p>
        </p:txBody>
      </p:sp>
      <p:sp>
        <p:nvSpPr>
          <p:cNvPr id="4" name="object 4"/>
          <p:cNvSpPr txBox="1"/>
          <p:nvPr/>
        </p:nvSpPr>
        <p:spPr>
          <a:xfrm>
            <a:off x="484350" y="5825785"/>
            <a:ext cx="3551767" cy="876308"/>
          </a:xfrm>
          <a:prstGeom prst="rect">
            <a:avLst/>
          </a:prstGeom>
        </p:spPr>
        <p:txBody>
          <a:bodyPr vert="horz" wrap="square" lIns="0" tIns="16933" rIns="0" bIns="0" rtlCol="0">
            <a:spAutoFit/>
          </a:bodyPr>
          <a:lstStyle/>
          <a:p>
            <a:pPr marL="16933">
              <a:lnSpc>
                <a:spcPts val="2219"/>
              </a:lnSpc>
              <a:spcBef>
                <a:spcPts val="133"/>
              </a:spcBef>
            </a:pPr>
            <a:r>
              <a:rPr sz="1867" spc="-7" dirty="0">
                <a:solidFill>
                  <a:srgbClr val="595959"/>
                </a:solidFill>
                <a:latin typeface="Arial"/>
                <a:cs typeface="Arial"/>
              </a:rPr>
              <a:t>Sample assembly graph</a:t>
            </a:r>
            <a:r>
              <a:rPr sz="1867" spc="-120" dirty="0">
                <a:solidFill>
                  <a:srgbClr val="595959"/>
                </a:solidFill>
                <a:latin typeface="Arial"/>
                <a:cs typeface="Arial"/>
              </a:rPr>
              <a:t> </a:t>
            </a:r>
            <a:r>
              <a:rPr sz="1867" spc="-7" dirty="0">
                <a:solidFill>
                  <a:srgbClr val="595959"/>
                </a:solidFill>
                <a:latin typeface="Arial"/>
                <a:cs typeface="Arial"/>
              </a:rPr>
              <a:t>provided</a:t>
            </a:r>
            <a:endParaRPr sz="1867">
              <a:latin typeface="Arial"/>
              <a:cs typeface="Arial"/>
            </a:endParaRPr>
          </a:p>
          <a:p>
            <a:pPr marL="1294521" marR="6773" indent="802620">
              <a:lnSpc>
                <a:spcPts val="2200"/>
              </a:lnSpc>
              <a:spcBef>
                <a:spcPts val="87"/>
              </a:spcBef>
            </a:pPr>
            <a:r>
              <a:rPr sz="1867" spc="-7" dirty="0">
                <a:solidFill>
                  <a:srgbClr val="595959"/>
                </a:solidFill>
                <a:latin typeface="Arial"/>
                <a:cs typeface="Arial"/>
              </a:rPr>
              <a:t>with</a:t>
            </a:r>
            <a:r>
              <a:rPr sz="1867" spc="-120" dirty="0">
                <a:solidFill>
                  <a:srgbClr val="595959"/>
                </a:solidFill>
                <a:latin typeface="Arial"/>
                <a:cs typeface="Arial"/>
              </a:rPr>
              <a:t> </a:t>
            </a:r>
            <a:r>
              <a:rPr sz="1867" spc="-7" dirty="0">
                <a:solidFill>
                  <a:srgbClr val="595959"/>
                </a:solidFill>
                <a:latin typeface="Arial"/>
                <a:cs typeface="Arial"/>
              </a:rPr>
              <a:t>Bandage  </a:t>
            </a:r>
            <a:r>
              <a:rPr sz="1867" dirty="0">
                <a:solidFill>
                  <a:srgbClr val="595959"/>
                </a:solidFill>
                <a:latin typeface="Arial"/>
                <a:cs typeface="Arial"/>
              </a:rPr>
              <a:t>(Salmonella</a:t>
            </a:r>
            <a:r>
              <a:rPr sz="1867" spc="-140" dirty="0">
                <a:solidFill>
                  <a:srgbClr val="595959"/>
                </a:solidFill>
                <a:latin typeface="Arial"/>
                <a:cs typeface="Arial"/>
              </a:rPr>
              <a:t> </a:t>
            </a:r>
            <a:r>
              <a:rPr sz="1867" spc="-7" dirty="0">
                <a:solidFill>
                  <a:srgbClr val="595959"/>
                </a:solidFill>
                <a:latin typeface="Arial"/>
                <a:cs typeface="Arial"/>
              </a:rPr>
              <a:t>enterica)</a:t>
            </a:r>
            <a:endParaRPr sz="1867">
              <a:latin typeface="Arial"/>
              <a:cs typeface="Arial"/>
            </a:endParaRPr>
          </a:p>
        </p:txBody>
      </p:sp>
      <p:sp>
        <p:nvSpPr>
          <p:cNvPr id="5" name="object 5"/>
          <p:cNvSpPr/>
          <p:nvPr/>
        </p:nvSpPr>
        <p:spPr>
          <a:xfrm>
            <a:off x="4131967" y="2608967"/>
            <a:ext cx="8047136" cy="4249032"/>
          </a:xfrm>
          <a:prstGeom prst="rect">
            <a:avLst/>
          </a:prstGeom>
          <a:blipFill>
            <a:blip r:embed="rId2" cstate="print"/>
            <a:stretch>
              <a:fillRect/>
            </a:stretch>
          </a:blipFill>
        </p:spPr>
        <p:txBody>
          <a:bodyPr wrap="square" lIns="0" tIns="0" rIns="0" bIns="0" rtlCol="0"/>
          <a:lstStyle/>
          <a:p>
            <a:endParaRPr sz="2400"/>
          </a:p>
        </p:txBody>
      </p:sp>
      <p:sp>
        <p:nvSpPr>
          <p:cNvPr id="6" name="object 6"/>
          <p:cNvSpPr/>
          <p:nvPr/>
        </p:nvSpPr>
        <p:spPr>
          <a:xfrm>
            <a:off x="4125616" y="2602616"/>
            <a:ext cx="8067040" cy="0"/>
          </a:xfrm>
          <a:custGeom>
            <a:avLst/>
            <a:gdLst/>
            <a:ahLst/>
            <a:cxnLst/>
            <a:rect l="l" t="t" r="r" b="b"/>
            <a:pathLst>
              <a:path w="6050280">
                <a:moveTo>
                  <a:pt x="0" y="0"/>
                </a:moveTo>
                <a:lnTo>
                  <a:pt x="6049787" y="0"/>
                </a:lnTo>
              </a:path>
            </a:pathLst>
          </a:custGeom>
          <a:ln w="9524">
            <a:solidFill>
              <a:srgbClr val="000000"/>
            </a:solidFill>
          </a:ln>
        </p:spPr>
        <p:txBody>
          <a:bodyPr wrap="square" lIns="0" tIns="0" rIns="0" bIns="0" rtlCol="0"/>
          <a:lstStyle/>
          <a:p>
            <a:endParaRPr sz="2400"/>
          </a:p>
        </p:txBody>
      </p:sp>
      <p:sp>
        <p:nvSpPr>
          <p:cNvPr id="7" name="object 7"/>
          <p:cNvSpPr/>
          <p:nvPr/>
        </p:nvSpPr>
        <p:spPr>
          <a:xfrm>
            <a:off x="4125616" y="2602617"/>
            <a:ext cx="0" cy="4256193"/>
          </a:xfrm>
          <a:custGeom>
            <a:avLst/>
            <a:gdLst/>
            <a:ahLst/>
            <a:cxnLst/>
            <a:rect l="l" t="t" r="r" b="b"/>
            <a:pathLst>
              <a:path h="3192145">
                <a:moveTo>
                  <a:pt x="0" y="3191537"/>
                </a:moveTo>
                <a:lnTo>
                  <a:pt x="0" y="0"/>
                </a:lnTo>
              </a:path>
            </a:pathLst>
          </a:custGeom>
          <a:ln w="9524">
            <a:solidFill>
              <a:srgbClr val="000000"/>
            </a:solidFill>
          </a:ln>
        </p:spPr>
        <p:txBody>
          <a:bodyPr wrap="square" lIns="0" tIns="0" rIns="0" bIns="0" rtlCol="0"/>
          <a:lstStyle/>
          <a:p>
            <a:endParaRPr sz="2400"/>
          </a:p>
        </p:txBody>
      </p:sp>
    </p:spTree>
    <p:extLst>
      <p:ext uri="{BB962C8B-B14F-4D97-AF65-F5344CB8AC3E}">
        <p14:creationId xmlns:p14="http://schemas.microsoft.com/office/powerpoint/2010/main" val="406775560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12967" y="677405"/>
            <a:ext cx="9237979" cy="591551"/>
          </a:xfrm>
          <a:prstGeom prst="rect">
            <a:avLst/>
          </a:prstGeom>
        </p:spPr>
        <p:txBody>
          <a:bodyPr vert="horz" wrap="square" lIns="0" tIns="16933" rIns="0" bIns="0" rtlCol="0" anchor="ctr">
            <a:spAutoFit/>
          </a:bodyPr>
          <a:lstStyle/>
          <a:p>
            <a:pPr marL="16933">
              <a:lnSpc>
                <a:spcPct val="100000"/>
              </a:lnSpc>
              <a:spcBef>
                <a:spcPts val="133"/>
              </a:spcBef>
            </a:pPr>
            <a:r>
              <a:rPr sz="3733" spc="-13" dirty="0"/>
              <a:t>Structural Patterns </a:t>
            </a:r>
            <a:r>
              <a:rPr sz="3733" spc="-7" dirty="0"/>
              <a:t>and Layout</a:t>
            </a:r>
            <a:r>
              <a:rPr sz="3733" spc="-93" dirty="0"/>
              <a:t> </a:t>
            </a:r>
            <a:r>
              <a:rPr sz="3733" spc="-7" dirty="0"/>
              <a:t>Linearization</a:t>
            </a:r>
            <a:endParaRPr sz="3733"/>
          </a:p>
        </p:txBody>
      </p:sp>
      <p:sp>
        <p:nvSpPr>
          <p:cNvPr id="3" name="object 3"/>
          <p:cNvSpPr txBox="1"/>
          <p:nvPr/>
        </p:nvSpPr>
        <p:spPr>
          <a:xfrm>
            <a:off x="512968" y="1529442"/>
            <a:ext cx="9041553" cy="2681995"/>
          </a:xfrm>
          <a:prstGeom prst="rect">
            <a:avLst/>
          </a:prstGeom>
        </p:spPr>
        <p:txBody>
          <a:bodyPr vert="horz" wrap="square" lIns="0" tIns="16933" rIns="0" bIns="0" rtlCol="0">
            <a:spAutoFit/>
          </a:bodyPr>
          <a:lstStyle/>
          <a:p>
            <a:pPr marL="16933">
              <a:spcBef>
                <a:spcPts val="133"/>
              </a:spcBef>
            </a:pPr>
            <a:r>
              <a:rPr sz="2400" spc="-7" dirty="0">
                <a:solidFill>
                  <a:srgbClr val="595959"/>
                </a:solidFill>
                <a:latin typeface="Arial"/>
                <a:cs typeface="Arial"/>
              </a:rPr>
              <a:t>Initial</a:t>
            </a:r>
            <a:r>
              <a:rPr sz="2400" spc="-13" dirty="0">
                <a:solidFill>
                  <a:srgbClr val="595959"/>
                </a:solidFill>
                <a:latin typeface="Arial"/>
                <a:cs typeface="Arial"/>
              </a:rPr>
              <a:t> </a:t>
            </a:r>
            <a:r>
              <a:rPr sz="2400" spc="-7" dirty="0">
                <a:solidFill>
                  <a:srgbClr val="595959"/>
                </a:solidFill>
                <a:latin typeface="Arial"/>
                <a:cs typeface="Arial"/>
              </a:rPr>
              <a:t>Approach</a:t>
            </a:r>
            <a:endParaRPr sz="2400">
              <a:latin typeface="Arial"/>
              <a:cs typeface="Arial"/>
            </a:endParaRPr>
          </a:p>
          <a:p>
            <a:pPr marL="16933">
              <a:spcBef>
                <a:spcPts val="2240"/>
              </a:spcBef>
            </a:pPr>
            <a:r>
              <a:rPr sz="1867" spc="-7" dirty="0">
                <a:solidFill>
                  <a:srgbClr val="595959"/>
                </a:solidFill>
                <a:latin typeface="Arial"/>
                <a:cs typeface="Arial"/>
              </a:rPr>
              <a:t>Node groups </a:t>
            </a:r>
            <a:r>
              <a:rPr sz="1867" dirty="0">
                <a:solidFill>
                  <a:srgbClr val="595959"/>
                </a:solidFill>
                <a:latin typeface="Arial"/>
                <a:cs typeface="Arial"/>
              </a:rPr>
              <a:t>(structural </a:t>
            </a:r>
            <a:r>
              <a:rPr sz="1867" spc="-7" dirty="0">
                <a:solidFill>
                  <a:srgbClr val="595959"/>
                </a:solidFill>
                <a:latin typeface="Arial"/>
                <a:cs typeface="Arial"/>
              </a:rPr>
              <a:t>patterns) </a:t>
            </a:r>
            <a:r>
              <a:rPr sz="1867" dirty="0">
                <a:solidFill>
                  <a:srgbClr val="595959"/>
                </a:solidFill>
                <a:latin typeface="Arial"/>
                <a:cs typeface="Arial"/>
              </a:rPr>
              <a:t>represented </a:t>
            </a:r>
            <a:r>
              <a:rPr sz="1867" spc="-7" dirty="0">
                <a:solidFill>
                  <a:srgbClr val="595959"/>
                </a:solidFill>
                <a:latin typeface="Arial"/>
                <a:cs typeface="Arial"/>
              </a:rPr>
              <a:t>as </a:t>
            </a:r>
            <a:r>
              <a:rPr sz="1867" dirty="0">
                <a:solidFill>
                  <a:srgbClr val="595959"/>
                </a:solidFill>
                <a:latin typeface="Arial"/>
                <a:cs typeface="Arial"/>
              </a:rPr>
              <a:t>“clusters” </a:t>
            </a:r>
            <a:r>
              <a:rPr sz="1867" spc="-7" dirty="0">
                <a:solidFill>
                  <a:srgbClr val="595959"/>
                </a:solidFill>
                <a:latin typeface="Arial"/>
                <a:cs typeface="Arial"/>
              </a:rPr>
              <a:t>when laying out the</a:t>
            </a:r>
            <a:r>
              <a:rPr sz="1867" spc="-107" dirty="0">
                <a:solidFill>
                  <a:srgbClr val="595959"/>
                </a:solidFill>
                <a:latin typeface="Arial"/>
                <a:cs typeface="Arial"/>
              </a:rPr>
              <a:t> </a:t>
            </a:r>
            <a:r>
              <a:rPr sz="1867" spc="-7" dirty="0">
                <a:solidFill>
                  <a:srgbClr val="595959"/>
                </a:solidFill>
                <a:latin typeface="Arial"/>
                <a:cs typeface="Arial"/>
              </a:rPr>
              <a:t>graph.</a:t>
            </a:r>
            <a:endParaRPr sz="1867">
              <a:latin typeface="Arial"/>
              <a:cs typeface="Arial"/>
            </a:endParaRPr>
          </a:p>
          <a:p>
            <a:pPr>
              <a:spcBef>
                <a:spcPts val="40"/>
              </a:spcBef>
            </a:pPr>
            <a:endParaRPr sz="1933">
              <a:latin typeface="Times New Roman"/>
              <a:cs typeface="Times New Roman"/>
            </a:endParaRPr>
          </a:p>
          <a:p>
            <a:pPr marL="16933" marR="5761423">
              <a:lnSpc>
                <a:spcPts val="2200"/>
              </a:lnSpc>
            </a:pPr>
            <a:r>
              <a:rPr sz="1867" spc="-7" dirty="0">
                <a:solidFill>
                  <a:srgbClr val="595959"/>
                </a:solidFill>
                <a:latin typeface="Arial"/>
                <a:cs typeface="Arial"/>
              </a:rPr>
              <a:t>Entire </a:t>
            </a:r>
            <a:r>
              <a:rPr sz="1867" dirty="0">
                <a:solidFill>
                  <a:srgbClr val="595959"/>
                </a:solidFill>
                <a:latin typeface="Arial"/>
                <a:cs typeface="Arial"/>
              </a:rPr>
              <a:t>connected component</a:t>
            </a:r>
            <a:r>
              <a:rPr sz="1867" spc="-140" dirty="0">
                <a:solidFill>
                  <a:srgbClr val="595959"/>
                </a:solidFill>
                <a:latin typeface="Arial"/>
                <a:cs typeface="Arial"/>
              </a:rPr>
              <a:t> </a:t>
            </a:r>
            <a:r>
              <a:rPr sz="1867" spc="-7" dirty="0">
                <a:solidFill>
                  <a:srgbClr val="595959"/>
                </a:solidFill>
                <a:latin typeface="Arial"/>
                <a:cs typeface="Arial"/>
              </a:rPr>
              <a:t>is  laid out at</a:t>
            </a:r>
            <a:r>
              <a:rPr sz="1867" spc="-20" dirty="0">
                <a:solidFill>
                  <a:srgbClr val="595959"/>
                </a:solidFill>
                <a:latin typeface="Arial"/>
                <a:cs typeface="Arial"/>
              </a:rPr>
              <a:t> </a:t>
            </a:r>
            <a:r>
              <a:rPr sz="1867" spc="-7" dirty="0">
                <a:solidFill>
                  <a:srgbClr val="595959"/>
                </a:solidFill>
                <a:latin typeface="Arial"/>
                <a:cs typeface="Arial"/>
              </a:rPr>
              <a:t>once.</a:t>
            </a:r>
            <a:endParaRPr sz="1867">
              <a:latin typeface="Arial"/>
              <a:cs typeface="Arial"/>
            </a:endParaRPr>
          </a:p>
          <a:p>
            <a:pPr>
              <a:spcBef>
                <a:spcPts val="53"/>
              </a:spcBef>
            </a:pPr>
            <a:endParaRPr sz="1867">
              <a:latin typeface="Times New Roman"/>
              <a:cs typeface="Times New Roman"/>
            </a:endParaRPr>
          </a:p>
          <a:p>
            <a:pPr marL="16933" marR="6159346">
              <a:lnSpc>
                <a:spcPts val="2200"/>
              </a:lnSpc>
            </a:pPr>
            <a:r>
              <a:rPr sz="1867" spc="-7" dirty="0">
                <a:solidFill>
                  <a:srgbClr val="595959"/>
                </a:solidFill>
                <a:latin typeface="Arial"/>
                <a:cs typeface="Arial"/>
              </a:rPr>
              <a:t>Note that </a:t>
            </a:r>
            <a:r>
              <a:rPr sz="1867" spc="152" dirty="0">
                <a:solidFill>
                  <a:srgbClr val="595959"/>
                </a:solidFill>
                <a:latin typeface="Arial"/>
                <a:cs typeface="Arial"/>
              </a:rPr>
              <a:t>dot </a:t>
            </a:r>
            <a:r>
              <a:rPr sz="1867" dirty="0">
                <a:solidFill>
                  <a:srgbClr val="595959"/>
                </a:solidFill>
                <a:latin typeface="Arial"/>
                <a:cs typeface="Arial"/>
              </a:rPr>
              <a:t>routes</a:t>
            </a:r>
            <a:r>
              <a:rPr sz="1867" spc="-260" dirty="0">
                <a:solidFill>
                  <a:srgbClr val="595959"/>
                </a:solidFill>
                <a:latin typeface="Arial"/>
                <a:cs typeface="Arial"/>
              </a:rPr>
              <a:t> </a:t>
            </a:r>
            <a:r>
              <a:rPr sz="1867" spc="-7" dirty="0">
                <a:solidFill>
                  <a:srgbClr val="595959"/>
                </a:solidFill>
                <a:latin typeface="Arial"/>
                <a:cs typeface="Arial"/>
              </a:rPr>
              <a:t>edges  through</a:t>
            </a:r>
            <a:r>
              <a:rPr sz="1867" spc="-20" dirty="0">
                <a:solidFill>
                  <a:srgbClr val="595959"/>
                </a:solidFill>
                <a:latin typeface="Arial"/>
                <a:cs typeface="Arial"/>
              </a:rPr>
              <a:t> </a:t>
            </a:r>
            <a:r>
              <a:rPr sz="1867" dirty="0">
                <a:solidFill>
                  <a:srgbClr val="595959"/>
                </a:solidFill>
                <a:latin typeface="Arial"/>
                <a:cs typeface="Arial"/>
              </a:rPr>
              <a:t>clusters.</a:t>
            </a:r>
            <a:endParaRPr sz="1867">
              <a:latin typeface="Arial"/>
              <a:cs typeface="Arial"/>
            </a:endParaRPr>
          </a:p>
        </p:txBody>
      </p:sp>
      <p:sp>
        <p:nvSpPr>
          <p:cNvPr id="4" name="object 4"/>
          <p:cNvSpPr txBox="1"/>
          <p:nvPr/>
        </p:nvSpPr>
        <p:spPr>
          <a:xfrm>
            <a:off x="484350" y="5825785"/>
            <a:ext cx="3551767" cy="876308"/>
          </a:xfrm>
          <a:prstGeom prst="rect">
            <a:avLst/>
          </a:prstGeom>
        </p:spPr>
        <p:txBody>
          <a:bodyPr vert="horz" wrap="square" lIns="0" tIns="16933" rIns="0" bIns="0" rtlCol="0">
            <a:spAutoFit/>
          </a:bodyPr>
          <a:lstStyle/>
          <a:p>
            <a:pPr marL="16933">
              <a:lnSpc>
                <a:spcPts val="2219"/>
              </a:lnSpc>
              <a:spcBef>
                <a:spcPts val="133"/>
              </a:spcBef>
            </a:pPr>
            <a:r>
              <a:rPr sz="1867" spc="-7" dirty="0">
                <a:solidFill>
                  <a:srgbClr val="595959"/>
                </a:solidFill>
                <a:latin typeface="Arial"/>
                <a:cs typeface="Arial"/>
              </a:rPr>
              <a:t>Sample assembly graph</a:t>
            </a:r>
            <a:r>
              <a:rPr sz="1867" spc="-120" dirty="0">
                <a:solidFill>
                  <a:srgbClr val="595959"/>
                </a:solidFill>
                <a:latin typeface="Arial"/>
                <a:cs typeface="Arial"/>
              </a:rPr>
              <a:t> </a:t>
            </a:r>
            <a:r>
              <a:rPr sz="1867" spc="-7" dirty="0">
                <a:solidFill>
                  <a:srgbClr val="595959"/>
                </a:solidFill>
                <a:latin typeface="Arial"/>
                <a:cs typeface="Arial"/>
              </a:rPr>
              <a:t>provided</a:t>
            </a:r>
            <a:endParaRPr sz="1867">
              <a:latin typeface="Arial"/>
              <a:cs typeface="Arial"/>
            </a:endParaRPr>
          </a:p>
          <a:p>
            <a:pPr marL="1294521" marR="6773" indent="802620">
              <a:lnSpc>
                <a:spcPts val="2200"/>
              </a:lnSpc>
              <a:spcBef>
                <a:spcPts val="87"/>
              </a:spcBef>
            </a:pPr>
            <a:r>
              <a:rPr sz="1867" spc="-7" dirty="0">
                <a:solidFill>
                  <a:srgbClr val="595959"/>
                </a:solidFill>
                <a:latin typeface="Arial"/>
                <a:cs typeface="Arial"/>
              </a:rPr>
              <a:t>with</a:t>
            </a:r>
            <a:r>
              <a:rPr sz="1867" spc="-120" dirty="0">
                <a:solidFill>
                  <a:srgbClr val="595959"/>
                </a:solidFill>
                <a:latin typeface="Arial"/>
                <a:cs typeface="Arial"/>
              </a:rPr>
              <a:t> </a:t>
            </a:r>
            <a:r>
              <a:rPr sz="1867" spc="-7" dirty="0">
                <a:solidFill>
                  <a:srgbClr val="595959"/>
                </a:solidFill>
                <a:latin typeface="Arial"/>
                <a:cs typeface="Arial"/>
              </a:rPr>
              <a:t>Bandage  </a:t>
            </a:r>
            <a:r>
              <a:rPr sz="1867" dirty="0">
                <a:solidFill>
                  <a:srgbClr val="595959"/>
                </a:solidFill>
                <a:latin typeface="Arial"/>
                <a:cs typeface="Arial"/>
              </a:rPr>
              <a:t>(Salmonella</a:t>
            </a:r>
            <a:r>
              <a:rPr sz="1867" spc="-140" dirty="0">
                <a:solidFill>
                  <a:srgbClr val="595959"/>
                </a:solidFill>
                <a:latin typeface="Arial"/>
                <a:cs typeface="Arial"/>
              </a:rPr>
              <a:t> </a:t>
            </a:r>
            <a:r>
              <a:rPr sz="1867" spc="-7" dirty="0">
                <a:solidFill>
                  <a:srgbClr val="595959"/>
                </a:solidFill>
                <a:latin typeface="Arial"/>
                <a:cs typeface="Arial"/>
              </a:rPr>
              <a:t>enterica)</a:t>
            </a:r>
            <a:endParaRPr sz="1867">
              <a:latin typeface="Arial"/>
              <a:cs typeface="Arial"/>
            </a:endParaRPr>
          </a:p>
        </p:txBody>
      </p:sp>
      <p:sp>
        <p:nvSpPr>
          <p:cNvPr id="5" name="object 5"/>
          <p:cNvSpPr/>
          <p:nvPr/>
        </p:nvSpPr>
        <p:spPr>
          <a:xfrm>
            <a:off x="4131967" y="2608967"/>
            <a:ext cx="8047136" cy="4249032"/>
          </a:xfrm>
          <a:prstGeom prst="rect">
            <a:avLst/>
          </a:prstGeom>
          <a:blipFill>
            <a:blip r:embed="rId2" cstate="print"/>
            <a:stretch>
              <a:fillRect/>
            </a:stretch>
          </a:blipFill>
        </p:spPr>
        <p:txBody>
          <a:bodyPr wrap="square" lIns="0" tIns="0" rIns="0" bIns="0" rtlCol="0"/>
          <a:lstStyle/>
          <a:p>
            <a:endParaRPr sz="2400"/>
          </a:p>
        </p:txBody>
      </p:sp>
      <p:sp>
        <p:nvSpPr>
          <p:cNvPr id="6" name="object 6"/>
          <p:cNvSpPr/>
          <p:nvPr/>
        </p:nvSpPr>
        <p:spPr>
          <a:xfrm>
            <a:off x="4125616" y="2602616"/>
            <a:ext cx="8067040" cy="0"/>
          </a:xfrm>
          <a:custGeom>
            <a:avLst/>
            <a:gdLst/>
            <a:ahLst/>
            <a:cxnLst/>
            <a:rect l="l" t="t" r="r" b="b"/>
            <a:pathLst>
              <a:path w="6050280">
                <a:moveTo>
                  <a:pt x="0" y="0"/>
                </a:moveTo>
                <a:lnTo>
                  <a:pt x="6049787" y="0"/>
                </a:lnTo>
              </a:path>
            </a:pathLst>
          </a:custGeom>
          <a:ln w="9524">
            <a:solidFill>
              <a:srgbClr val="000000"/>
            </a:solidFill>
          </a:ln>
        </p:spPr>
        <p:txBody>
          <a:bodyPr wrap="square" lIns="0" tIns="0" rIns="0" bIns="0" rtlCol="0"/>
          <a:lstStyle/>
          <a:p>
            <a:endParaRPr sz="2400"/>
          </a:p>
        </p:txBody>
      </p:sp>
      <p:sp>
        <p:nvSpPr>
          <p:cNvPr id="7" name="object 7"/>
          <p:cNvSpPr/>
          <p:nvPr/>
        </p:nvSpPr>
        <p:spPr>
          <a:xfrm>
            <a:off x="4125616" y="2602617"/>
            <a:ext cx="0" cy="4256193"/>
          </a:xfrm>
          <a:custGeom>
            <a:avLst/>
            <a:gdLst/>
            <a:ahLst/>
            <a:cxnLst/>
            <a:rect l="l" t="t" r="r" b="b"/>
            <a:pathLst>
              <a:path h="3192145">
                <a:moveTo>
                  <a:pt x="0" y="3191537"/>
                </a:moveTo>
                <a:lnTo>
                  <a:pt x="0" y="0"/>
                </a:lnTo>
              </a:path>
            </a:pathLst>
          </a:custGeom>
          <a:ln w="9524">
            <a:solidFill>
              <a:srgbClr val="000000"/>
            </a:solidFill>
          </a:ln>
        </p:spPr>
        <p:txBody>
          <a:bodyPr wrap="square" lIns="0" tIns="0" rIns="0" bIns="0" rtlCol="0"/>
          <a:lstStyle/>
          <a:p>
            <a:endParaRPr sz="2400"/>
          </a:p>
        </p:txBody>
      </p:sp>
      <p:sp>
        <p:nvSpPr>
          <p:cNvPr id="8" name="object 8"/>
          <p:cNvSpPr/>
          <p:nvPr/>
        </p:nvSpPr>
        <p:spPr>
          <a:xfrm>
            <a:off x="2546634" y="3973200"/>
            <a:ext cx="6570980" cy="512233"/>
          </a:xfrm>
          <a:custGeom>
            <a:avLst/>
            <a:gdLst/>
            <a:ahLst/>
            <a:cxnLst/>
            <a:rect l="l" t="t" r="r" b="b"/>
            <a:pathLst>
              <a:path w="4928234" h="384175">
                <a:moveTo>
                  <a:pt x="0" y="0"/>
                </a:moveTo>
                <a:lnTo>
                  <a:pt x="4928122" y="384059"/>
                </a:lnTo>
              </a:path>
            </a:pathLst>
          </a:custGeom>
          <a:ln w="9524">
            <a:solidFill>
              <a:srgbClr val="FF0000"/>
            </a:solidFill>
          </a:ln>
        </p:spPr>
        <p:txBody>
          <a:bodyPr wrap="square" lIns="0" tIns="0" rIns="0" bIns="0" rtlCol="0"/>
          <a:lstStyle/>
          <a:p>
            <a:endParaRPr sz="2400"/>
          </a:p>
        </p:txBody>
      </p:sp>
      <p:sp>
        <p:nvSpPr>
          <p:cNvPr id="9" name="object 9"/>
          <p:cNvSpPr/>
          <p:nvPr/>
        </p:nvSpPr>
        <p:spPr>
          <a:xfrm>
            <a:off x="9115832" y="4464366"/>
            <a:ext cx="59267" cy="42333"/>
          </a:xfrm>
          <a:custGeom>
            <a:avLst/>
            <a:gdLst/>
            <a:ahLst/>
            <a:cxnLst/>
            <a:rect l="l" t="t" r="r" b="b"/>
            <a:pathLst>
              <a:path w="44450" h="31750">
                <a:moveTo>
                  <a:pt x="0" y="31370"/>
                </a:moveTo>
                <a:lnTo>
                  <a:pt x="2444" y="0"/>
                </a:lnTo>
                <a:lnTo>
                  <a:pt x="44317" y="19043"/>
                </a:lnTo>
                <a:lnTo>
                  <a:pt x="0" y="31370"/>
                </a:lnTo>
                <a:close/>
              </a:path>
            </a:pathLst>
          </a:custGeom>
          <a:solidFill>
            <a:srgbClr val="FF0000"/>
          </a:solidFill>
        </p:spPr>
        <p:txBody>
          <a:bodyPr wrap="square" lIns="0" tIns="0" rIns="0" bIns="0" rtlCol="0"/>
          <a:lstStyle/>
          <a:p>
            <a:endParaRPr sz="2400"/>
          </a:p>
        </p:txBody>
      </p:sp>
      <p:sp>
        <p:nvSpPr>
          <p:cNvPr id="10" name="object 10"/>
          <p:cNvSpPr/>
          <p:nvPr/>
        </p:nvSpPr>
        <p:spPr>
          <a:xfrm>
            <a:off x="9115832" y="4464366"/>
            <a:ext cx="59267" cy="42333"/>
          </a:xfrm>
          <a:custGeom>
            <a:avLst/>
            <a:gdLst/>
            <a:ahLst/>
            <a:cxnLst/>
            <a:rect l="l" t="t" r="r" b="b"/>
            <a:pathLst>
              <a:path w="44450" h="31750">
                <a:moveTo>
                  <a:pt x="0" y="31370"/>
                </a:moveTo>
                <a:lnTo>
                  <a:pt x="44317" y="19043"/>
                </a:lnTo>
                <a:lnTo>
                  <a:pt x="2444" y="0"/>
                </a:lnTo>
                <a:lnTo>
                  <a:pt x="0" y="31370"/>
                </a:lnTo>
                <a:close/>
              </a:path>
            </a:pathLst>
          </a:custGeom>
          <a:ln w="9524">
            <a:solidFill>
              <a:srgbClr val="FF0000"/>
            </a:solidFill>
          </a:ln>
        </p:spPr>
        <p:txBody>
          <a:bodyPr wrap="square" lIns="0" tIns="0" rIns="0" bIns="0" rtlCol="0"/>
          <a:lstStyle/>
          <a:p>
            <a:endParaRPr sz="2400"/>
          </a:p>
        </p:txBody>
      </p:sp>
      <p:sp>
        <p:nvSpPr>
          <p:cNvPr id="11" name="object 11"/>
          <p:cNvSpPr/>
          <p:nvPr/>
        </p:nvSpPr>
        <p:spPr>
          <a:xfrm>
            <a:off x="2557233" y="3994333"/>
            <a:ext cx="2794847" cy="1319953"/>
          </a:xfrm>
          <a:custGeom>
            <a:avLst/>
            <a:gdLst/>
            <a:ahLst/>
            <a:cxnLst/>
            <a:rect l="l" t="t" r="r" b="b"/>
            <a:pathLst>
              <a:path w="2096135" h="989964">
                <a:moveTo>
                  <a:pt x="0" y="0"/>
                </a:moveTo>
                <a:lnTo>
                  <a:pt x="2096022" y="989894"/>
                </a:lnTo>
              </a:path>
            </a:pathLst>
          </a:custGeom>
          <a:ln w="9524">
            <a:solidFill>
              <a:srgbClr val="FF0000"/>
            </a:solidFill>
          </a:ln>
        </p:spPr>
        <p:txBody>
          <a:bodyPr wrap="square" lIns="0" tIns="0" rIns="0" bIns="0" rtlCol="0"/>
          <a:lstStyle/>
          <a:p>
            <a:endParaRPr sz="2400"/>
          </a:p>
        </p:txBody>
      </p:sp>
      <p:sp>
        <p:nvSpPr>
          <p:cNvPr id="12" name="object 12"/>
          <p:cNvSpPr/>
          <p:nvPr/>
        </p:nvSpPr>
        <p:spPr>
          <a:xfrm>
            <a:off x="5342973" y="5295224"/>
            <a:ext cx="61807" cy="44027"/>
          </a:xfrm>
          <a:custGeom>
            <a:avLst/>
            <a:gdLst/>
            <a:ahLst/>
            <a:cxnLst/>
            <a:rect l="l" t="t" r="r" b="b"/>
            <a:pathLst>
              <a:path w="46354" h="33020">
                <a:moveTo>
                  <a:pt x="45804" y="32685"/>
                </a:moveTo>
                <a:lnTo>
                  <a:pt x="0" y="28451"/>
                </a:lnTo>
                <a:lnTo>
                  <a:pt x="13436" y="0"/>
                </a:lnTo>
                <a:lnTo>
                  <a:pt x="45804" y="32685"/>
                </a:lnTo>
                <a:close/>
              </a:path>
            </a:pathLst>
          </a:custGeom>
          <a:solidFill>
            <a:srgbClr val="FF0000"/>
          </a:solidFill>
        </p:spPr>
        <p:txBody>
          <a:bodyPr wrap="square" lIns="0" tIns="0" rIns="0" bIns="0" rtlCol="0"/>
          <a:lstStyle/>
          <a:p>
            <a:endParaRPr sz="2400"/>
          </a:p>
        </p:txBody>
      </p:sp>
      <p:sp>
        <p:nvSpPr>
          <p:cNvPr id="13" name="object 13"/>
          <p:cNvSpPr/>
          <p:nvPr/>
        </p:nvSpPr>
        <p:spPr>
          <a:xfrm>
            <a:off x="5342973" y="5295224"/>
            <a:ext cx="61807" cy="44027"/>
          </a:xfrm>
          <a:custGeom>
            <a:avLst/>
            <a:gdLst/>
            <a:ahLst/>
            <a:cxnLst/>
            <a:rect l="l" t="t" r="r" b="b"/>
            <a:pathLst>
              <a:path w="46354" h="33020">
                <a:moveTo>
                  <a:pt x="0" y="28451"/>
                </a:moveTo>
                <a:lnTo>
                  <a:pt x="45804" y="32685"/>
                </a:lnTo>
                <a:lnTo>
                  <a:pt x="13436" y="0"/>
                </a:lnTo>
                <a:lnTo>
                  <a:pt x="0" y="28451"/>
                </a:lnTo>
                <a:close/>
              </a:path>
            </a:pathLst>
          </a:custGeom>
          <a:ln w="9524">
            <a:solidFill>
              <a:srgbClr val="FF0000"/>
            </a:solidFill>
          </a:ln>
        </p:spPr>
        <p:txBody>
          <a:bodyPr wrap="square" lIns="0" tIns="0" rIns="0" bIns="0" rtlCol="0"/>
          <a:lstStyle/>
          <a:p>
            <a:endParaRPr sz="2400"/>
          </a:p>
        </p:txBody>
      </p:sp>
    </p:spTree>
    <p:extLst>
      <p:ext uri="{BB962C8B-B14F-4D97-AF65-F5344CB8AC3E}">
        <p14:creationId xmlns:p14="http://schemas.microsoft.com/office/powerpoint/2010/main" val="211055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12967" y="677405"/>
            <a:ext cx="9237979" cy="591551"/>
          </a:xfrm>
          <a:prstGeom prst="rect">
            <a:avLst/>
          </a:prstGeom>
        </p:spPr>
        <p:txBody>
          <a:bodyPr vert="horz" wrap="square" lIns="0" tIns="16933" rIns="0" bIns="0" rtlCol="0" anchor="ctr">
            <a:spAutoFit/>
          </a:bodyPr>
          <a:lstStyle/>
          <a:p>
            <a:pPr marL="16933">
              <a:lnSpc>
                <a:spcPct val="100000"/>
              </a:lnSpc>
              <a:spcBef>
                <a:spcPts val="133"/>
              </a:spcBef>
            </a:pPr>
            <a:r>
              <a:rPr sz="3733" spc="-13" dirty="0"/>
              <a:t>Structural Patterns </a:t>
            </a:r>
            <a:r>
              <a:rPr sz="3733" spc="-7" dirty="0"/>
              <a:t>and Layout</a:t>
            </a:r>
            <a:r>
              <a:rPr sz="3733" spc="-93" dirty="0"/>
              <a:t> </a:t>
            </a:r>
            <a:r>
              <a:rPr sz="3733" spc="-7" dirty="0"/>
              <a:t>Linearization</a:t>
            </a:r>
            <a:endParaRPr sz="3733"/>
          </a:p>
        </p:txBody>
      </p:sp>
      <p:sp>
        <p:nvSpPr>
          <p:cNvPr id="3" name="object 3"/>
          <p:cNvSpPr txBox="1"/>
          <p:nvPr/>
        </p:nvSpPr>
        <p:spPr>
          <a:xfrm>
            <a:off x="512968" y="1529442"/>
            <a:ext cx="9041553" cy="3246316"/>
          </a:xfrm>
          <a:prstGeom prst="rect">
            <a:avLst/>
          </a:prstGeom>
        </p:spPr>
        <p:txBody>
          <a:bodyPr vert="horz" wrap="square" lIns="0" tIns="16933" rIns="0" bIns="0" rtlCol="0">
            <a:spAutoFit/>
          </a:bodyPr>
          <a:lstStyle/>
          <a:p>
            <a:pPr marL="16933">
              <a:spcBef>
                <a:spcPts val="133"/>
              </a:spcBef>
            </a:pPr>
            <a:r>
              <a:rPr sz="2400" spc="-7" dirty="0">
                <a:solidFill>
                  <a:srgbClr val="595959"/>
                </a:solidFill>
                <a:latin typeface="Arial"/>
                <a:cs typeface="Arial"/>
              </a:rPr>
              <a:t>Initial</a:t>
            </a:r>
            <a:r>
              <a:rPr sz="2400" spc="-13" dirty="0">
                <a:solidFill>
                  <a:srgbClr val="595959"/>
                </a:solidFill>
                <a:latin typeface="Arial"/>
                <a:cs typeface="Arial"/>
              </a:rPr>
              <a:t> </a:t>
            </a:r>
            <a:r>
              <a:rPr sz="2400" spc="-7" dirty="0">
                <a:solidFill>
                  <a:srgbClr val="595959"/>
                </a:solidFill>
                <a:latin typeface="Arial"/>
                <a:cs typeface="Arial"/>
              </a:rPr>
              <a:t>Approach</a:t>
            </a:r>
            <a:endParaRPr sz="2400">
              <a:latin typeface="Arial"/>
              <a:cs typeface="Arial"/>
            </a:endParaRPr>
          </a:p>
          <a:p>
            <a:pPr marL="16933">
              <a:spcBef>
                <a:spcPts val="2240"/>
              </a:spcBef>
            </a:pPr>
            <a:r>
              <a:rPr sz="1867" spc="-7" dirty="0">
                <a:solidFill>
                  <a:srgbClr val="595959"/>
                </a:solidFill>
                <a:latin typeface="Arial"/>
                <a:cs typeface="Arial"/>
              </a:rPr>
              <a:t>Node groups </a:t>
            </a:r>
            <a:r>
              <a:rPr sz="1867" dirty="0">
                <a:solidFill>
                  <a:srgbClr val="595959"/>
                </a:solidFill>
                <a:latin typeface="Arial"/>
                <a:cs typeface="Arial"/>
              </a:rPr>
              <a:t>(structural </a:t>
            </a:r>
            <a:r>
              <a:rPr sz="1867" spc="-7" dirty="0">
                <a:solidFill>
                  <a:srgbClr val="595959"/>
                </a:solidFill>
                <a:latin typeface="Arial"/>
                <a:cs typeface="Arial"/>
              </a:rPr>
              <a:t>patterns) </a:t>
            </a:r>
            <a:r>
              <a:rPr sz="1867" dirty="0">
                <a:solidFill>
                  <a:srgbClr val="595959"/>
                </a:solidFill>
                <a:latin typeface="Arial"/>
                <a:cs typeface="Arial"/>
              </a:rPr>
              <a:t>represented </a:t>
            </a:r>
            <a:r>
              <a:rPr sz="1867" spc="-7" dirty="0">
                <a:solidFill>
                  <a:srgbClr val="595959"/>
                </a:solidFill>
                <a:latin typeface="Arial"/>
                <a:cs typeface="Arial"/>
              </a:rPr>
              <a:t>as </a:t>
            </a:r>
            <a:r>
              <a:rPr sz="1867" dirty="0">
                <a:solidFill>
                  <a:srgbClr val="595959"/>
                </a:solidFill>
                <a:latin typeface="Arial"/>
                <a:cs typeface="Arial"/>
              </a:rPr>
              <a:t>“clusters” </a:t>
            </a:r>
            <a:r>
              <a:rPr sz="1867" spc="-7" dirty="0">
                <a:solidFill>
                  <a:srgbClr val="595959"/>
                </a:solidFill>
                <a:latin typeface="Arial"/>
                <a:cs typeface="Arial"/>
              </a:rPr>
              <a:t>when laying out the</a:t>
            </a:r>
            <a:r>
              <a:rPr sz="1867" spc="-107" dirty="0">
                <a:solidFill>
                  <a:srgbClr val="595959"/>
                </a:solidFill>
                <a:latin typeface="Arial"/>
                <a:cs typeface="Arial"/>
              </a:rPr>
              <a:t> </a:t>
            </a:r>
            <a:r>
              <a:rPr sz="1867" spc="-7" dirty="0">
                <a:solidFill>
                  <a:srgbClr val="595959"/>
                </a:solidFill>
                <a:latin typeface="Arial"/>
                <a:cs typeface="Arial"/>
              </a:rPr>
              <a:t>graph.</a:t>
            </a:r>
            <a:endParaRPr sz="1867">
              <a:latin typeface="Arial"/>
              <a:cs typeface="Arial"/>
            </a:endParaRPr>
          </a:p>
          <a:p>
            <a:pPr>
              <a:spcBef>
                <a:spcPts val="40"/>
              </a:spcBef>
            </a:pPr>
            <a:endParaRPr sz="1933">
              <a:latin typeface="Times New Roman"/>
              <a:cs typeface="Times New Roman"/>
            </a:endParaRPr>
          </a:p>
          <a:p>
            <a:pPr marL="16933" marR="5761423">
              <a:lnSpc>
                <a:spcPts val="2200"/>
              </a:lnSpc>
            </a:pPr>
            <a:r>
              <a:rPr sz="1867" spc="-7" dirty="0">
                <a:solidFill>
                  <a:srgbClr val="595959"/>
                </a:solidFill>
                <a:latin typeface="Arial"/>
                <a:cs typeface="Arial"/>
              </a:rPr>
              <a:t>Entire </a:t>
            </a:r>
            <a:r>
              <a:rPr sz="1867" dirty="0">
                <a:solidFill>
                  <a:srgbClr val="595959"/>
                </a:solidFill>
                <a:latin typeface="Arial"/>
                <a:cs typeface="Arial"/>
              </a:rPr>
              <a:t>connected component</a:t>
            </a:r>
            <a:r>
              <a:rPr sz="1867" spc="-140" dirty="0">
                <a:solidFill>
                  <a:srgbClr val="595959"/>
                </a:solidFill>
                <a:latin typeface="Arial"/>
                <a:cs typeface="Arial"/>
              </a:rPr>
              <a:t> </a:t>
            </a:r>
            <a:r>
              <a:rPr sz="1867" spc="-7" dirty="0">
                <a:solidFill>
                  <a:srgbClr val="595959"/>
                </a:solidFill>
                <a:latin typeface="Arial"/>
                <a:cs typeface="Arial"/>
              </a:rPr>
              <a:t>is  laid out at</a:t>
            </a:r>
            <a:r>
              <a:rPr sz="1867" spc="-20" dirty="0">
                <a:solidFill>
                  <a:srgbClr val="595959"/>
                </a:solidFill>
                <a:latin typeface="Arial"/>
                <a:cs typeface="Arial"/>
              </a:rPr>
              <a:t> </a:t>
            </a:r>
            <a:r>
              <a:rPr sz="1867" spc="-7" dirty="0">
                <a:solidFill>
                  <a:srgbClr val="595959"/>
                </a:solidFill>
                <a:latin typeface="Arial"/>
                <a:cs typeface="Arial"/>
              </a:rPr>
              <a:t>once.</a:t>
            </a:r>
            <a:endParaRPr sz="1867">
              <a:latin typeface="Arial"/>
              <a:cs typeface="Arial"/>
            </a:endParaRPr>
          </a:p>
          <a:p>
            <a:pPr>
              <a:spcBef>
                <a:spcPts val="53"/>
              </a:spcBef>
            </a:pPr>
            <a:endParaRPr sz="1867">
              <a:latin typeface="Times New Roman"/>
              <a:cs typeface="Times New Roman"/>
            </a:endParaRPr>
          </a:p>
          <a:p>
            <a:pPr marL="16933" marR="6159346">
              <a:lnSpc>
                <a:spcPts val="2200"/>
              </a:lnSpc>
            </a:pPr>
            <a:r>
              <a:rPr sz="1867" spc="-7" dirty="0">
                <a:solidFill>
                  <a:srgbClr val="595959"/>
                </a:solidFill>
                <a:latin typeface="Arial"/>
                <a:cs typeface="Arial"/>
              </a:rPr>
              <a:t>Note that </a:t>
            </a:r>
            <a:r>
              <a:rPr sz="1867" spc="152" dirty="0">
                <a:solidFill>
                  <a:srgbClr val="595959"/>
                </a:solidFill>
                <a:latin typeface="Arial"/>
                <a:cs typeface="Arial"/>
              </a:rPr>
              <a:t>dot </a:t>
            </a:r>
            <a:r>
              <a:rPr sz="1867" dirty="0">
                <a:solidFill>
                  <a:srgbClr val="595959"/>
                </a:solidFill>
                <a:latin typeface="Arial"/>
                <a:cs typeface="Arial"/>
              </a:rPr>
              <a:t>routes</a:t>
            </a:r>
            <a:r>
              <a:rPr sz="1867" spc="-260" dirty="0">
                <a:solidFill>
                  <a:srgbClr val="595959"/>
                </a:solidFill>
                <a:latin typeface="Arial"/>
                <a:cs typeface="Arial"/>
              </a:rPr>
              <a:t> </a:t>
            </a:r>
            <a:r>
              <a:rPr sz="1867" spc="-7" dirty="0">
                <a:solidFill>
                  <a:srgbClr val="595959"/>
                </a:solidFill>
                <a:latin typeface="Arial"/>
                <a:cs typeface="Arial"/>
              </a:rPr>
              <a:t>edges  through</a:t>
            </a:r>
            <a:r>
              <a:rPr sz="1867" spc="-20" dirty="0">
                <a:solidFill>
                  <a:srgbClr val="595959"/>
                </a:solidFill>
                <a:latin typeface="Arial"/>
                <a:cs typeface="Arial"/>
              </a:rPr>
              <a:t> </a:t>
            </a:r>
            <a:r>
              <a:rPr sz="1867" dirty="0">
                <a:solidFill>
                  <a:srgbClr val="595959"/>
                </a:solidFill>
                <a:latin typeface="Arial"/>
                <a:cs typeface="Arial"/>
              </a:rPr>
              <a:t>clusters.</a:t>
            </a:r>
            <a:endParaRPr sz="1867">
              <a:latin typeface="Arial"/>
              <a:cs typeface="Arial"/>
            </a:endParaRPr>
          </a:p>
          <a:p>
            <a:pPr>
              <a:spcBef>
                <a:spcPts val="27"/>
              </a:spcBef>
            </a:pPr>
            <a:endParaRPr>
              <a:latin typeface="Times New Roman"/>
              <a:cs typeface="Times New Roman"/>
            </a:endParaRPr>
          </a:p>
          <a:p>
            <a:pPr marL="16933"/>
            <a:r>
              <a:rPr sz="1867" spc="-7" dirty="0">
                <a:solidFill>
                  <a:srgbClr val="595959"/>
                </a:solidFill>
                <a:latin typeface="Arial"/>
                <a:cs typeface="Arial"/>
              </a:rPr>
              <a:t>Can we avoid</a:t>
            </a:r>
            <a:r>
              <a:rPr sz="1867" spc="-13" dirty="0">
                <a:solidFill>
                  <a:srgbClr val="595959"/>
                </a:solidFill>
                <a:latin typeface="Arial"/>
                <a:cs typeface="Arial"/>
              </a:rPr>
              <a:t> </a:t>
            </a:r>
            <a:r>
              <a:rPr sz="1867" spc="-7" dirty="0">
                <a:solidFill>
                  <a:srgbClr val="595959"/>
                </a:solidFill>
                <a:latin typeface="Arial"/>
                <a:cs typeface="Arial"/>
              </a:rPr>
              <a:t>this?</a:t>
            </a:r>
            <a:endParaRPr sz="1867">
              <a:latin typeface="Arial"/>
              <a:cs typeface="Arial"/>
            </a:endParaRPr>
          </a:p>
        </p:txBody>
      </p:sp>
      <p:sp>
        <p:nvSpPr>
          <p:cNvPr id="4" name="object 4"/>
          <p:cNvSpPr txBox="1"/>
          <p:nvPr/>
        </p:nvSpPr>
        <p:spPr>
          <a:xfrm>
            <a:off x="484350" y="5825785"/>
            <a:ext cx="3551767" cy="876308"/>
          </a:xfrm>
          <a:prstGeom prst="rect">
            <a:avLst/>
          </a:prstGeom>
        </p:spPr>
        <p:txBody>
          <a:bodyPr vert="horz" wrap="square" lIns="0" tIns="16933" rIns="0" bIns="0" rtlCol="0">
            <a:spAutoFit/>
          </a:bodyPr>
          <a:lstStyle/>
          <a:p>
            <a:pPr marL="16933">
              <a:lnSpc>
                <a:spcPts val="2219"/>
              </a:lnSpc>
              <a:spcBef>
                <a:spcPts val="133"/>
              </a:spcBef>
            </a:pPr>
            <a:r>
              <a:rPr sz="1867" spc="-7" dirty="0">
                <a:solidFill>
                  <a:srgbClr val="595959"/>
                </a:solidFill>
                <a:latin typeface="Arial"/>
                <a:cs typeface="Arial"/>
              </a:rPr>
              <a:t>Sample assembly graph</a:t>
            </a:r>
            <a:r>
              <a:rPr sz="1867" spc="-120" dirty="0">
                <a:solidFill>
                  <a:srgbClr val="595959"/>
                </a:solidFill>
                <a:latin typeface="Arial"/>
                <a:cs typeface="Arial"/>
              </a:rPr>
              <a:t> </a:t>
            </a:r>
            <a:r>
              <a:rPr sz="1867" spc="-7" dirty="0">
                <a:solidFill>
                  <a:srgbClr val="595959"/>
                </a:solidFill>
                <a:latin typeface="Arial"/>
                <a:cs typeface="Arial"/>
              </a:rPr>
              <a:t>provided</a:t>
            </a:r>
            <a:endParaRPr sz="1867">
              <a:latin typeface="Arial"/>
              <a:cs typeface="Arial"/>
            </a:endParaRPr>
          </a:p>
          <a:p>
            <a:pPr marL="1294521" marR="6773" indent="802620">
              <a:lnSpc>
                <a:spcPts val="2200"/>
              </a:lnSpc>
              <a:spcBef>
                <a:spcPts val="87"/>
              </a:spcBef>
            </a:pPr>
            <a:r>
              <a:rPr sz="1867" spc="-7" dirty="0">
                <a:solidFill>
                  <a:srgbClr val="595959"/>
                </a:solidFill>
                <a:latin typeface="Arial"/>
                <a:cs typeface="Arial"/>
              </a:rPr>
              <a:t>with</a:t>
            </a:r>
            <a:r>
              <a:rPr sz="1867" spc="-120" dirty="0">
                <a:solidFill>
                  <a:srgbClr val="595959"/>
                </a:solidFill>
                <a:latin typeface="Arial"/>
                <a:cs typeface="Arial"/>
              </a:rPr>
              <a:t> </a:t>
            </a:r>
            <a:r>
              <a:rPr sz="1867" spc="-7" dirty="0">
                <a:solidFill>
                  <a:srgbClr val="595959"/>
                </a:solidFill>
                <a:latin typeface="Arial"/>
                <a:cs typeface="Arial"/>
              </a:rPr>
              <a:t>Bandage  </a:t>
            </a:r>
            <a:r>
              <a:rPr sz="1867" dirty="0">
                <a:solidFill>
                  <a:srgbClr val="595959"/>
                </a:solidFill>
                <a:latin typeface="Arial"/>
                <a:cs typeface="Arial"/>
              </a:rPr>
              <a:t>(Salmonella</a:t>
            </a:r>
            <a:r>
              <a:rPr sz="1867" spc="-140" dirty="0">
                <a:solidFill>
                  <a:srgbClr val="595959"/>
                </a:solidFill>
                <a:latin typeface="Arial"/>
                <a:cs typeface="Arial"/>
              </a:rPr>
              <a:t> </a:t>
            </a:r>
            <a:r>
              <a:rPr sz="1867" spc="-7" dirty="0">
                <a:solidFill>
                  <a:srgbClr val="595959"/>
                </a:solidFill>
                <a:latin typeface="Arial"/>
                <a:cs typeface="Arial"/>
              </a:rPr>
              <a:t>enterica)</a:t>
            </a:r>
            <a:endParaRPr sz="1867">
              <a:latin typeface="Arial"/>
              <a:cs typeface="Arial"/>
            </a:endParaRPr>
          </a:p>
        </p:txBody>
      </p:sp>
      <p:sp>
        <p:nvSpPr>
          <p:cNvPr id="5" name="object 5"/>
          <p:cNvSpPr/>
          <p:nvPr/>
        </p:nvSpPr>
        <p:spPr>
          <a:xfrm>
            <a:off x="4131967" y="2608967"/>
            <a:ext cx="8047136" cy="4249032"/>
          </a:xfrm>
          <a:prstGeom prst="rect">
            <a:avLst/>
          </a:prstGeom>
          <a:blipFill>
            <a:blip r:embed="rId2" cstate="print"/>
            <a:stretch>
              <a:fillRect/>
            </a:stretch>
          </a:blipFill>
        </p:spPr>
        <p:txBody>
          <a:bodyPr wrap="square" lIns="0" tIns="0" rIns="0" bIns="0" rtlCol="0"/>
          <a:lstStyle/>
          <a:p>
            <a:endParaRPr sz="2400"/>
          </a:p>
        </p:txBody>
      </p:sp>
      <p:sp>
        <p:nvSpPr>
          <p:cNvPr id="6" name="object 6"/>
          <p:cNvSpPr/>
          <p:nvPr/>
        </p:nvSpPr>
        <p:spPr>
          <a:xfrm>
            <a:off x="4125616" y="2602616"/>
            <a:ext cx="8067040" cy="0"/>
          </a:xfrm>
          <a:custGeom>
            <a:avLst/>
            <a:gdLst/>
            <a:ahLst/>
            <a:cxnLst/>
            <a:rect l="l" t="t" r="r" b="b"/>
            <a:pathLst>
              <a:path w="6050280">
                <a:moveTo>
                  <a:pt x="0" y="0"/>
                </a:moveTo>
                <a:lnTo>
                  <a:pt x="6049787" y="0"/>
                </a:lnTo>
              </a:path>
            </a:pathLst>
          </a:custGeom>
          <a:ln w="9524">
            <a:solidFill>
              <a:srgbClr val="000000"/>
            </a:solidFill>
          </a:ln>
        </p:spPr>
        <p:txBody>
          <a:bodyPr wrap="square" lIns="0" tIns="0" rIns="0" bIns="0" rtlCol="0"/>
          <a:lstStyle/>
          <a:p>
            <a:endParaRPr sz="2400"/>
          </a:p>
        </p:txBody>
      </p:sp>
      <p:sp>
        <p:nvSpPr>
          <p:cNvPr id="7" name="object 7"/>
          <p:cNvSpPr/>
          <p:nvPr/>
        </p:nvSpPr>
        <p:spPr>
          <a:xfrm>
            <a:off x="4125616" y="2602617"/>
            <a:ext cx="0" cy="4256193"/>
          </a:xfrm>
          <a:custGeom>
            <a:avLst/>
            <a:gdLst/>
            <a:ahLst/>
            <a:cxnLst/>
            <a:rect l="l" t="t" r="r" b="b"/>
            <a:pathLst>
              <a:path h="3192145">
                <a:moveTo>
                  <a:pt x="0" y="3191537"/>
                </a:moveTo>
                <a:lnTo>
                  <a:pt x="0" y="0"/>
                </a:lnTo>
              </a:path>
            </a:pathLst>
          </a:custGeom>
          <a:ln w="9524">
            <a:solidFill>
              <a:srgbClr val="000000"/>
            </a:solidFill>
          </a:ln>
        </p:spPr>
        <p:txBody>
          <a:bodyPr wrap="square" lIns="0" tIns="0" rIns="0" bIns="0" rtlCol="0"/>
          <a:lstStyle/>
          <a:p>
            <a:endParaRPr sz="2400"/>
          </a:p>
        </p:txBody>
      </p:sp>
      <p:sp>
        <p:nvSpPr>
          <p:cNvPr id="8" name="object 8"/>
          <p:cNvSpPr/>
          <p:nvPr/>
        </p:nvSpPr>
        <p:spPr>
          <a:xfrm>
            <a:off x="2546634" y="3973200"/>
            <a:ext cx="6570980" cy="512233"/>
          </a:xfrm>
          <a:custGeom>
            <a:avLst/>
            <a:gdLst/>
            <a:ahLst/>
            <a:cxnLst/>
            <a:rect l="l" t="t" r="r" b="b"/>
            <a:pathLst>
              <a:path w="4928234" h="384175">
                <a:moveTo>
                  <a:pt x="0" y="0"/>
                </a:moveTo>
                <a:lnTo>
                  <a:pt x="4928122" y="384059"/>
                </a:lnTo>
              </a:path>
            </a:pathLst>
          </a:custGeom>
          <a:ln w="9524">
            <a:solidFill>
              <a:srgbClr val="FF0000"/>
            </a:solidFill>
          </a:ln>
        </p:spPr>
        <p:txBody>
          <a:bodyPr wrap="square" lIns="0" tIns="0" rIns="0" bIns="0" rtlCol="0"/>
          <a:lstStyle/>
          <a:p>
            <a:endParaRPr sz="2400"/>
          </a:p>
        </p:txBody>
      </p:sp>
      <p:sp>
        <p:nvSpPr>
          <p:cNvPr id="9" name="object 9"/>
          <p:cNvSpPr/>
          <p:nvPr/>
        </p:nvSpPr>
        <p:spPr>
          <a:xfrm>
            <a:off x="9115832" y="4464366"/>
            <a:ext cx="59267" cy="42333"/>
          </a:xfrm>
          <a:custGeom>
            <a:avLst/>
            <a:gdLst/>
            <a:ahLst/>
            <a:cxnLst/>
            <a:rect l="l" t="t" r="r" b="b"/>
            <a:pathLst>
              <a:path w="44450" h="31750">
                <a:moveTo>
                  <a:pt x="0" y="31370"/>
                </a:moveTo>
                <a:lnTo>
                  <a:pt x="2444" y="0"/>
                </a:lnTo>
                <a:lnTo>
                  <a:pt x="44317" y="19043"/>
                </a:lnTo>
                <a:lnTo>
                  <a:pt x="0" y="31370"/>
                </a:lnTo>
                <a:close/>
              </a:path>
            </a:pathLst>
          </a:custGeom>
          <a:solidFill>
            <a:srgbClr val="FF0000"/>
          </a:solidFill>
        </p:spPr>
        <p:txBody>
          <a:bodyPr wrap="square" lIns="0" tIns="0" rIns="0" bIns="0" rtlCol="0"/>
          <a:lstStyle/>
          <a:p>
            <a:endParaRPr sz="2400"/>
          </a:p>
        </p:txBody>
      </p:sp>
      <p:sp>
        <p:nvSpPr>
          <p:cNvPr id="10" name="object 10"/>
          <p:cNvSpPr/>
          <p:nvPr/>
        </p:nvSpPr>
        <p:spPr>
          <a:xfrm>
            <a:off x="9115832" y="4464366"/>
            <a:ext cx="59267" cy="42333"/>
          </a:xfrm>
          <a:custGeom>
            <a:avLst/>
            <a:gdLst/>
            <a:ahLst/>
            <a:cxnLst/>
            <a:rect l="l" t="t" r="r" b="b"/>
            <a:pathLst>
              <a:path w="44450" h="31750">
                <a:moveTo>
                  <a:pt x="0" y="31370"/>
                </a:moveTo>
                <a:lnTo>
                  <a:pt x="44317" y="19043"/>
                </a:lnTo>
                <a:lnTo>
                  <a:pt x="2444" y="0"/>
                </a:lnTo>
                <a:lnTo>
                  <a:pt x="0" y="31370"/>
                </a:lnTo>
                <a:close/>
              </a:path>
            </a:pathLst>
          </a:custGeom>
          <a:ln w="9524">
            <a:solidFill>
              <a:srgbClr val="FF0000"/>
            </a:solidFill>
          </a:ln>
        </p:spPr>
        <p:txBody>
          <a:bodyPr wrap="square" lIns="0" tIns="0" rIns="0" bIns="0" rtlCol="0"/>
          <a:lstStyle/>
          <a:p>
            <a:endParaRPr sz="2400"/>
          </a:p>
        </p:txBody>
      </p:sp>
      <p:sp>
        <p:nvSpPr>
          <p:cNvPr id="11" name="object 11"/>
          <p:cNvSpPr/>
          <p:nvPr/>
        </p:nvSpPr>
        <p:spPr>
          <a:xfrm>
            <a:off x="2557233" y="3994333"/>
            <a:ext cx="2794847" cy="1319953"/>
          </a:xfrm>
          <a:custGeom>
            <a:avLst/>
            <a:gdLst/>
            <a:ahLst/>
            <a:cxnLst/>
            <a:rect l="l" t="t" r="r" b="b"/>
            <a:pathLst>
              <a:path w="2096135" h="989964">
                <a:moveTo>
                  <a:pt x="0" y="0"/>
                </a:moveTo>
                <a:lnTo>
                  <a:pt x="2096022" y="989894"/>
                </a:lnTo>
              </a:path>
            </a:pathLst>
          </a:custGeom>
          <a:ln w="9524">
            <a:solidFill>
              <a:srgbClr val="FF0000"/>
            </a:solidFill>
          </a:ln>
        </p:spPr>
        <p:txBody>
          <a:bodyPr wrap="square" lIns="0" tIns="0" rIns="0" bIns="0" rtlCol="0"/>
          <a:lstStyle/>
          <a:p>
            <a:endParaRPr sz="2400"/>
          </a:p>
        </p:txBody>
      </p:sp>
      <p:sp>
        <p:nvSpPr>
          <p:cNvPr id="12" name="object 12"/>
          <p:cNvSpPr/>
          <p:nvPr/>
        </p:nvSpPr>
        <p:spPr>
          <a:xfrm>
            <a:off x="5342973" y="5295224"/>
            <a:ext cx="61807" cy="44027"/>
          </a:xfrm>
          <a:custGeom>
            <a:avLst/>
            <a:gdLst/>
            <a:ahLst/>
            <a:cxnLst/>
            <a:rect l="l" t="t" r="r" b="b"/>
            <a:pathLst>
              <a:path w="46354" h="33020">
                <a:moveTo>
                  <a:pt x="45804" y="32685"/>
                </a:moveTo>
                <a:lnTo>
                  <a:pt x="0" y="28451"/>
                </a:lnTo>
                <a:lnTo>
                  <a:pt x="13436" y="0"/>
                </a:lnTo>
                <a:lnTo>
                  <a:pt x="45804" y="32685"/>
                </a:lnTo>
                <a:close/>
              </a:path>
            </a:pathLst>
          </a:custGeom>
          <a:solidFill>
            <a:srgbClr val="FF0000"/>
          </a:solidFill>
        </p:spPr>
        <p:txBody>
          <a:bodyPr wrap="square" lIns="0" tIns="0" rIns="0" bIns="0" rtlCol="0"/>
          <a:lstStyle/>
          <a:p>
            <a:endParaRPr sz="2400"/>
          </a:p>
        </p:txBody>
      </p:sp>
      <p:sp>
        <p:nvSpPr>
          <p:cNvPr id="13" name="object 13"/>
          <p:cNvSpPr/>
          <p:nvPr/>
        </p:nvSpPr>
        <p:spPr>
          <a:xfrm>
            <a:off x="5342973" y="5295224"/>
            <a:ext cx="61807" cy="44027"/>
          </a:xfrm>
          <a:custGeom>
            <a:avLst/>
            <a:gdLst/>
            <a:ahLst/>
            <a:cxnLst/>
            <a:rect l="l" t="t" r="r" b="b"/>
            <a:pathLst>
              <a:path w="46354" h="33020">
                <a:moveTo>
                  <a:pt x="0" y="28451"/>
                </a:moveTo>
                <a:lnTo>
                  <a:pt x="45804" y="32685"/>
                </a:lnTo>
                <a:lnTo>
                  <a:pt x="13436" y="0"/>
                </a:lnTo>
                <a:lnTo>
                  <a:pt x="0" y="28451"/>
                </a:lnTo>
                <a:close/>
              </a:path>
            </a:pathLst>
          </a:custGeom>
          <a:ln w="9524">
            <a:solidFill>
              <a:srgbClr val="FF0000"/>
            </a:solidFill>
          </a:ln>
        </p:spPr>
        <p:txBody>
          <a:bodyPr wrap="square" lIns="0" tIns="0" rIns="0" bIns="0" rtlCol="0"/>
          <a:lstStyle/>
          <a:p>
            <a:endParaRPr sz="2400"/>
          </a:p>
        </p:txBody>
      </p:sp>
    </p:spTree>
    <p:extLst>
      <p:ext uri="{BB962C8B-B14F-4D97-AF65-F5344CB8AC3E}">
        <p14:creationId xmlns:p14="http://schemas.microsoft.com/office/powerpoint/2010/main" val="72570644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12967" y="677405"/>
            <a:ext cx="9237979" cy="591551"/>
          </a:xfrm>
          <a:prstGeom prst="rect">
            <a:avLst/>
          </a:prstGeom>
        </p:spPr>
        <p:txBody>
          <a:bodyPr vert="horz" wrap="square" lIns="0" tIns="16933" rIns="0" bIns="0" rtlCol="0" anchor="ctr">
            <a:spAutoFit/>
          </a:bodyPr>
          <a:lstStyle/>
          <a:p>
            <a:pPr marL="16933">
              <a:lnSpc>
                <a:spcPct val="100000"/>
              </a:lnSpc>
              <a:spcBef>
                <a:spcPts val="133"/>
              </a:spcBef>
            </a:pPr>
            <a:r>
              <a:rPr sz="3733" spc="-13" dirty="0"/>
              <a:t>Structural Patterns </a:t>
            </a:r>
            <a:r>
              <a:rPr sz="3733" spc="-7" dirty="0"/>
              <a:t>and Layout</a:t>
            </a:r>
            <a:r>
              <a:rPr sz="3733" spc="-93" dirty="0"/>
              <a:t> </a:t>
            </a:r>
            <a:r>
              <a:rPr sz="3733" spc="-7" dirty="0"/>
              <a:t>Linearization</a:t>
            </a:r>
            <a:endParaRPr sz="3733"/>
          </a:p>
        </p:txBody>
      </p:sp>
      <p:sp>
        <p:nvSpPr>
          <p:cNvPr id="3" name="object 3"/>
          <p:cNvSpPr txBox="1"/>
          <p:nvPr/>
        </p:nvSpPr>
        <p:spPr>
          <a:xfrm>
            <a:off x="512967" y="1529441"/>
            <a:ext cx="10591800" cy="1232816"/>
          </a:xfrm>
          <a:prstGeom prst="rect">
            <a:avLst/>
          </a:prstGeom>
        </p:spPr>
        <p:txBody>
          <a:bodyPr vert="horz" wrap="square" lIns="0" tIns="16933" rIns="0" bIns="0" rtlCol="0">
            <a:spAutoFit/>
          </a:bodyPr>
          <a:lstStyle/>
          <a:p>
            <a:pPr marL="16933">
              <a:spcBef>
                <a:spcPts val="133"/>
              </a:spcBef>
            </a:pPr>
            <a:r>
              <a:rPr sz="2400" spc="-7" dirty="0">
                <a:solidFill>
                  <a:srgbClr val="595959"/>
                </a:solidFill>
                <a:latin typeface="Arial"/>
                <a:cs typeface="Arial"/>
              </a:rPr>
              <a:t>Revised</a:t>
            </a:r>
            <a:r>
              <a:rPr sz="2400" spc="-13" dirty="0">
                <a:solidFill>
                  <a:srgbClr val="595959"/>
                </a:solidFill>
                <a:latin typeface="Arial"/>
                <a:cs typeface="Arial"/>
              </a:rPr>
              <a:t> </a:t>
            </a:r>
            <a:r>
              <a:rPr sz="2400" spc="-7" dirty="0">
                <a:solidFill>
                  <a:srgbClr val="595959"/>
                </a:solidFill>
                <a:latin typeface="Arial"/>
                <a:cs typeface="Arial"/>
              </a:rPr>
              <a:t>Approach</a:t>
            </a:r>
            <a:endParaRPr sz="2400">
              <a:latin typeface="Arial"/>
              <a:cs typeface="Arial"/>
            </a:endParaRPr>
          </a:p>
          <a:p>
            <a:pPr marL="16933">
              <a:lnSpc>
                <a:spcPts val="2219"/>
              </a:lnSpc>
              <a:spcBef>
                <a:spcPts val="2240"/>
              </a:spcBef>
            </a:pPr>
            <a:r>
              <a:rPr sz="1867" spc="-7" dirty="0">
                <a:solidFill>
                  <a:srgbClr val="595959"/>
                </a:solidFill>
                <a:latin typeface="Arial"/>
                <a:cs typeface="Arial"/>
              </a:rPr>
              <a:t>Node groups </a:t>
            </a:r>
            <a:r>
              <a:rPr sz="1867" dirty="0">
                <a:solidFill>
                  <a:srgbClr val="595959"/>
                </a:solidFill>
                <a:latin typeface="Arial"/>
                <a:cs typeface="Arial"/>
              </a:rPr>
              <a:t>(structural </a:t>
            </a:r>
            <a:r>
              <a:rPr sz="1867" spc="-7" dirty="0">
                <a:solidFill>
                  <a:srgbClr val="595959"/>
                </a:solidFill>
                <a:latin typeface="Arial"/>
                <a:cs typeface="Arial"/>
              </a:rPr>
              <a:t>patterns) laid out in</a:t>
            </a:r>
            <a:r>
              <a:rPr sz="1867" spc="-27" dirty="0">
                <a:solidFill>
                  <a:srgbClr val="595959"/>
                </a:solidFill>
                <a:latin typeface="Arial"/>
                <a:cs typeface="Arial"/>
              </a:rPr>
              <a:t> </a:t>
            </a:r>
            <a:r>
              <a:rPr sz="1867" spc="-7" dirty="0">
                <a:solidFill>
                  <a:srgbClr val="595959"/>
                </a:solidFill>
                <a:latin typeface="Arial"/>
                <a:cs typeface="Arial"/>
              </a:rPr>
              <a:t>isolation.</a:t>
            </a:r>
            <a:endParaRPr sz="1867">
              <a:latin typeface="Arial"/>
              <a:cs typeface="Arial"/>
            </a:endParaRPr>
          </a:p>
          <a:p>
            <a:pPr marL="16933">
              <a:lnSpc>
                <a:spcPts val="2219"/>
              </a:lnSpc>
            </a:pPr>
            <a:r>
              <a:rPr sz="1867" spc="-7" dirty="0">
                <a:solidFill>
                  <a:srgbClr val="595959"/>
                </a:solidFill>
                <a:latin typeface="Arial"/>
                <a:cs typeface="Arial"/>
              </a:rPr>
              <a:t>Their bounding box dimensions </a:t>
            </a:r>
            <a:r>
              <a:rPr sz="1867" dirty="0">
                <a:solidFill>
                  <a:srgbClr val="595959"/>
                </a:solidFill>
                <a:latin typeface="Arial"/>
                <a:cs typeface="Arial"/>
              </a:rPr>
              <a:t>(and </a:t>
            </a:r>
            <a:r>
              <a:rPr sz="1867" spc="-7" dirty="0">
                <a:solidFill>
                  <a:srgbClr val="595959"/>
                </a:solidFill>
                <a:latin typeface="Arial"/>
                <a:cs typeface="Arial"/>
              </a:rPr>
              <a:t>the </a:t>
            </a:r>
            <a:r>
              <a:rPr sz="1867" dirty="0">
                <a:solidFill>
                  <a:srgbClr val="595959"/>
                </a:solidFill>
                <a:latin typeface="Arial"/>
                <a:cs typeface="Arial"/>
              </a:rPr>
              <a:t>relative </a:t>
            </a:r>
            <a:r>
              <a:rPr sz="1867" spc="-7" dirty="0">
                <a:solidFill>
                  <a:srgbClr val="595959"/>
                </a:solidFill>
                <a:latin typeface="Arial"/>
                <a:cs typeface="Arial"/>
              </a:rPr>
              <a:t>positions of their </a:t>
            </a:r>
            <a:r>
              <a:rPr sz="1867" dirty="0">
                <a:solidFill>
                  <a:srgbClr val="595959"/>
                </a:solidFill>
                <a:latin typeface="Arial"/>
                <a:cs typeface="Arial"/>
              </a:rPr>
              <a:t>child </a:t>
            </a:r>
            <a:r>
              <a:rPr sz="1867" spc="-7" dirty="0">
                <a:solidFill>
                  <a:srgbClr val="595959"/>
                </a:solidFill>
                <a:latin typeface="Arial"/>
                <a:cs typeface="Arial"/>
              </a:rPr>
              <a:t>nodes and edges) are</a:t>
            </a:r>
            <a:r>
              <a:rPr sz="1867" spc="-80" dirty="0">
                <a:solidFill>
                  <a:srgbClr val="595959"/>
                </a:solidFill>
                <a:latin typeface="Arial"/>
                <a:cs typeface="Arial"/>
              </a:rPr>
              <a:t> </a:t>
            </a:r>
            <a:r>
              <a:rPr sz="1867" dirty="0">
                <a:solidFill>
                  <a:srgbClr val="595959"/>
                </a:solidFill>
                <a:latin typeface="Arial"/>
                <a:cs typeface="Arial"/>
              </a:rPr>
              <a:t>stored.</a:t>
            </a:r>
            <a:endParaRPr sz="1867">
              <a:latin typeface="Arial"/>
              <a:cs typeface="Arial"/>
            </a:endParaRPr>
          </a:p>
        </p:txBody>
      </p:sp>
      <p:sp>
        <p:nvSpPr>
          <p:cNvPr id="4" name="object 4"/>
          <p:cNvSpPr/>
          <p:nvPr/>
        </p:nvSpPr>
        <p:spPr>
          <a:xfrm>
            <a:off x="1397299" y="3585960"/>
            <a:ext cx="9559735" cy="1871904"/>
          </a:xfrm>
          <a:prstGeom prst="rect">
            <a:avLst/>
          </a:prstGeom>
          <a:blipFill>
            <a:blip r:embed="rId2" cstate="print"/>
            <a:stretch>
              <a:fillRect/>
            </a:stretch>
          </a:blipFill>
        </p:spPr>
        <p:txBody>
          <a:bodyPr wrap="square" lIns="0" tIns="0" rIns="0" bIns="0" rtlCol="0"/>
          <a:lstStyle/>
          <a:p>
            <a:endParaRPr sz="2400"/>
          </a:p>
        </p:txBody>
      </p:sp>
    </p:spTree>
    <p:extLst>
      <p:ext uri="{BB962C8B-B14F-4D97-AF65-F5344CB8AC3E}">
        <p14:creationId xmlns:p14="http://schemas.microsoft.com/office/powerpoint/2010/main" val="263318623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12967" y="677405"/>
            <a:ext cx="9237979" cy="591551"/>
          </a:xfrm>
          <a:prstGeom prst="rect">
            <a:avLst/>
          </a:prstGeom>
        </p:spPr>
        <p:txBody>
          <a:bodyPr vert="horz" wrap="square" lIns="0" tIns="16933" rIns="0" bIns="0" rtlCol="0" anchor="ctr">
            <a:spAutoFit/>
          </a:bodyPr>
          <a:lstStyle/>
          <a:p>
            <a:pPr marL="16933">
              <a:lnSpc>
                <a:spcPct val="100000"/>
              </a:lnSpc>
              <a:spcBef>
                <a:spcPts val="133"/>
              </a:spcBef>
            </a:pPr>
            <a:r>
              <a:rPr sz="3733" spc="-13" dirty="0"/>
              <a:t>Structural Patterns </a:t>
            </a:r>
            <a:r>
              <a:rPr sz="3733" spc="-7" dirty="0"/>
              <a:t>and Layout</a:t>
            </a:r>
            <a:r>
              <a:rPr sz="3733" spc="-93" dirty="0"/>
              <a:t> </a:t>
            </a:r>
            <a:r>
              <a:rPr sz="3733" spc="-7" dirty="0"/>
              <a:t>Linearization</a:t>
            </a:r>
            <a:endParaRPr sz="3733"/>
          </a:p>
        </p:txBody>
      </p:sp>
      <p:sp>
        <p:nvSpPr>
          <p:cNvPr id="3" name="object 3"/>
          <p:cNvSpPr txBox="1"/>
          <p:nvPr/>
        </p:nvSpPr>
        <p:spPr>
          <a:xfrm>
            <a:off x="512967" y="1529441"/>
            <a:ext cx="10591800" cy="1232816"/>
          </a:xfrm>
          <a:prstGeom prst="rect">
            <a:avLst/>
          </a:prstGeom>
        </p:spPr>
        <p:txBody>
          <a:bodyPr vert="horz" wrap="square" lIns="0" tIns="16933" rIns="0" bIns="0" rtlCol="0">
            <a:spAutoFit/>
          </a:bodyPr>
          <a:lstStyle/>
          <a:p>
            <a:pPr marL="16933">
              <a:spcBef>
                <a:spcPts val="133"/>
              </a:spcBef>
            </a:pPr>
            <a:r>
              <a:rPr sz="2400" spc="-7" dirty="0">
                <a:solidFill>
                  <a:srgbClr val="595959"/>
                </a:solidFill>
                <a:latin typeface="Arial"/>
                <a:cs typeface="Arial"/>
              </a:rPr>
              <a:t>Revised</a:t>
            </a:r>
            <a:r>
              <a:rPr sz="2400" spc="-13" dirty="0">
                <a:solidFill>
                  <a:srgbClr val="595959"/>
                </a:solidFill>
                <a:latin typeface="Arial"/>
                <a:cs typeface="Arial"/>
              </a:rPr>
              <a:t> </a:t>
            </a:r>
            <a:r>
              <a:rPr sz="2400" spc="-7" dirty="0">
                <a:solidFill>
                  <a:srgbClr val="595959"/>
                </a:solidFill>
                <a:latin typeface="Arial"/>
                <a:cs typeface="Arial"/>
              </a:rPr>
              <a:t>Approach</a:t>
            </a:r>
            <a:endParaRPr sz="2400">
              <a:latin typeface="Arial"/>
              <a:cs typeface="Arial"/>
            </a:endParaRPr>
          </a:p>
          <a:p>
            <a:pPr marL="16933">
              <a:lnSpc>
                <a:spcPts val="2219"/>
              </a:lnSpc>
              <a:spcBef>
                <a:spcPts val="2240"/>
              </a:spcBef>
            </a:pPr>
            <a:r>
              <a:rPr sz="1867" spc="-7" dirty="0">
                <a:solidFill>
                  <a:srgbClr val="595959"/>
                </a:solidFill>
                <a:latin typeface="Arial"/>
                <a:cs typeface="Arial"/>
              </a:rPr>
              <a:t>Node groups </a:t>
            </a:r>
            <a:r>
              <a:rPr sz="1867" dirty="0">
                <a:solidFill>
                  <a:srgbClr val="595959"/>
                </a:solidFill>
                <a:latin typeface="Arial"/>
                <a:cs typeface="Arial"/>
              </a:rPr>
              <a:t>(structural </a:t>
            </a:r>
            <a:r>
              <a:rPr sz="1867" spc="-7" dirty="0">
                <a:solidFill>
                  <a:srgbClr val="595959"/>
                </a:solidFill>
                <a:latin typeface="Arial"/>
                <a:cs typeface="Arial"/>
              </a:rPr>
              <a:t>patterns) laid out in</a:t>
            </a:r>
            <a:r>
              <a:rPr sz="1867" spc="-27" dirty="0">
                <a:solidFill>
                  <a:srgbClr val="595959"/>
                </a:solidFill>
                <a:latin typeface="Arial"/>
                <a:cs typeface="Arial"/>
              </a:rPr>
              <a:t> </a:t>
            </a:r>
            <a:r>
              <a:rPr sz="1867" spc="-7" dirty="0">
                <a:solidFill>
                  <a:srgbClr val="595959"/>
                </a:solidFill>
                <a:latin typeface="Arial"/>
                <a:cs typeface="Arial"/>
              </a:rPr>
              <a:t>isolation.</a:t>
            </a:r>
            <a:endParaRPr sz="1867">
              <a:latin typeface="Arial"/>
              <a:cs typeface="Arial"/>
            </a:endParaRPr>
          </a:p>
          <a:p>
            <a:pPr marL="16933">
              <a:lnSpc>
                <a:spcPts val="2219"/>
              </a:lnSpc>
            </a:pPr>
            <a:r>
              <a:rPr sz="1867" spc="-7" dirty="0">
                <a:solidFill>
                  <a:srgbClr val="595959"/>
                </a:solidFill>
                <a:latin typeface="Arial"/>
                <a:cs typeface="Arial"/>
              </a:rPr>
              <a:t>Their bounding box dimensions </a:t>
            </a:r>
            <a:r>
              <a:rPr sz="1867" dirty="0">
                <a:solidFill>
                  <a:srgbClr val="595959"/>
                </a:solidFill>
                <a:latin typeface="Arial"/>
                <a:cs typeface="Arial"/>
              </a:rPr>
              <a:t>(and </a:t>
            </a:r>
            <a:r>
              <a:rPr sz="1867" spc="-7" dirty="0">
                <a:solidFill>
                  <a:srgbClr val="595959"/>
                </a:solidFill>
                <a:latin typeface="Arial"/>
                <a:cs typeface="Arial"/>
              </a:rPr>
              <a:t>the </a:t>
            </a:r>
            <a:r>
              <a:rPr sz="1867" dirty="0">
                <a:solidFill>
                  <a:srgbClr val="595959"/>
                </a:solidFill>
                <a:latin typeface="Arial"/>
                <a:cs typeface="Arial"/>
              </a:rPr>
              <a:t>relative </a:t>
            </a:r>
            <a:r>
              <a:rPr sz="1867" spc="-7" dirty="0">
                <a:solidFill>
                  <a:srgbClr val="595959"/>
                </a:solidFill>
                <a:latin typeface="Arial"/>
                <a:cs typeface="Arial"/>
              </a:rPr>
              <a:t>positions of their </a:t>
            </a:r>
            <a:r>
              <a:rPr sz="1867" dirty="0">
                <a:solidFill>
                  <a:srgbClr val="595959"/>
                </a:solidFill>
                <a:latin typeface="Arial"/>
                <a:cs typeface="Arial"/>
              </a:rPr>
              <a:t>child </a:t>
            </a:r>
            <a:r>
              <a:rPr sz="1867" spc="-7" dirty="0">
                <a:solidFill>
                  <a:srgbClr val="595959"/>
                </a:solidFill>
                <a:latin typeface="Arial"/>
                <a:cs typeface="Arial"/>
              </a:rPr>
              <a:t>nodes and edges) are</a:t>
            </a:r>
            <a:r>
              <a:rPr sz="1867" spc="-80" dirty="0">
                <a:solidFill>
                  <a:srgbClr val="595959"/>
                </a:solidFill>
                <a:latin typeface="Arial"/>
                <a:cs typeface="Arial"/>
              </a:rPr>
              <a:t> </a:t>
            </a:r>
            <a:r>
              <a:rPr sz="1867" dirty="0">
                <a:solidFill>
                  <a:srgbClr val="595959"/>
                </a:solidFill>
                <a:latin typeface="Arial"/>
                <a:cs typeface="Arial"/>
              </a:rPr>
              <a:t>stored.</a:t>
            </a:r>
            <a:endParaRPr sz="1867">
              <a:latin typeface="Arial"/>
              <a:cs typeface="Arial"/>
            </a:endParaRPr>
          </a:p>
        </p:txBody>
      </p:sp>
      <p:sp>
        <p:nvSpPr>
          <p:cNvPr id="4" name="object 4"/>
          <p:cNvSpPr/>
          <p:nvPr/>
        </p:nvSpPr>
        <p:spPr>
          <a:xfrm>
            <a:off x="1397299" y="3585960"/>
            <a:ext cx="9559735" cy="1871904"/>
          </a:xfrm>
          <a:prstGeom prst="rect">
            <a:avLst/>
          </a:prstGeom>
          <a:blipFill>
            <a:blip r:embed="rId2" cstate="print"/>
            <a:stretch>
              <a:fillRect/>
            </a:stretch>
          </a:blipFill>
        </p:spPr>
        <p:txBody>
          <a:bodyPr wrap="square" lIns="0" tIns="0" rIns="0" bIns="0" rtlCol="0"/>
          <a:lstStyle/>
          <a:p>
            <a:endParaRPr sz="2400"/>
          </a:p>
        </p:txBody>
      </p:sp>
      <p:sp>
        <p:nvSpPr>
          <p:cNvPr id="5" name="object 5"/>
          <p:cNvSpPr/>
          <p:nvPr/>
        </p:nvSpPr>
        <p:spPr>
          <a:xfrm>
            <a:off x="1416166" y="3137499"/>
            <a:ext cx="9552940" cy="431800"/>
          </a:xfrm>
          <a:custGeom>
            <a:avLst/>
            <a:gdLst/>
            <a:ahLst/>
            <a:cxnLst/>
            <a:rect l="l" t="t" r="r" b="b"/>
            <a:pathLst>
              <a:path w="7164705" h="323850">
                <a:moveTo>
                  <a:pt x="0" y="323287"/>
                </a:moveTo>
                <a:lnTo>
                  <a:pt x="5774" y="280315"/>
                </a:lnTo>
                <a:lnTo>
                  <a:pt x="22069" y="241702"/>
                </a:lnTo>
                <a:lnTo>
                  <a:pt x="47344" y="208987"/>
                </a:lnTo>
                <a:lnTo>
                  <a:pt x="80058" y="183712"/>
                </a:lnTo>
                <a:lnTo>
                  <a:pt x="118672" y="167417"/>
                </a:lnTo>
                <a:lnTo>
                  <a:pt x="161643" y="161643"/>
                </a:lnTo>
                <a:lnTo>
                  <a:pt x="3420506" y="161643"/>
                </a:lnTo>
                <a:lnTo>
                  <a:pt x="3463477" y="155869"/>
                </a:lnTo>
                <a:lnTo>
                  <a:pt x="3502091" y="139574"/>
                </a:lnTo>
                <a:lnTo>
                  <a:pt x="3534805" y="114299"/>
                </a:lnTo>
                <a:lnTo>
                  <a:pt x="3560080" y="81584"/>
                </a:lnTo>
                <a:lnTo>
                  <a:pt x="3576375" y="42971"/>
                </a:lnTo>
                <a:lnTo>
                  <a:pt x="3582149" y="0"/>
                </a:lnTo>
                <a:lnTo>
                  <a:pt x="3587924" y="42971"/>
                </a:lnTo>
                <a:lnTo>
                  <a:pt x="3604219" y="81584"/>
                </a:lnTo>
                <a:lnTo>
                  <a:pt x="3629494" y="114299"/>
                </a:lnTo>
                <a:lnTo>
                  <a:pt x="3662208" y="139574"/>
                </a:lnTo>
                <a:lnTo>
                  <a:pt x="3700822" y="155869"/>
                </a:lnTo>
                <a:lnTo>
                  <a:pt x="3743793" y="161643"/>
                </a:lnTo>
                <a:lnTo>
                  <a:pt x="7002656" y="161643"/>
                </a:lnTo>
                <a:lnTo>
                  <a:pt x="7045627" y="167417"/>
                </a:lnTo>
                <a:lnTo>
                  <a:pt x="7084241" y="183712"/>
                </a:lnTo>
                <a:lnTo>
                  <a:pt x="7116955" y="208987"/>
                </a:lnTo>
                <a:lnTo>
                  <a:pt x="7142230" y="241702"/>
                </a:lnTo>
                <a:lnTo>
                  <a:pt x="7158525" y="280315"/>
                </a:lnTo>
                <a:lnTo>
                  <a:pt x="7164299" y="323287"/>
                </a:lnTo>
              </a:path>
            </a:pathLst>
          </a:custGeom>
          <a:ln w="9524">
            <a:solidFill>
              <a:srgbClr val="595959"/>
            </a:solidFill>
          </a:ln>
        </p:spPr>
        <p:txBody>
          <a:bodyPr wrap="square" lIns="0" tIns="0" rIns="0" bIns="0" rtlCol="0"/>
          <a:lstStyle/>
          <a:p>
            <a:endParaRPr sz="2400"/>
          </a:p>
        </p:txBody>
      </p:sp>
      <p:sp>
        <p:nvSpPr>
          <p:cNvPr id="6" name="object 6"/>
          <p:cNvSpPr/>
          <p:nvPr/>
        </p:nvSpPr>
        <p:spPr>
          <a:xfrm>
            <a:off x="1416166" y="5292849"/>
            <a:ext cx="9552940" cy="431800"/>
          </a:xfrm>
          <a:custGeom>
            <a:avLst/>
            <a:gdLst/>
            <a:ahLst/>
            <a:cxnLst/>
            <a:rect l="l" t="t" r="r" b="b"/>
            <a:pathLst>
              <a:path w="7164705" h="323850">
                <a:moveTo>
                  <a:pt x="7164299" y="0"/>
                </a:moveTo>
                <a:lnTo>
                  <a:pt x="7151995" y="61858"/>
                </a:lnTo>
                <a:lnTo>
                  <a:pt x="7116955" y="114298"/>
                </a:lnTo>
                <a:lnTo>
                  <a:pt x="7064514" y="149339"/>
                </a:lnTo>
                <a:lnTo>
                  <a:pt x="7002656" y="161643"/>
                </a:lnTo>
                <a:lnTo>
                  <a:pt x="3743793" y="161643"/>
                </a:lnTo>
                <a:lnTo>
                  <a:pt x="3700822" y="167417"/>
                </a:lnTo>
                <a:lnTo>
                  <a:pt x="3662208" y="183712"/>
                </a:lnTo>
                <a:lnTo>
                  <a:pt x="3629494" y="208987"/>
                </a:lnTo>
                <a:lnTo>
                  <a:pt x="3604219" y="241702"/>
                </a:lnTo>
                <a:lnTo>
                  <a:pt x="3587924" y="280315"/>
                </a:lnTo>
                <a:lnTo>
                  <a:pt x="3582149" y="323286"/>
                </a:lnTo>
                <a:lnTo>
                  <a:pt x="3576375" y="280315"/>
                </a:lnTo>
                <a:lnTo>
                  <a:pt x="3560080" y="241702"/>
                </a:lnTo>
                <a:lnTo>
                  <a:pt x="3534805" y="208987"/>
                </a:lnTo>
                <a:lnTo>
                  <a:pt x="3502091" y="183712"/>
                </a:lnTo>
                <a:lnTo>
                  <a:pt x="3463477" y="167417"/>
                </a:lnTo>
                <a:lnTo>
                  <a:pt x="3420506" y="161643"/>
                </a:lnTo>
                <a:lnTo>
                  <a:pt x="161643" y="161643"/>
                </a:lnTo>
                <a:lnTo>
                  <a:pt x="118672" y="155869"/>
                </a:lnTo>
                <a:lnTo>
                  <a:pt x="80058" y="139574"/>
                </a:lnTo>
                <a:lnTo>
                  <a:pt x="47344" y="114299"/>
                </a:lnTo>
                <a:lnTo>
                  <a:pt x="22069" y="81584"/>
                </a:lnTo>
                <a:lnTo>
                  <a:pt x="5774" y="42971"/>
                </a:lnTo>
                <a:lnTo>
                  <a:pt x="0" y="0"/>
                </a:lnTo>
              </a:path>
            </a:pathLst>
          </a:custGeom>
          <a:ln w="9524">
            <a:solidFill>
              <a:srgbClr val="595959"/>
            </a:solidFill>
          </a:ln>
        </p:spPr>
        <p:txBody>
          <a:bodyPr wrap="square" lIns="0" tIns="0" rIns="0" bIns="0" rtlCol="0"/>
          <a:lstStyle/>
          <a:p>
            <a:endParaRPr sz="2400"/>
          </a:p>
        </p:txBody>
      </p:sp>
    </p:spTree>
    <p:extLst>
      <p:ext uri="{BB962C8B-B14F-4D97-AF65-F5344CB8AC3E}">
        <p14:creationId xmlns:p14="http://schemas.microsoft.com/office/powerpoint/2010/main" val="91968269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099767" y="3661433"/>
            <a:ext cx="260773" cy="1564640"/>
          </a:xfrm>
          <a:custGeom>
            <a:avLst/>
            <a:gdLst/>
            <a:ahLst/>
            <a:cxnLst/>
            <a:rect l="l" t="t" r="r" b="b"/>
            <a:pathLst>
              <a:path w="195580" h="1173479">
                <a:moveTo>
                  <a:pt x="195492" y="1172999"/>
                </a:moveTo>
                <a:lnTo>
                  <a:pt x="157444" y="1165318"/>
                </a:lnTo>
                <a:lnTo>
                  <a:pt x="126375" y="1144370"/>
                </a:lnTo>
                <a:lnTo>
                  <a:pt x="105427" y="1113301"/>
                </a:lnTo>
                <a:lnTo>
                  <a:pt x="97746" y="1075253"/>
                </a:lnTo>
                <a:lnTo>
                  <a:pt x="97746" y="684245"/>
                </a:lnTo>
                <a:lnTo>
                  <a:pt x="90064" y="646198"/>
                </a:lnTo>
                <a:lnTo>
                  <a:pt x="69116" y="615129"/>
                </a:lnTo>
                <a:lnTo>
                  <a:pt x="38047" y="594181"/>
                </a:lnTo>
                <a:lnTo>
                  <a:pt x="0" y="586499"/>
                </a:lnTo>
                <a:lnTo>
                  <a:pt x="38047" y="578818"/>
                </a:lnTo>
                <a:lnTo>
                  <a:pt x="69116" y="557870"/>
                </a:lnTo>
                <a:lnTo>
                  <a:pt x="90064" y="526801"/>
                </a:lnTo>
                <a:lnTo>
                  <a:pt x="97746" y="488753"/>
                </a:lnTo>
                <a:lnTo>
                  <a:pt x="97746" y="97745"/>
                </a:lnTo>
                <a:lnTo>
                  <a:pt x="105427" y="59698"/>
                </a:lnTo>
                <a:lnTo>
                  <a:pt x="126375" y="28629"/>
                </a:lnTo>
                <a:lnTo>
                  <a:pt x="157444" y="7681"/>
                </a:lnTo>
                <a:lnTo>
                  <a:pt x="195492" y="0"/>
                </a:lnTo>
              </a:path>
            </a:pathLst>
          </a:custGeom>
          <a:ln w="9524">
            <a:solidFill>
              <a:srgbClr val="595959"/>
            </a:solidFill>
          </a:ln>
        </p:spPr>
        <p:txBody>
          <a:bodyPr wrap="square" lIns="0" tIns="0" rIns="0" bIns="0" rtlCol="0"/>
          <a:lstStyle/>
          <a:p>
            <a:endParaRPr sz="2400"/>
          </a:p>
        </p:txBody>
      </p:sp>
      <p:sp>
        <p:nvSpPr>
          <p:cNvPr id="3" name="object 3"/>
          <p:cNvSpPr/>
          <p:nvPr/>
        </p:nvSpPr>
        <p:spPr>
          <a:xfrm>
            <a:off x="10993910" y="3661433"/>
            <a:ext cx="260773" cy="1564640"/>
          </a:xfrm>
          <a:custGeom>
            <a:avLst/>
            <a:gdLst/>
            <a:ahLst/>
            <a:cxnLst/>
            <a:rect l="l" t="t" r="r" b="b"/>
            <a:pathLst>
              <a:path w="195579" h="1173479">
                <a:moveTo>
                  <a:pt x="0" y="0"/>
                </a:moveTo>
                <a:lnTo>
                  <a:pt x="37406" y="7440"/>
                </a:lnTo>
                <a:lnTo>
                  <a:pt x="69117" y="28629"/>
                </a:lnTo>
                <a:lnTo>
                  <a:pt x="90305" y="60340"/>
                </a:lnTo>
                <a:lnTo>
                  <a:pt x="97746" y="97745"/>
                </a:lnTo>
                <a:lnTo>
                  <a:pt x="97746" y="488753"/>
                </a:lnTo>
                <a:lnTo>
                  <a:pt x="105427" y="526801"/>
                </a:lnTo>
                <a:lnTo>
                  <a:pt x="126375" y="557870"/>
                </a:lnTo>
                <a:lnTo>
                  <a:pt x="157445" y="578818"/>
                </a:lnTo>
                <a:lnTo>
                  <a:pt x="195492" y="586499"/>
                </a:lnTo>
                <a:lnTo>
                  <a:pt x="157445" y="594181"/>
                </a:lnTo>
                <a:lnTo>
                  <a:pt x="126375" y="615129"/>
                </a:lnTo>
                <a:lnTo>
                  <a:pt x="105427" y="646198"/>
                </a:lnTo>
                <a:lnTo>
                  <a:pt x="97746" y="684245"/>
                </a:lnTo>
                <a:lnTo>
                  <a:pt x="97746" y="1075253"/>
                </a:lnTo>
                <a:lnTo>
                  <a:pt x="90065" y="1113301"/>
                </a:lnTo>
                <a:lnTo>
                  <a:pt x="69117" y="1144370"/>
                </a:lnTo>
                <a:lnTo>
                  <a:pt x="38047" y="1165318"/>
                </a:lnTo>
                <a:lnTo>
                  <a:pt x="0" y="1172999"/>
                </a:lnTo>
              </a:path>
            </a:pathLst>
          </a:custGeom>
          <a:ln w="9524">
            <a:solidFill>
              <a:srgbClr val="595959"/>
            </a:solidFill>
          </a:ln>
        </p:spPr>
        <p:txBody>
          <a:bodyPr wrap="square" lIns="0" tIns="0" rIns="0" bIns="0" rtlCol="0"/>
          <a:lstStyle/>
          <a:p>
            <a:endParaRPr sz="2400"/>
          </a:p>
        </p:txBody>
      </p:sp>
      <p:sp>
        <p:nvSpPr>
          <p:cNvPr id="4" name="object 4"/>
          <p:cNvSpPr txBox="1">
            <a:spLocks noGrp="1"/>
          </p:cNvSpPr>
          <p:nvPr>
            <p:ph type="title"/>
          </p:nvPr>
        </p:nvSpPr>
        <p:spPr>
          <a:xfrm>
            <a:off x="512967" y="677405"/>
            <a:ext cx="9237979" cy="591551"/>
          </a:xfrm>
          <a:prstGeom prst="rect">
            <a:avLst/>
          </a:prstGeom>
        </p:spPr>
        <p:txBody>
          <a:bodyPr vert="horz" wrap="square" lIns="0" tIns="16933" rIns="0" bIns="0" rtlCol="0" anchor="ctr">
            <a:spAutoFit/>
          </a:bodyPr>
          <a:lstStyle/>
          <a:p>
            <a:pPr marL="16933">
              <a:lnSpc>
                <a:spcPct val="100000"/>
              </a:lnSpc>
              <a:spcBef>
                <a:spcPts val="133"/>
              </a:spcBef>
            </a:pPr>
            <a:r>
              <a:rPr sz="3733" spc="-13" dirty="0"/>
              <a:t>Structural Patterns </a:t>
            </a:r>
            <a:r>
              <a:rPr sz="3733" spc="-7" dirty="0"/>
              <a:t>and Layout</a:t>
            </a:r>
            <a:r>
              <a:rPr sz="3733" spc="-93" dirty="0"/>
              <a:t> </a:t>
            </a:r>
            <a:r>
              <a:rPr sz="3733" spc="-7" dirty="0"/>
              <a:t>Linearization</a:t>
            </a:r>
            <a:endParaRPr sz="3733"/>
          </a:p>
        </p:txBody>
      </p:sp>
      <p:sp>
        <p:nvSpPr>
          <p:cNvPr id="5" name="object 5"/>
          <p:cNvSpPr txBox="1"/>
          <p:nvPr/>
        </p:nvSpPr>
        <p:spPr>
          <a:xfrm>
            <a:off x="512967" y="1529441"/>
            <a:ext cx="10591800" cy="1232816"/>
          </a:xfrm>
          <a:prstGeom prst="rect">
            <a:avLst/>
          </a:prstGeom>
        </p:spPr>
        <p:txBody>
          <a:bodyPr vert="horz" wrap="square" lIns="0" tIns="16933" rIns="0" bIns="0" rtlCol="0">
            <a:spAutoFit/>
          </a:bodyPr>
          <a:lstStyle/>
          <a:p>
            <a:pPr marL="16933">
              <a:spcBef>
                <a:spcPts val="133"/>
              </a:spcBef>
            </a:pPr>
            <a:r>
              <a:rPr sz="2400" spc="-7" dirty="0">
                <a:solidFill>
                  <a:srgbClr val="595959"/>
                </a:solidFill>
                <a:latin typeface="Arial"/>
                <a:cs typeface="Arial"/>
              </a:rPr>
              <a:t>Revised</a:t>
            </a:r>
            <a:r>
              <a:rPr sz="2400" spc="-13" dirty="0">
                <a:solidFill>
                  <a:srgbClr val="595959"/>
                </a:solidFill>
                <a:latin typeface="Arial"/>
                <a:cs typeface="Arial"/>
              </a:rPr>
              <a:t> </a:t>
            </a:r>
            <a:r>
              <a:rPr sz="2400" spc="-7" dirty="0">
                <a:solidFill>
                  <a:srgbClr val="595959"/>
                </a:solidFill>
                <a:latin typeface="Arial"/>
                <a:cs typeface="Arial"/>
              </a:rPr>
              <a:t>Approach</a:t>
            </a:r>
            <a:endParaRPr sz="2400">
              <a:latin typeface="Arial"/>
              <a:cs typeface="Arial"/>
            </a:endParaRPr>
          </a:p>
          <a:p>
            <a:pPr marL="16933">
              <a:lnSpc>
                <a:spcPts val="2219"/>
              </a:lnSpc>
              <a:spcBef>
                <a:spcPts val="2240"/>
              </a:spcBef>
            </a:pPr>
            <a:r>
              <a:rPr sz="1867" spc="-7" dirty="0">
                <a:solidFill>
                  <a:srgbClr val="595959"/>
                </a:solidFill>
                <a:latin typeface="Arial"/>
                <a:cs typeface="Arial"/>
              </a:rPr>
              <a:t>Node groups </a:t>
            </a:r>
            <a:r>
              <a:rPr sz="1867" dirty="0">
                <a:solidFill>
                  <a:srgbClr val="595959"/>
                </a:solidFill>
                <a:latin typeface="Arial"/>
                <a:cs typeface="Arial"/>
              </a:rPr>
              <a:t>(structural </a:t>
            </a:r>
            <a:r>
              <a:rPr sz="1867" spc="-7" dirty="0">
                <a:solidFill>
                  <a:srgbClr val="595959"/>
                </a:solidFill>
                <a:latin typeface="Arial"/>
                <a:cs typeface="Arial"/>
              </a:rPr>
              <a:t>patterns) laid out in</a:t>
            </a:r>
            <a:r>
              <a:rPr sz="1867" spc="-27" dirty="0">
                <a:solidFill>
                  <a:srgbClr val="595959"/>
                </a:solidFill>
                <a:latin typeface="Arial"/>
                <a:cs typeface="Arial"/>
              </a:rPr>
              <a:t> </a:t>
            </a:r>
            <a:r>
              <a:rPr sz="1867" spc="-7" dirty="0">
                <a:solidFill>
                  <a:srgbClr val="595959"/>
                </a:solidFill>
                <a:latin typeface="Arial"/>
                <a:cs typeface="Arial"/>
              </a:rPr>
              <a:t>isolation.</a:t>
            </a:r>
            <a:endParaRPr sz="1867">
              <a:latin typeface="Arial"/>
              <a:cs typeface="Arial"/>
            </a:endParaRPr>
          </a:p>
          <a:p>
            <a:pPr marL="16933">
              <a:lnSpc>
                <a:spcPts val="2219"/>
              </a:lnSpc>
            </a:pPr>
            <a:r>
              <a:rPr sz="1867" spc="-7" dirty="0">
                <a:solidFill>
                  <a:srgbClr val="595959"/>
                </a:solidFill>
                <a:latin typeface="Arial"/>
                <a:cs typeface="Arial"/>
              </a:rPr>
              <a:t>Their bounding box dimensions </a:t>
            </a:r>
            <a:r>
              <a:rPr sz="1867" dirty="0">
                <a:solidFill>
                  <a:srgbClr val="595959"/>
                </a:solidFill>
                <a:latin typeface="Arial"/>
                <a:cs typeface="Arial"/>
              </a:rPr>
              <a:t>(and </a:t>
            </a:r>
            <a:r>
              <a:rPr sz="1867" spc="-7" dirty="0">
                <a:solidFill>
                  <a:srgbClr val="595959"/>
                </a:solidFill>
                <a:latin typeface="Arial"/>
                <a:cs typeface="Arial"/>
              </a:rPr>
              <a:t>the </a:t>
            </a:r>
            <a:r>
              <a:rPr sz="1867" dirty="0">
                <a:solidFill>
                  <a:srgbClr val="595959"/>
                </a:solidFill>
                <a:latin typeface="Arial"/>
                <a:cs typeface="Arial"/>
              </a:rPr>
              <a:t>relative </a:t>
            </a:r>
            <a:r>
              <a:rPr sz="1867" spc="-7" dirty="0">
                <a:solidFill>
                  <a:srgbClr val="595959"/>
                </a:solidFill>
                <a:latin typeface="Arial"/>
                <a:cs typeface="Arial"/>
              </a:rPr>
              <a:t>positions of their </a:t>
            </a:r>
            <a:r>
              <a:rPr sz="1867" dirty="0">
                <a:solidFill>
                  <a:srgbClr val="595959"/>
                </a:solidFill>
                <a:latin typeface="Arial"/>
                <a:cs typeface="Arial"/>
              </a:rPr>
              <a:t>child </a:t>
            </a:r>
            <a:r>
              <a:rPr sz="1867" spc="-7" dirty="0">
                <a:solidFill>
                  <a:srgbClr val="595959"/>
                </a:solidFill>
                <a:latin typeface="Arial"/>
                <a:cs typeface="Arial"/>
              </a:rPr>
              <a:t>nodes and edges) are</a:t>
            </a:r>
            <a:r>
              <a:rPr sz="1867" spc="-80" dirty="0">
                <a:solidFill>
                  <a:srgbClr val="595959"/>
                </a:solidFill>
                <a:latin typeface="Arial"/>
                <a:cs typeface="Arial"/>
              </a:rPr>
              <a:t> </a:t>
            </a:r>
            <a:r>
              <a:rPr sz="1867" dirty="0">
                <a:solidFill>
                  <a:srgbClr val="595959"/>
                </a:solidFill>
                <a:latin typeface="Arial"/>
                <a:cs typeface="Arial"/>
              </a:rPr>
              <a:t>stored.</a:t>
            </a:r>
            <a:endParaRPr sz="1867">
              <a:latin typeface="Arial"/>
              <a:cs typeface="Arial"/>
            </a:endParaRPr>
          </a:p>
        </p:txBody>
      </p:sp>
      <p:sp>
        <p:nvSpPr>
          <p:cNvPr id="6" name="object 6"/>
          <p:cNvSpPr/>
          <p:nvPr/>
        </p:nvSpPr>
        <p:spPr>
          <a:xfrm>
            <a:off x="1397299" y="3585960"/>
            <a:ext cx="9559735" cy="1871904"/>
          </a:xfrm>
          <a:prstGeom prst="rect">
            <a:avLst/>
          </a:prstGeom>
          <a:blipFill>
            <a:blip r:embed="rId2" cstate="print"/>
            <a:stretch>
              <a:fillRect/>
            </a:stretch>
          </a:blipFill>
        </p:spPr>
        <p:txBody>
          <a:bodyPr wrap="square" lIns="0" tIns="0" rIns="0" bIns="0" rtlCol="0"/>
          <a:lstStyle/>
          <a:p>
            <a:endParaRPr sz="2400"/>
          </a:p>
        </p:txBody>
      </p:sp>
      <p:sp>
        <p:nvSpPr>
          <p:cNvPr id="7" name="object 7"/>
          <p:cNvSpPr/>
          <p:nvPr/>
        </p:nvSpPr>
        <p:spPr>
          <a:xfrm>
            <a:off x="1416166" y="3137499"/>
            <a:ext cx="9552940" cy="431800"/>
          </a:xfrm>
          <a:custGeom>
            <a:avLst/>
            <a:gdLst/>
            <a:ahLst/>
            <a:cxnLst/>
            <a:rect l="l" t="t" r="r" b="b"/>
            <a:pathLst>
              <a:path w="7164705" h="323850">
                <a:moveTo>
                  <a:pt x="0" y="323287"/>
                </a:moveTo>
                <a:lnTo>
                  <a:pt x="5774" y="280315"/>
                </a:lnTo>
                <a:lnTo>
                  <a:pt x="22069" y="241702"/>
                </a:lnTo>
                <a:lnTo>
                  <a:pt x="47344" y="208987"/>
                </a:lnTo>
                <a:lnTo>
                  <a:pt x="80058" y="183712"/>
                </a:lnTo>
                <a:lnTo>
                  <a:pt x="118672" y="167417"/>
                </a:lnTo>
                <a:lnTo>
                  <a:pt x="161643" y="161643"/>
                </a:lnTo>
                <a:lnTo>
                  <a:pt x="3420506" y="161643"/>
                </a:lnTo>
                <a:lnTo>
                  <a:pt x="3463477" y="155869"/>
                </a:lnTo>
                <a:lnTo>
                  <a:pt x="3502091" y="139574"/>
                </a:lnTo>
                <a:lnTo>
                  <a:pt x="3534805" y="114299"/>
                </a:lnTo>
                <a:lnTo>
                  <a:pt x="3560080" y="81584"/>
                </a:lnTo>
                <a:lnTo>
                  <a:pt x="3576375" y="42971"/>
                </a:lnTo>
                <a:lnTo>
                  <a:pt x="3582149" y="0"/>
                </a:lnTo>
                <a:lnTo>
                  <a:pt x="3587924" y="42971"/>
                </a:lnTo>
                <a:lnTo>
                  <a:pt x="3604219" y="81584"/>
                </a:lnTo>
                <a:lnTo>
                  <a:pt x="3629494" y="114299"/>
                </a:lnTo>
                <a:lnTo>
                  <a:pt x="3662208" y="139574"/>
                </a:lnTo>
                <a:lnTo>
                  <a:pt x="3700822" y="155869"/>
                </a:lnTo>
                <a:lnTo>
                  <a:pt x="3743793" y="161643"/>
                </a:lnTo>
                <a:lnTo>
                  <a:pt x="7002656" y="161643"/>
                </a:lnTo>
                <a:lnTo>
                  <a:pt x="7045627" y="167417"/>
                </a:lnTo>
                <a:lnTo>
                  <a:pt x="7084241" y="183712"/>
                </a:lnTo>
                <a:lnTo>
                  <a:pt x="7116955" y="208987"/>
                </a:lnTo>
                <a:lnTo>
                  <a:pt x="7142230" y="241702"/>
                </a:lnTo>
                <a:lnTo>
                  <a:pt x="7158525" y="280315"/>
                </a:lnTo>
                <a:lnTo>
                  <a:pt x="7164299" y="323287"/>
                </a:lnTo>
              </a:path>
            </a:pathLst>
          </a:custGeom>
          <a:ln w="9524">
            <a:solidFill>
              <a:srgbClr val="595959"/>
            </a:solidFill>
          </a:ln>
        </p:spPr>
        <p:txBody>
          <a:bodyPr wrap="square" lIns="0" tIns="0" rIns="0" bIns="0" rtlCol="0"/>
          <a:lstStyle/>
          <a:p>
            <a:endParaRPr sz="2400"/>
          </a:p>
        </p:txBody>
      </p:sp>
      <p:sp>
        <p:nvSpPr>
          <p:cNvPr id="8" name="object 8"/>
          <p:cNvSpPr/>
          <p:nvPr/>
        </p:nvSpPr>
        <p:spPr>
          <a:xfrm>
            <a:off x="1416166" y="5292849"/>
            <a:ext cx="9552940" cy="431800"/>
          </a:xfrm>
          <a:custGeom>
            <a:avLst/>
            <a:gdLst/>
            <a:ahLst/>
            <a:cxnLst/>
            <a:rect l="l" t="t" r="r" b="b"/>
            <a:pathLst>
              <a:path w="7164705" h="323850">
                <a:moveTo>
                  <a:pt x="7164299" y="0"/>
                </a:moveTo>
                <a:lnTo>
                  <a:pt x="7151995" y="61858"/>
                </a:lnTo>
                <a:lnTo>
                  <a:pt x="7116955" y="114298"/>
                </a:lnTo>
                <a:lnTo>
                  <a:pt x="7064514" y="149339"/>
                </a:lnTo>
                <a:lnTo>
                  <a:pt x="7002656" y="161643"/>
                </a:lnTo>
                <a:lnTo>
                  <a:pt x="3743793" y="161643"/>
                </a:lnTo>
                <a:lnTo>
                  <a:pt x="3700822" y="167417"/>
                </a:lnTo>
                <a:lnTo>
                  <a:pt x="3662208" y="183712"/>
                </a:lnTo>
                <a:lnTo>
                  <a:pt x="3629494" y="208987"/>
                </a:lnTo>
                <a:lnTo>
                  <a:pt x="3604219" y="241702"/>
                </a:lnTo>
                <a:lnTo>
                  <a:pt x="3587924" y="280315"/>
                </a:lnTo>
                <a:lnTo>
                  <a:pt x="3582149" y="323286"/>
                </a:lnTo>
                <a:lnTo>
                  <a:pt x="3576375" y="280315"/>
                </a:lnTo>
                <a:lnTo>
                  <a:pt x="3560080" y="241702"/>
                </a:lnTo>
                <a:lnTo>
                  <a:pt x="3534805" y="208987"/>
                </a:lnTo>
                <a:lnTo>
                  <a:pt x="3502091" y="183712"/>
                </a:lnTo>
                <a:lnTo>
                  <a:pt x="3463477" y="167417"/>
                </a:lnTo>
                <a:lnTo>
                  <a:pt x="3420506" y="161643"/>
                </a:lnTo>
                <a:lnTo>
                  <a:pt x="161643" y="161643"/>
                </a:lnTo>
                <a:lnTo>
                  <a:pt x="118672" y="155869"/>
                </a:lnTo>
                <a:lnTo>
                  <a:pt x="80058" y="139574"/>
                </a:lnTo>
                <a:lnTo>
                  <a:pt x="47344" y="114299"/>
                </a:lnTo>
                <a:lnTo>
                  <a:pt x="22069" y="81584"/>
                </a:lnTo>
                <a:lnTo>
                  <a:pt x="5774" y="42971"/>
                </a:lnTo>
                <a:lnTo>
                  <a:pt x="0" y="0"/>
                </a:lnTo>
              </a:path>
            </a:pathLst>
          </a:custGeom>
          <a:ln w="9524">
            <a:solidFill>
              <a:srgbClr val="595959"/>
            </a:solidFill>
          </a:ln>
        </p:spPr>
        <p:txBody>
          <a:bodyPr wrap="square" lIns="0" tIns="0" rIns="0" bIns="0" rtlCol="0"/>
          <a:lstStyle/>
          <a:p>
            <a:endParaRPr sz="2400"/>
          </a:p>
        </p:txBody>
      </p:sp>
    </p:spTree>
    <p:extLst>
      <p:ext uri="{BB962C8B-B14F-4D97-AF65-F5344CB8AC3E}">
        <p14:creationId xmlns:p14="http://schemas.microsoft.com/office/powerpoint/2010/main" val="40435182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descr="A group of people posing for the camera&#10;&#10;Description automatically generated">
            <a:extLst>
              <a:ext uri="{FF2B5EF4-FFF2-40B4-BE49-F238E27FC236}">
                <a16:creationId xmlns:a16="http://schemas.microsoft.com/office/drawing/2014/main" id="{FCA74868-588B-3442-8A20-C94CB1FD3E16}"/>
              </a:ext>
            </a:extLst>
          </p:cNvPr>
          <p:cNvPicPr>
            <a:picLocks noGrp="1" noChangeAspect="1"/>
          </p:cNvPicPr>
          <p:nvPr>
            <p:ph idx="1"/>
          </p:nvPr>
        </p:nvPicPr>
        <p:blipFill rotWithShape="1">
          <a:blip r:embed="rId2"/>
          <a:srcRect l="23049"/>
          <a:stretch/>
        </p:blipFill>
        <p:spPr>
          <a:xfrm>
            <a:off x="2810106" y="10"/>
            <a:ext cx="9381893" cy="6857990"/>
          </a:xfrm>
          <a:prstGeom prst="rect">
            <a:avLst/>
          </a:prstGeom>
        </p:spPr>
      </p:pic>
      <p:sp>
        <p:nvSpPr>
          <p:cNvPr id="2" name="Oval 1">
            <a:extLst>
              <a:ext uri="{FF2B5EF4-FFF2-40B4-BE49-F238E27FC236}">
                <a16:creationId xmlns:a16="http://schemas.microsoft.com/office/drawing/2014/main" id="{0A91F7DD-B279-4257-827C-176249C11A59}"/>
              </a:ext>
            </a:extLst>
          </p:cNvPr>
          <p:cNvSpPr/>
          <p:nvPr/>
        </p:nvSpPr>
        <p:spPr>
          <a:xfrm>
            <a:off x="8792737" y="936702"/>
            <a:ext cx="1527717" cy="1555596"/>
          </a:xfrm>
          <a:prstGeom prst="ellipse">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44AD925C-D0D3-40C6-9230-394ADF118890}"/>
              </a:ext>
            </a:extLst>
          </p:cNvPr>
          <p:cNvSpPr/>
          <p:nvPr/>
        </p:nvSpPr>
        <p:spPr>
          <a:xfrm>
            <a:off x="7027127" y="1050073"/>
            <a:ext cx="1527717" cy="1555596"/>
          </a:xfrm>
          <a:prstGeom prst="ellipse">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D3ABCB95-EE40-4482-8827-59881843D102}"/>
              </a:ext>
            </a:extLst>
          </p:cNvPr>
          <p:cNvSpPr/>
          <p:nvPr/>
        </p:nvSpPr>
        <p:spPr>
          <a:xfrm>
            <a:off x="5023625" y="1209907"/>
            <a:ext cx="1235928" cy="1133708"/>
          </a:xfrm>
          <a:prstGeom prst="ellipse">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1AE0DC97-9BC7-4B01-B86E-7406696C3BC5}"/>
              </a:ext>
            </a:extLst>
          </p:cNvPr>
          <p:cNvSpPr/>
          <p:nvPr/>
        </p:nvSpPr>
        <p:spPr>
          <a:xfrm>
            <a:off x="2942064" y="1566745"/>
            <a:ext cx="1337226" cy="1250795"/>
          </a:xfrm>
          <a:prstGeom prst="ellipse">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DDFB2BCC-3938-490C-949C-8A626200C540}"/>
              </a:ext>
            </a:extLst>
          </p:cNvPr>
          <p:cNvSpPr txBox="1"/>
          <p:nvPr/>
        </p:nvSpPr>
        <p:spPr>
          <a:xfrm>
            <a:off x="2899127" y="832887"/>
            <a:ext cx="1000274" cy="369332"/>
          </a:xfrm>
          <a:prstGeom prst="rect">
            <a:avLst/>
          </a:prstGeom>
          <a:noFill/>
        </p:spPr>
        <p:txBody>
          <a:bodyPr wrap="none" rtlCol="0">
            <a:spAutoFit/>
          </a:bodyPr>
          <a:lstStyle/>
          <a:p>
            <a:r>
              <a:rPr lang="en-US" b="1" dirty="0"/>
              <a:t>Qi Wang</a:t>
            </a:r>
          </a:p>
        </p:txBody>
      </p:sp>
      <p:sp>
        <p:nvSpPr>
          <p:cNvPr id="10" name="TextBox 9">
            <a:extLst>
              <a:ext uri="{FF2B5EF4-FFF2-40B4-BE49-F238E27FC236}">
                <a16:creationId xmlns:a16="http://schemas.microsoft.com/office/drawing/2014/main" id="{153B9343-876A-4C78-9D20-A7E306E1A1DA}"/>
              </a:ext>
            </a:extLst>
          </p:cNvPr>
          <p:cNvSpPr txBox="1"/>
          <p:nvPr/>
        </p:nvSpPr>
        <p:spPr>
          <a:xfrm>
            <a:off x="4934415" y="325507"/>
            <a:ext cx="1499000" cy="369332"/>
          </a:xfrm>
          <a:prstGeom prst="rect">
            <a:avLst/>
          </a:prstGeom>
          <a:noFill/>
        </p:spPr>
        <p:txBody>
          <a:bodyPr wrap="none" rtlCol="0">
            <a:spAutoFit/>
          </a:bodyPr>
          <a:lstStyle/>
          <a:p>
            <a:r>
              <a:rPr lang="en-US" b="1" dirty="0"/>
              <a:t>Dreycey Albin</a:t>
            </a:r>
          </a:p>
        </p:txBody>
      </p:sp>
      <p:sp>
        <p:nvSpPr>
          <p:cNvPr id="11" name="TextBox 10">
            <a:extLst>
              <a:ext uri="{FF2B5EF4-FFF2-40B4-BE49-F238E27FC236}">
                <a16:creationId xmlns:a16="http://schemas.microsoft.com/office/drawing/2014/main" id="{1785A264-8CD9-4287-9EFF-21ADCB5AE32C}"/>
              </a:ext>
            </a:extLst>
          </p:cNvPr>
          <p:cNvSpPr txBox="1"/>
          <p:nvPr/>
        </p:nvSpPr>
        <p:spPr>
          <a:xfrm>
            <a:off x="6581078" y="254620"/>
            <a:ext cx="1320874" cy="369332"/>
          </a:xfrm>
          <a:prstGeom prst="rect">
            <a:avLst/>
          </a:prstGeom>
          <a:noFill/>
        </p:spPr>
        <p:txBody>
          <a:bodyPr wrap="none" rtlCol="0">
            <a:spAutoFit/>
          </a:bodyPr>
          <a:lstStyle/>
          <a:p>
            <a:r>
              <a:rPr lang="en-US" b="1" dirty="0"/>
              <a:t>Leo Elworth</a:t>
            </a:r>
          </a:p>
        </p:txBody>
      </p:sp>
      <p:sp>
        <p:nvSpPr>
          <p:cNvPr id="12" name="TextBox 11">
            <a:extLst>
              <a:ext uri="{FF2B5EF4-FFF2-40B4-BE49-F238E27FC236}">
                <a16:creationId xmlns:a16="http://schemas.microsoft.com/office/drawing/2014/main" id="{6AFD0DF8-9170-42EF-9C68-4CC8378612BF}"/>
              </a:ext>
            </a:extLst>
          </p:cNvPr>
          <p:cNvSpPr txBox="1"/>
          <p:nvPr/>
        </p:nvSpPr>
        <p:spPr>
          <a:xfrm>
            <a:off x="8935844" y="510173"/>
            <a:ext cx="1385123" cy="369332"/>
          </a:xfrm>
          <a:prstGeom prst="rect">
            <a:avLst/>
          </a:prstGeom>
          <a:noFill/>
        </p:spPr>
        <p:txBody>
          <a:bodyPr wrap="none" rtlCol="0">
            <a:spAutoFit/>
          </a:bodyPr>
          <a:lstStyle/>
          <a:p>
            <a:r>
              <a:rPr lang="en-US" b="1" dirty="0"/>
              <a:t>Advait Balaji</a:t>
            </a:r>
          </a:p>
        </p:txBody>
      </p:sp>
      <p:sp>
        <p:nvSpPr>
          <p:cNvPr id="15" name="TextBox 14">
            <a:extLst>
              <a:ext uri="{FF2B5EF4-FFF2-40B4-BE49-F238E27FC236}">
                <a16:creationId xmlns:a16="http://schemas.microsoft.com/office/drawing/2014/main" id="{C8DD822C-40E3-48E8-B36C-849591502B65}"/>
              </a:ext>
            </a:extLst>
          </p:cNvPr>
          <p:cNvSpPr txBox="1"/>
          <p:nvPr/>
        </p:nvSpPr>
        <p:spPr>
          <a:xfrm>
            <a:off x="5023625" y="3779851"/>
            <a:ext cx="609462" cy="369332"/>
          </a:xfrm>
          <a:prstGeom prst="rect">
            <a:avLst/>
          </a:prstGeom>
          <a:noFill/>
        </p:spPr>
        <p:txBody>
          <a:bodyPr wrap="none" rtlCol="0">
            <a:spAutoFit/>
          </a:bodyPr>
          <a:lstStyle/>
          <a:p>
            <a:r>
              <a:rPr lang="en-US" b="1" dirty="0">
                <a:solidFill>
                  <a:srgbClr val="FFFF00"/>
                </a:solidFill>
              </a:rPr>
              <a:t>Me?</a:t>
            </a:r>
          </a:p>
        </p:txBody>
      </p:sp>
      <p:sp>
        <p:nvSpPr>
          <p:cNvPr id="16" name="Title 1">
            <a:extLst>
              <a:ext uri="{FF2B5EF4-FFF2-40B4-BE49-F238E27FC236}">
                <a16:creationId xmlns:a16="http://schemas.microsoft.com/office/drawing/2014/main" id="{5D153D1A-1959-4BBE-A62F-4A7B190726CA}"/>
              </a:ext>
            </a:extLst>
          </p:cNvPr>
          <p:cNvSpPr>
            <a:spLocks noGrp="1"/>
          </p:cNvSpPr>
          <p:nvPr>
            <p:ph type="title"/>
          </p:nvPr>
        </p:nvSpPr>
        <p:spPr>
          <a:xfrm>
            <a:off x="62269" y="749951"/>
            <a:ext cx="2721400" cy="4795408"/>
          </a:xfrm>
        </p:spPr>
        <p:txBody>
          <a:bodyPr>
            <a:normAutofit/>
          </a:bodyPr>
          <a:lstStyle/>
          <a:p>
            <a:r>
              <a:rPr lang="en-US" dirty="0"/>
              <a:t>Treangen Lab Members</a:t>
            </a:r>
            <a:br>
              <a:rPr lang="en-US" dirty="0"/>
            </a:br>
            <a:r>
              <a:rPr lang="en-US" dirty="0"/>
              <a:t>@Rice</a:t>
            </a:r>
            <a:br>
              <a:rPr lang="en-US" dirty="0"/>
            </a:br>
            <a:r>
              <a:rPr lang="en-US" dirty="0"/>
              <a:t>(Houston, TX)</a:t>
            </a:r>
          </a:p>
        </p:txBody>
      </p:sp>
    </p:spTree>
    <p:extLst>
      <p:ext uri="{BB962C8B-B14F-4D97-AF65-F5344CB8AC3E}">
        <p14:creationId xmlns:p14="http://schemas.microsoft.com/office/powerpoint/2010/main" val="38490150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397299" y="3585960"/>
            <a:ext cx="9559735" cy="1871904"/>
          </a:xfrm>
          <a:prstGeom prst="rect">
            <a:avLst/>
          </a:prstGeom>
          <a:blipFill>
            <a:blip r:embed="rId2" cstate="print"/>
            <a:stretch>
              <a:fillRect/>
            </a:stretch>
          </a:blipFill>
        </p:spPr>
        <p:txBody>
          <a:bodyPr wrap="square" lIns="0" tIns="0" rIns="0" bIns="0" rtlCol="0"/>
          <a:lstStyle/>
          <a:p>
            <a:endParaRPr sz="2400"/>
          </a:p>
        </p:txBody>
      </p:sp>
      <p:sp>
        <p:nvSpPr>
          <p:cNvPr id="3" name="object 3"/>
          <p:cNvSpPr/>
          <p:nvPr/>
        </p:nvSpPr>
        <p:spPr>
          <a:xfrm>
            <a:off x="1099767" y="3661433"/>
            <a:ext cx="260773" cy="1564640"/>
          </a:xfrm>
          <a:custGeom>
            <a:avLst/>
            <a:gdLst/>
            <a:ahLst/>
            <a:cxnLst/>
            <a:rect l="l" t="t" r="r" b="b"/>
            <a:pathLst>
              <a:path w="195580" h="1173479">
                <a:moveTo>
                  <a:pt x="195492" y="1172999"/>
                </a:moveTo>
                <a:lnTo>
                  <a:pt x="157444" y="1165318"/>
                </a:lnTo>
                <a:lnTo>
                  <a:pt x="126375" y="1144370"/>
                </a:lnTo>
                <a:lnTo>
                  <a:pt x="105427" y="1113301"/>
                </a:lnTo>
                <a:lnTo>
                  <a:pt x="97746" y="1075253"/>
                </a:lnTo>
                <a:lnTo>
                  <a:pt x="97746" y="684245"/>
                </a:lnTo>
                <a:lnTo>
                  <a:pt x="90064" y="646198"/>
                </a:lnTo>
                <a:lnTo>
                  <a:pt x="69116" y="615129"/>
                </a:lnTo>
                <a:lnTo>
                  <a:pt x="38047" y="594181"/>
                </a:lnTo>
                <a:lnTo>
                  <a:pt x="0" y="586499"/>
                </a:lnTo>
                <a:lnTo>
                  <a:pt x="38047" y="578818"/>
                </a:lnTo>
                <a:lnTo>
                  <a:pt x="69116" y="557870"/>
                </a:lnTo>
                <a:lnTo>
                  <a:pt x="90064" y="526801"/>
                </a:lnTo>
                <a:lnTo>
                  <a:pt x="97746" y="488753"/>
                </a:lnTo>
                <a:lnTo>
                  <a:pt x="97746" y="97745"/>
                </a:lnTo>
                <a:lnTo>
                  <a:pt x="105427" y="59698"/>
                </a:lnTo>
                <a:lnTo>
                  <a:pt x="126375" y="28629"/>
                </a:lnTo>
                <a:lnTo>
                  <a:pt x="157444" y="7681"/>
                </a:lnTo>
                <a:lnTo>
                  <a:pt x="195492" y="0"/>
                </a:lnTo>
              </a:path>
            </a:pathLst>
          </a:custGeom>
          <a:ln w="9524">
            <a:solidFill>
              <a:srgbClr val="595959"/>
            </a:solidFill>
          </a:ln>
        </p:spPr>
        <p:txBody>
          <a:bodyPr wrap="square" lIns="0" tIns="0" rIns="0" bIns="0" rtlCol="0"/>
          <a:lstStyle/>
          <a:p>
            <a:endParaRPr sz="2400"/>
          </a:p>
        </p:txBody>
      </p:sp>
      <p:sp>
        <p:nvSpPr>
          <p:cNvPr id="4" name="object 4"/>
          <p:cNvSpPr/>
          <p:nvPr/>
        </p:nvSpPr>
        <p:spPr>
          <a:xfrm>
            <a:off x="10993910" y="3661433"/>
            <a:ext cx="260773" cy="1564640"/>
          </a:xfrm>
          <a:custGeom>
            <a:avLst/>
            <a:gdLst/>
            <a:ahLst/>
            <a:cxnLst/>
            <a:rect l="l" t="t" r="r" b="b"/>
            <a:pathLst>
              <a:path w="195579" h="1173479">
                <a:moveTo>
                  <a:pt x="0" y="0"/>
                </a:moveTo>
                <a:lnTo>
                  <a:pt x="37406" y="7440"/>
                </a:lnTo>
                <a:lnTo>
                  <a:pt x="69117" y="28629"/>
                </a:lnTo>
                <a:lnTo>
                  <a:pt x="90305" y="60340"/>
                </a:lnTo>
                <a:lnTo>
                  <a:pt x="97746" y="97745"/>
                </a:lnTo>
                <a:lnTo>
                  <a:pt x="97746" y="488753"/>
                </a:lnTo>
                <a:lnTo>
                  <a:pt x="105427" y="526801"/>
                </a:lnTo>
                <a:lnTo>
                  <a:pt x="126375" y="557870"/>
                </a:lnTo>
                <a:lnTo>
                  <a:pt x="157445" y="578818"/>
                </a:lnTo>
                <a:lnTo>
                  <a:pt x="195492" y="586499"/>
                </a:lnTo>
                <a:lnTo>
                  <a:pt x="157445" y="594181"/>
                </a:lnTo>
                <a:lnTo>
                  <a:pt x="126375" y="615129"/>
                </a:lnTo>
                <a:lnTo>
                  <a:pt x="105427" y="646198"/>
                </a:lnTo>
                <a:lnTo>
                  <a:pt x="97746" y="684245"/>
                </a:lnTo>
                <a:lnTo>
                  <a:pt x="97746" y="1075253"/>
                </a:lnTo>
                <a:lnTo>
                  <a:pt x="90065" y="1113301"/>
                </a:lnTo>
                <a:lnTo>
                  <a:pt x="69117" y="1144370"/>
                </a:lnTo>
                <a:lnTo>
                  <a:pt x="38047" y="1165318"/>
                </a:lnTo>
                <a:lnTo>
                  <a:pt x="0" y="1172999"/>
                </a:lnTo>
              </a:path>
            </a:pathLst>
          </a:custGeom>
          <a:ln w="9524">
            <a:solidFill>
              <a:srgbClr val="595959"/>
            </a:solidFill>
          </a:ln>
        </p:spPr>
        <p:txBody>
          <a:bodyPr wrap="square" lIns="0" tIns="0" rIns="0" bIns="0" rtlCol="0"/>
          <a:lstStyle/>
          <a:p>
            <a:endParaRPr sz="2400"/>
          </a:p>
        </p:txBody>
      </p:sp>
      <p:sp>
        <p:nvSpPr>
          <p:cNvPr id="5" name="object 5"/>
          <p:cNvSpPr txBox="1">
            <a:spLocks noGrp="1"/>
          </p:cNvSpPr>
          <p:nvPr>
            <p:ph type="title"/>
          </p:nvPr>
        </p:nvSpPr>
        <p:spPr>
          <a:xfrm>
            <a:off x="512967" y="677405"/>
            <a:ext cx="9237979" cy="591551"/>
          </a:xfrm>
          <a:prstGeom prst="rect">
            <a:avLst/>
          </a:prstGeom>
        </p:spPr>
        <p:txBody>
          <a:bodyPr vert="horz" wrap="square" lIns="0" tIns="16933" rIns="0" bIns="0" rtlCol="0" anchor="ctr">
            <a:spAutoFit/>
          </a:bodyPr>
          <a:lstStyle/>
          <a:p>
            <a:pPr marL="16933">
              <a:lnSpc>
                <a:spcPct val="100000"/>
              </a:lnSpc>
              <a:spcBef>
                <a:spcPts val="133"/>
              </a:spcBef>
            </a:pPr>
            <a:r>
              <a:rPr sz="3733" spc="-13" dirty="0"/>
              <a:t>Structural Patterns </a:t>
            </a:r>
            <a:r>
              <a:rPr sz="3733" spc="-7" dirty="0"/>
              <a:t>and Layout</a:t>
            </a:r>
            <a:r>
              <a:rPr sz="3733" spc="-93" dirty="0"/>
              <a:t> </a:t>
            </a:r>
            <a:r>
              <a:rPr sz="3733" spc="-7" dirty="0"/>
              <a:t>Linearization</a:t>
            </a:r>
            <a:endParaRPr sz="3733"/>
          </a:p>
        </p:txBody>
      </p:sp>
      <p:sp>
        <p:nvSpPr>
          <p:cNvPr id="6" name="object 6"/>
          <p:cNvSpPr txBox="1"/>
          <p:nvPr/>
        </p:nvSpPr>
        <p:spPr>
          <a:xfrm>
            <a:off x="512967" y="1529441"/>
            <a:ext cx="10591800" cy="1232816"/>
          </a:xfrm>
          <a:prstGeom prst="rect">
            <a:avLst/>
          </a:prstGeom>
        </p:spPr>
        <p:txBody>
          <a:bodyPr vert="horz" wrap="square" lIns="0" tIns="16933" rIns="0" bIns="0" rtlCol="0">
            <a:spAutoFit/>
          </a:bodyPr>
          <a:lstStyle/>
          <a:p>
            <a:pPr marL="16933">
              <a:spcBef>
                <a:spcPts val="133"/>
              </a:spcBef>
            </a:pPr>
            <a:r>
              <a:rPr sz="2400" spc="-7" dirty="0">
                <a:solidFill>
                  <a:srgbClr val="595959"/>
                </a:solidFill>
                <a:latin typeface="Arial"/>
                <a:cs typeface="Arial"/>
              </a:rPr>
              <a:t>Revised</a:t>
            </a:r>
            <a:r>
              <a:rPr sz="2400" spc="-13" dirty="0">
                <a:solidFill>
                  <a:srgbClr val="595959"/>
                </a:solidFill>
                <a:latin typeface="Arial"/>
                <a:cs typeface="Arial"/>
              </a:rPr>
              <a:t> </a:t>
            </a:r>
            <a:r>
              <a:rPr sz="2400" spc="-7" dirty="0">
                <a:solidFill>
                  <a:srgbClr val="595959"/>
                </a:solidFill>
                <a:latin typeface="Arial"/>
                <a:cs typeface="Arial"/>
              </a:rPr>
              <a:t>Approach</a:t>
            </a:r>
            <a:endParaRPr sz="2400">
              <a:latin typeface="Arial"/>
              <a:cs typeface="Arial"/>
            </a:endParaRPr>
          </a:p>
          <a:p>
            <a:pPr marL="16933">
              <a:lnSpc>
                <a:spcPts val="2219"/>
              </a:lnSpc>
              <a:spcBef>
                <a:spcPts val="2240"/>
              </a:spcBef>
            </a:pPr>
            <a:r>
              <a:rPr sz="1867" spc="-7" dirty="0">
                <a:solidFill>
                  <a:srgbClr val="595959"/>
                </a:solidFill>
                <a:latin typeface="Arial"/>
                <a:cs typeface="Arial"/>
              </a:rPr>
              <a:t>Node groups </a:t>
            </a:r>
            <a:r>
              <a:rPr sz="1867" dirty="0">
                <a:solidFill>
                  <a:srgbClr val="595959"/>
                </a:solidFill>
                <a:latin typeface="Arial"/>
                <a:cs typeface="Arial"/>
              </a:rPr>
              <a:t>(structural </a:t>
            </a:r>
            <a:r>
              <a:rPr sz="1867" spc="-7" dirty="0">
                <a:solidFill>
                  <a:srgbClr val="595959"/>
                </a:solidFill>
                <a:latin typeface="Arial"/>
                <a:cs typeface="Arial"/>
              </a:rPr>
              <a:t>patterns) laid out in</a:t>
            </a:r>
            <a:r>
              <a:rPr sz="1867" spc="-27" dirty="0">
                <a:solidFill>
                  <a:srgbClr val="595959"/>
                </a:solidFill>
                <a:latin typeface="Arial"/>
                <a:cs typeface="Arial"/>
              </a:rPr>
              <a:t> </a:t>
            </a:r>
            <a:r>
              <a:rPr sz="1867" spc="-7" dirty="0">
                <a:solidFill>
                  <a:srgbClr val="595959"/>
                </a:solidFill>
                <a:latin typeface="Arial"/>
                <a:cs typeface="Arial"/>
              </a:rPr>
              <a:t>isolation.</a:t>
            </a:r>
            <a:endParaRPr sz="1867">
              <a:latin typeface="Arial"/>
              <a:cs typeface="Arial"/>
            </a:endParaRPr>
          </a:p>
          <a:p>
            <a:pPr marL="16933">
              <a:lnSpc>
                <a:spcPts val="2219"/>
              </a:lnSpc>
            </a:pPr>
            <a:r>
              <a:rPr sz="1867" spc="-7" dirty="0">
                <a:solidFill>
                  <a:srgbClr val="595959"/>
                </a:solidFill>
                <a:latin typeface="Arial"/>
                <a:cs typeface="Arial"/>
              </a:rPr>
              <a:t>Their bounding box dimensions </a:t>
            </a:r>
            <a:r>
              <a:rPr sz="1867" dirty="0">
                <a:solidFill>
                  <a:srgbClr val="595959"/>
                </a:solidFill>
                <a:latin typeface="Arial"/>
                <a:cs typeface="Arial"/>
              </a:rPr>
              <a:t>(and </a:t>
            </a:r>
            <a:r>
              <a:rPr sz="1867" spc="-7" dirty="0">
                <a:solidFill>
                  <a:srgbClr val="595959"/>
                </a:solidFill>
                <a:latin typeface="Arial"/>
                <a:cs typeface="Arial"/>
              </a:rPr>
              <a:t>the </a:t>
            </a:r>
            <a:r>
              <a:rPr sz="1867" dirty="0">
                <a:solidFill>
                  <a:srgbClr val="595959"/>
                </a:solidFill>
                <a:latin typeface="Arial"/>
                <a:cs typeface="Arial"/>
              </a:rPr>
              <a:t>relative </a:t>
            </a:r>
            <a:r>
              <a:rPr sz="1867" spc="-7" dirty="0">
                <a:solidFill>
                  <a:srgbClr val="595959"/>
                </a:solidFill>
                <a:latin typeface="Arial"/>
                <a:cs typeface="Arial"/>
              </a:rPr>
              <a:t>positions of their </a:t>
            </a:r>
            <a:r>
              <a:rPr sz="1867" dirty="0">
                <a:solidFill>
                  <a:srgbClr val="595959"/>
                </a:solidFill>
                <a:latin typeface="Arial"/>
                <a:cs typeface="Arial"/>
              </a:rPr>
              <a:t>child </a:t>
            </a:r>
            <a:r>
              <a:rPr sz="1867" spc="-7" dirty="0">
                <a:solidFill>
                  <a:srgbClr val="595959"/>
                </a:solidFill>
                <a:latin typeface="Arial"/>
                <a:cs typeface="Arial"/>
              </a:rPr>
              <a:t>nodes and edges) are</a:t>
            </a:r>
            <a:r>
              <a:rPr sz="1867" spc="-80" dirty="0">
                <a:solidFill>
                  <a:srgbClr val="595959"/>
                </a:solidFill>
                <a:latin typeface="Arial"/>
                <a:cs typeface="Arial"/>
              </a:rPr>
              <a:t> </a:t>
            </a:r>
            <a:r>
              <a:rPr sz="1867" dirty="0">
                <a:solidFill>
                  <a:srgbClr val="595959"/>
                </a:solidFill>
                <a:latin typeface="Arial"/>
                <a:cs typeface="Arial"/>
              </a:rPr>
              <a:t>stored.</a:t>
            </a:r>
            <a:endParaRPr sz="1867">
              <a:latin typeface="Arial"/>
              <a:cs typeface="Arial"/>
            </a:endParaRPr>
          </a:p>
        </p:txBody>
      </p:sp>
      <p:sp>
        <p:nvSpPr>
          <p:cNvPr id="7" name="object 7"/>
          <p:cNvSpPr/>
          <p:nvPr/>
        </p:nvSpPr>
        <p:spPr>
          <a:xfrm>
            <a:off x="2853033" y="3938832"/>
            <a:ext cx="0" cy="1286933"/>
          </a:xfrm>
          <a:custGeom>
            <a:avLst/>
            <a:gdLst/>
            <a:ahLst/>
            <a:cxnLst/>
            <a:rect l="l" t="t" r="r" b="b"/>
            <a:pathLst>
              <a:path h="965200">
                <a:moveTo>
                  <a:pt x="0" y="965099"/>
                </a:moveTo>
                <a:lnTo>
                  <a:pt x="0" y="0"/>
                </a:lnTo>
              </a:path>
            </a:pathLst>
          </a:custGeom>
          <a:ln w="9524">
            <a:solidFill>
              <a:srgbClr val="CC0000"/>
            </a:solidFill>
          </a:ln>
        </p:spPr>
        <p:txBody>
          <a:bodyPr wrap="square" lIns="0" tIns="0" rIns="0" bIns="0" rtlCol="0"/>
          <a:lstStyle/>
          <a:p>
            <a:endParaRPr sz="2400"/>
          </a:p>
        </p:txBody>
      </p:sp>
      <p:sp>
        <p:nvSpPr>
          <p:cNvPr id="8" name="object 8"/>
          <p:cNvSpPr/>
          <p:nvPr/>
        </p:nvSpPr>
        <p:spPr>
          <a:xfrm>
            <a:off x="1416166" y="3137499"/>
            <a:ext cx="9552940" cy="431800"/>
          </a:xfrm>
          <a:custGeom>
            <a:avLst/>
            <a:gdLst/>
            <a:ahLst/>
            <a:cxnLst/>
            <a:rect l="l" t="t" r="r" b="b"/>
            <a:pathLst>
              <a:path w="7164705" h="323850">
                <a:moveTo>
                  <a:pt x="0" y="323287"/>
                </a:moveTo>
                <a:lnTo>
                  <a:pt x="5774" y="280315"/>
                </a:lnTo>
                <a:lnTo>
                  <a:pt x="22069" y="241702"/>
                </a:lnTo>
                <a:lnTo>
                  <a:pt x="47344" y="208987"/>
                </a:lnTo>
                <a:lnTo>
                  <a:pt x="80058" y="183712"/>
                </a:lnTo>
                <a:lnTo>
                  <a:pt x="118672" y="167417"/>
                </a:lnTo>
                <a:lnTo>
                  <a:pt x="161643" y="161643"/>
                </a:lnTo>
                <a:lnTo>
                  <a:pt x="3420506" y="161643"/>
                </a:lnTo>
                <a:lnTo>
                  <a:pt x="3463477" y="155869"/>
                </a:lnTo>
                <a:lnTo>
                  <a:pt x="3502091" y="139574"/>
                </a:lnTo>
                <a:lnTo>
                  <a:pt x="3534805" y="114299"/>
                </a:lnTo>
                <a:lnTo>
                  <a:pt x="3560080" y="81584"/>
                </a:lnTo>
                <a:lnTo>
                  <a:pt x="3576375" y="42971"/>
                </a:lnTo>
                <a:lnTo>
                  <a:pt x="3582149" y="0"/>
                </a:lnTo>
                <a:lnTo>
                  <a:pt x="3587924" y="42971"/>
                </a:lnTo>
                <a:lnTo>
                  <a:pt x="3604219" y="81584"/>
                </a:lnTo>
                <a:lnTo>
                  <a:pt x="3629494" y="114299"/>
                </a:lnTo>
                <a:lnTo>
                  <a:pt x="3662208" y="139574"/>
                </a:lnTo>
                <a:lnTo>
                  <a:pt x="3700822" y="155869"/>
                </a:lnTo>
                <a:lnTo>
                  <a:pt x="3743793" y="161643"/>
                </a:lnTo>
                <a:lnTo>
                  <a:pt x="7002656" y="161643"/>
                </a:lnTo>
                <a:lnTo>
                  <a:pt x="7045627" y="167417"/>
                </a:lnTo>
                <a:lnTo>
                  <a:pt x="7084241" y="183712"/>
                </a:lnTo>
                <a:lnTo>
                  <a:pt x="7116955" y="208987"/>
                </a:lnTo>
                <a:lnTo>
                  <a:pt x="7142230" y="241702"/>
                </a:lnTo>
                <a:lnTo>
                  <a:pt x="7158525" y="280315"/>
                </a:lnTo>
                <a:lnTo>
                  <a:pt x="7164299" y="323287"/>
                </a:lnTo>
              </a:path>
            </a:pathLst>
          </a:custGeom>
          <a:ln w="9524">
            <a:solidFill>
              <a:srgbClr val="595959"/>
            </a:solidFill>
          </a:ln>
        </p:spPr>
        <p:txBody>
          <a:bodyPr wrap="square" lIns="0" tIns="0" rIns="0" bIns="0" rtlCol="0"/>
          <a:lstStyle/>
          <a:p>
            <a:endParaRPr sz="2400"/>
          </a:p>
        </p:txBody>
      </p:sp>
      <p:sp>
        <p:nvSpPr>
          <p:cNvPr id="9" name="object 9"/>
          <p:cNvSpPr/>
          <p:nvPr/>
        </p:nvSpPr>
        <p:spPr>
          <a:xfrm>
            <a:off x="1416166" y="5292849"/>
            <a:ext cx="9552940" cy="431800"/>
          </a:xfrm>
          <a:custGeom>
            <a:avLst/>
            <a:gdLst/>
            <a:ahLst/>
            <a:cxnLst/>
            <a:rect l="l" t="t" r="r" b="b"/>
            <a:pathLst>
              <a:path w="7164705" h="323850">
                <a:moveTo>
                  <a:pt x="7164299" y="0"/>
                </a:moveTo>
                <a:lnTo>
                  <a:pt x="7151995" y="61858"/>
                </a:lnTo>
                <a:lnTo>
                  <a:pt x="7116955" y="114298"/>
                </a:lnTo>
                <a:lnTo>
                  <a:pt x="7064514" y="149339"/>
                </a:lnTo>
                <a:lnTo>
                  <a:pt x="7002656" y="161643"/>
                </a:lnTo>
                <a:lnTo>
                  <a:pt x="3743793" y="161643"/>
                </a:lnTo>
                <a:lnTo>
                  <a:pt x="3700822" y="167417"/>
                </a:lnTo>
                <a:lnTo>
                  <a:pt x="3662208" y="183712"/>
                </a:lnTo>
                <a:lnTo>
                  <a:pt x="3629494" y="208987"/>
                </a:lnTo>
                <a:lnTo>
                  <a:pt x="3604219" y="241702"/>
                </a:lnTo>
                <a:lnTo>
                  <a:pt x="3587924" y="280315"/>
                </a:lnTo>
                <a:lnTo>
                  <a:pt x="3582149" y="323286"/>
                </a:lnTo>
                <a:lnTo>
                  <a:pt x="3576375" y="280315"/>
                </a:lnTo>
                <a:lnTo>
                  <a:pt x="3560080" y="241702"/>
                </a:lnTo>
                <a:lnTo>
                  <a:pt x="3534805" y="208987"/>
                </a:lnTo>
                <a:lnTo>
                  <a:pt x="3502091" y="183712"/>
                </a:lnTo>
                <a:lnTo>
                  <a:pt x="3463477" y="167417"/>
                </a:lnTo>
                <a:lnTo>
                  <a:pt x="3420506" y="161643"/>
                </a:lnTo>
                <a:lnTo>
                  <a:pt x="161643" y="161643"/>
                </a:lnTo>
                <a:lnTo>
                  <a:pt x="118672" y="155869"/>
                </a:lnTo>
                <a:lnTo>
                  <a:pt x="80058" y="139574"/>
                </a:lnTo>
                <a:lnTo>
                  <a:pt x="47344" y="114299"/>
                </a:lnTo>
                <a:lnTo>
                  <a:pt x="22069" y="81584"/>
                </a:lnTo>
                <a:lnTo>
                  <a:pt x="5774" y="42971"/>
                </a:lnTo>
                <a:lnTo>
                  <a:pt x="0" y="0"/>
                </a:lnTo>
              </a:path>
            </a:pathLst>
          </a:custGeom>
          <a:ln w="9524">
            <a:solidFill>
              <a:srgbClr val="595959"/>
            </a:solidFill>
          </a:ln>
        </p:spPr>
        <p:txBody>
          <a:bodyPr wrap="square" lIns="0" tIns="0" rIns="0" bIns="0" rtlCol="0"/>
          <a:lstStyle/>
          <a:p>
            <a:endParaRPr sz="2400"/>
          </a:p>
        </p:txBody>
      </p:sp>
    </p:spTree>
    <p:extLst>
      <p:ext uri="{BB962C8B-B14F-4D97-AF65-F5344CB8AC3E}">
        <p14:creationId xmlns:p14="http://schemas.microsoft.com/office/powerpoint/2010/main" val="338438009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099767" y="3661433"/>
            <a:ext cx="260773" cy="1564640"/>
          </a:xfrm>
          <a:custGeom>
            <a:avLst/>
            <a:gdLst/>
            <a:ahLst/>
            <a:cxnLst/>
            <a:rect l="l" t="t" r="r" b="b"/>
            <a:pathLst>
              <a:path w="195580" h="1173479">
                <a:moveTo>
                  <a:pt x="195492" y="1172999"/>
                </a:moveTo>
                <a:lnTo>
                  <a:pt x="157444" y="1165318"/>
                </a:lnTo>
                <a:lnTo>
                  <a:pt x="126375" y="1144370"/>
                </a:lnTo>
                <a:lnTo>
                  <a:pt x="105427" y="1113301"/>
                </a:lnTo>
                <a:lnTo>
                  <a:pt x="97746" y="1075253"/>
                </a:lnTo>
                <a:lnTo>
                  <a:pt x="97746" y="684245"/>
                </a:lnTo>
                <a:lnTo>
                  <a:pt x="90064" y="646198"/>
                </a:lnTo>
                <a:lnTo>
                  <a:pt x="69116" y="615129"/>
                </a:lnTo>
                <a:lnTo>
                  <a:pt x="38047" y="594181"/>
                </a:lnTo>
                <a:lnTo>
                  <a:pt x="0" y="586499"/>
                </a:lnTo>
                <a:lnTo>
                  <a:pt x="38047" y="578818"/>
                </a:lnTo>
                <a:lnTo>
                  <a:pt x="69116" y="557870"/>
                </a:lnTo>
                <a:lnTo>
                  <a:pt x="90064" y="526801"/>
                </a:lnTo>
                <a:lnTo>
                  <a:pt x="97746" y="488753"/>
                </a:lnTo>
                <a:lnTo>
                  <a:pt x="97746" y="97745"/>
                </a:lnTo>
                <a:lnTo>
                  <a:pt x="105427" y="59698"/>
                </a:lnTo>
                <a:lnTo>
                  <a:pt x="126375" y="28629"/>
                </a:lnTo>
                <a:lnTo>
                  <a:pt x="157444" y="7681"/>
                </a:lnTo>
                <a:lnTo>
                  <a:pt x="195492" y="0"/>
                </a:lnTo>
              </a:path>
            </a:pathLst>
          </a:custGeom>
          <a:ln w="9524">
            <a:solidFill>
              <a:srgbClr val="595959"/>
            </a:solidFill>
          </a:ln>
        </p:spPr>
        <p:txBody>
          <a:bodyPr wrap="square" lIns="0" tIns="0" rIns="0" bIns="0" rtlCol="0"/>
          <a:lstStyle/>
          <a:p>
            <a:endParaRPr sz="2400"/>
          </a:p>
        </p:txBody>
      </p:sp>
      <p:sp>
        <p:nvSpPr>
          <p:cNvPr id="3" name="object 3"/>
          <p:cNvSpPr/>
          <p:nvPr/>
        </p:nvSpPr>
        <p:spPr>
          <a:xfrm>
            <a:off x="10993910" y="3661433"/>
            <a:ext cx="260773" cy="1564640"/>
          </a:xfrm>
          <a:custGeom>
            <a:avLst/>
            <a:gdLst/>
            <a:ahLst/>
            <a:cxnLst/>
            <a:rect l="l" t="t" r="r" b="b"/>
            <a:pathLst>
              <a:path w="195579" h="1173479">
                <a:moveTo>
                  <a:pt x="0" y="0"/>
                </a:moveTo>
                <a:lnTo>
                  <a:pt x="37406" y="7440"/>
                </a:lnTo>
                <a:lnTo>
                  <a:pt x="69117" y="28629"/>
                </a:lnTo>
                <a:lnTo>
                  <a:pt x="90305" y="60340"/>
                </a:lnTo>
                <a:lnTo>
                  <a:pt x="97746" y="97745"/>
                </a:lnTo>
                <a:lnTo>
                  <a:pt x="97746" y="488753"/>
                </a:lnTo>
                <a:lnTo>
                  <a:pt x="105427" y="526801"/>
                </a:lnTo>
                <a:lnTo>
                  <a:pt x="126375" y="557870"/>
                </a:lnTo>
                <a:lnTo>
                  <a:pt x="157445" y="578818"/>
                </a:lnTo>
                <a:lnTo>
                  <a:pt x="195492" y="586499"/>
                </a:lnTo>
                <a:lnTo>
                  <a:pt x="157445" y="594181"/>
                </a:lnTo>
                <a:lnTo>
                  <a:pt x="126375" y="615129"/>
                </a:lnTo>
                <a:lnTo>
                  <a:pt x="105427" y="646198"/>
                </a:lnTo>
                <a:lnTo>
                  <a:pt x="97746" y="684245"/>
                </a:lnTo>
                <a:lnTo>
                  <a:pt x="97746" y="1075253"/>
                </a:lnTo>
                <a:lnTo>
                  <a:pt x="90065" y="1113301"/>
                </a:lnTo>
                <a:lnTo>
                  <a:pt x="69117" y="1144370"/>
                </a:lnTo>
                <a:lnTo>
                  <a:pt x="38047" y="1165318"/>
                </a:lnTo>
                <a:lnTo>
                  <a:pt x="0" y="1172999"/>
                </a:lnTo>
              </a:path>
            </a:pathLst>
          </a:custGeom>
          <a:ln w="9524">
            <a:solidFill>
              <a:srgbClr val="595959"/>
            </a:solidFill>
          </a:ln>
        </p:spPr>
        <p:txBody>
          <a:bodyPr wrap="square" lIns="0" tIns="0" rIns="0" bIns="0" rtlCol="0"/>
          <a:lstStyle/>
          <a:p>
            <a:endParaRPr sz="2400"/>
          </a:p>
        </p:txBody>
      </p:sp>
      <p:sp>
        <p:nvSpPr>
          <p:cNvPr id="4" name="object 4"/>
          <p:cNvSpPr/>
          <p:nvPr/>
        </p:nvSpPr>
        <p:spPr>
          <a:xfrm>
            <a:off x="1397299" y="3585960"/>
            <a:ext cx="9559735" cy="1871904"/>
          </a:xfrm>
          <a:prstGeom prst="rect">
            <a:avLst/>
          </a:prstGeom>
          <a:blipFill>
            <a:blip r:embed="rId2" cstate="print"/>
            <a:stretch>
              <a:fillRect/>
            </a:stretch>
          </a:blipFill>
        </p:spPr>
        <p:txBody>
          <a:bodyPr wrap="square" lIns="0" tIns="0" rIns="0" bIns="0" rtlCol="0"/>
          <a:lstStyle/>
          <a:p>
            <a:endParaRPr sz="2400"/>
          </a:p>
        </p:txBody>
      </p:sp>
      <p:sp>
        <p:nvSpPr>
          <p:cNvPr id="5" name="object 5"/>
          <p:cNvSpPr/>
          <p:nvPr/>
        </p:nvSpPr>
        <p:spPr>
          <a:xfrm>
            <a:off x="1416166" y="3137499"/>
            <a:ext cx="9552940" cy="431800"/>
          </a:xfrm>
          <a:custGeom>
            <a:avLst/>
            <a:gdLst/>
            <a:ahLst/>
            <a:cxnLst/>
            <a:rect l="l" t="t" r="r" b="b"/>
            <a:pathLst>
              <a:path w="7164705" h="323850">
                <a:moveTo>
                  <a:pt x="0" y="323287"/>
                </a:moveTo>
                <a:lnTo>
                  <a:pt x="5774" y="280315"/>
                </a:lnTo>
                <a:lnTo>
                  <a:pt x="22069" y="241702"/>
                </a:lnTo>
                <a:lnTo>
                  <a:pt x="47344" y="208987"/>
                </a:lnTo>
                <a:lnTo>
                  <a:pt x="80058" y="183712"/>
                </a:lnTo>
                <a:lnTo>
                  <a:pt x="118672" y="167417"/>
                </a:lnTo>
                <a:lnTo>
                  <a:pt x="161643" y="161643"/>
                </a:lnTo>
                <a:lnTo>
                  <a:pt x="3420506" y="161643"/>
                </a:lnTo>
                <a:lnTo>
                  <a:pt x="3463477" y="155869"/>
                </a:lnTo>
                <a:lnTo>
                  <a:pt x="3502091" y="139574"/>
                </a:lnTo>
                <a:lnTo>
                  <a:pt x="3534805" y="114299"/>
                </a:lnTo>
                <a:lnTo>
                  <a:pt x="3560080" y="81584"/>
                </a:lnTo>
                <a:lnTo>
                  <a:pt x="3576375" y="42971"/>
                </a:lnTo>
                <a:lnTo>
                  <a:pt x="3582149" y="0"/>
                </a:lnTo>
                <a:lnTo>
                  <a:pt x="3587924" y="42971"/>
                </a:lnTo>
                <a:lnTo>
                  <a:pt x="3604219" y="81584"/>
                </a:lnTo>
                <a:lnTo>
                  <a:pt x="3629494" y="114299"/>
                </a:lnTo>
                <a:lnTo>
                  <a:pt x="3662208" y="139574"/>
                </a:lnTo>
                <a:lnTo>
                  <a:pt x="3700822" y="155869"/>
                </a:lnTo>
                <a:lnTo>
                  <a:pt x="3743793" y="161643"/>
                </a:lnTo>
                <a:lnTo>
                  <a:pt x="7002656" y="161643"/>
                </a:lnTo>
                <a:lnTo>
                  <a:pt x="7045627" y="167417"/>
                </a:lnTo>
                <a:lnTo>
                  <a:pt x="7084241" y="183712"/>
                </a:lnTo>
                <a:lnTo>
                  <a:pt x="7116955" y="208987"/>
                </a:lnTo>
                <a:lnTo>
                  <a:pt x="7142230" y="241702"/>
                </a:lnTo>
                <a:lnTo>
                  <a:pt x="7158525" y="280315"/>
                </a:lnTo>
                <a:lnTo>
                  <a:pt x="7164299" y="323287"/>
                </a:lnTo>
              </a:path>
            </a:pathLst>
          </a:custGeom>
          <a:ln w="9524">
            <a:solidFill>
              <a:srgbClr val="595959"/>
            </a:solidFill>
          </a:ln>
        </p:spPr>
        <p:txBody>
          <a:bodyPr wrap="square" lIns="0" tIns="0" rIns="0" bIns="0" rtlCol="0"/>
          <a:lstStyle/>
          <a:p>
            <a:endParaRPr sz="2400"/>
          </a:p>
        </p:txBody>
      </p:sp>
      <p:sp>
        <p:nvSpPr>
          <p:cNvPr id="6" name="object 6"/>
          <p:cNvSpPr/>
          <p:nvPr/>
        </p:nvSpPr>
        <p:spPr>
          <a:xfrm>
            <a:off x="1416166" y="5292849"/>
            <a:ext cx="9552940" cy="431800"/>
          </a:xfrm>
          <a:custGeom>
            <a:avLst/>
            <a:gdLst/>
            <a:ahLst/>
            <a:cxnLst/>
            <a:rect l="l" t="t" r="r" b="b"/>
            <a:pathLst>
              <a:path w="7164705" h="323850">
                <a:moveTo>
                  <a:pt x="7164299" y="0"/>
                </a:moveTo>
                <a:lnTo>
                  <a:pt x="7151995" y="61858"/>
                </a:lnTo>
                <a:lnTo>
                  <a:pt x="7116955" y="114298"/>
                </a:lnTo>
                <a:lnTo>
                  <a:pt x="7064514" y="149339"/>
                </a:lnTo>
                <a:lnTo>
                  <a:pt x="7002656" y="161643"/>
                </a:lnTo>
                <a:lnTo>
                  <a:pt x="3743793" y="161643"/>
                </a:lnTo>
                <a:lnTo>
                  <a:pt x="3700822" y="167417"/>
                </a:lnTo>
                <a:lnTo>
                  <a:pt x="3662208" y="183712"/>
                </a:lnTo>
                <a:lnTo>
                  <a:pt x="3629494" y="208987"/>
                </a:lnTo>
                <a:lnTo>
                  <a:pt x="3604219" y="241702"/>
                </a:lnTo>
                <a:lnTo>
                  <a:pt x="3587924" y="280315"/>
                </a:lnTo>
                <a:lnTo>
                  <a:pt x="3582149" y="323286"/>
                </a:lnTo>
                <a:lnTo>
                  <a:pt x="3576375" y="280315"/>
                </a:lnTo>
                <a:lnTo>
                  <a:pt x="3560080" y="241702"/>
                </a:lnTo>
                <a:lnTo>
                  <a:pt x="3534805" y="208987"/>
                </a:lnTo>
                <a:lnTo>
                  <a:pt x="3502091" y="183712"/>
                </a:lnTo>
                <a:lnTo>
                  <a:pt x="3463477" y="167417"/>
                </a:lnTo>
                <a:lnTo>
                  <a:pt x="3420506" y="161643"/>
                </a:lnTo>
                <a:lnTo>
                  <a:pt x="161643" y="161643"/>
                </a:lnTo>
                <a:lnTo>
                  <a:pt x="118672" y="155869"/>
                </a:lnTo>
                <a:lnTo>
                  <a:pt x="80058" y="139574"/>
                </a:lnTo>
                <a:lnTo>
                  <a:pt x="47344" y="114299"/>
                </a:lnTo>
                <a:lnTo>
                  <a:pt x="22069" y="81584"/>
                </a:lnTo>
                <a:lnTo>
                  <a:pt x="5774" y="42971"/>
                </a:lnTo>
                <a:lnTo>
                  <a:pt x="0" y="0"/>
                </a:lnTo>
              </a:path>
            </a:pathLst>
          </a:custGeom>
          <a:ln w="9524">
            <a:solidFill>
              <a:srgbClr val="595959"/>
            </a:solidFill>
          </a:ln>
        </p:spPr>
        <p:txBody>
          <a:bodyPr wrap="square" lIns="0" tIns="0" rIns="0" bIns="0" rtlCol="0"/>
          <a:lstStyle/>
          <a:p>
            <a:endParaRPr sz="2400"/>
          </a:p>
        </p:txBody>
      </p:sp>
      <p:sp>
        <p:nvSpPr>
          <p:cNvPr id="7" name="object 7"/>
          <p:cNvSpPr txBox="1">
            <a:spLocks noGrp="1"/>
          </p:cNvSpPr>
          <p:nvPr>
            <p:ph type="title"/>
          </p:nvPr>
        </p:nvSpPr>
        <p:spPr>
          <a:xfrm>
            <a:off x="512967" y="677405"/>
            <a:ext cx="9237979" cy="591551"/>
          </a:xfrm>
          <a:prstGeom prst="rect">
            <a:avLst/>
          </a:prstGeom>
        </p:spPr>
        <p:txBody>
          <a:bodyPr vert="horz" wrap="square" lIns="0" tIns="16933" rIns="0" bIns="0" rtlCol="0" anchor="ctr">
            <a:spAutoFit/>
          </a:bodyPr>
          <a:lstStyle/>
          <a:p>
            <a:pPr marL="16933">
              <a:lnSpc>
                <a:spcPct val="100000"/>
              </a:lnSpc>
              <a:spcBef>
                <a:spcPts val="133"/>
              </a:spcBef>
            </a:pPr>
            <a:r>
              <a:rPr sz="3733" spc="-13" dirty="0"/>
              <a:t>Structural Patterns </a:t>
            </a:r>
            <a:r>
              <a:rPr sz="3733" spc="-7" dirty="0"/>
              <a:t>and Layout</a:t>
            </a:r>
            <a:r>
              <a:rPr sz="3733" spc="-93" dirty="0"/>
              <a:t> </a:t>
            </a:r>
            <a:r>
              <a:rPr sz="3733" spc="-7" dirty="0"/>
              <a:t>Linearization</a:t>
            </a:r>
            <a:endParaRPr sz="3733"/>
          </a:p>
        </p:txBody>
      </p:sp>
      <p:sp>
        <p:nvSpPr>
          <p:cNvPr id="8" name="object 8"/>
          <p:cNvSpPr txBox="1"/>
          <p:nvPr/>
        </p:nvSpPr>
        <p:spPr>
          <a:xfrm>
            <a:off x="512967" y="1529441"/>
            <a:ext cx="10591800" cy="1232816"/>
          </a:xfrm>
          <a:prstGeom prst="rect">
            <a:avLst/>
          </a:prstGeom>
        </p:spPr>
        <p:txBody>
          <a:bodyPr vert="horz" wrap="square" lIns="0" tIns="16933" rIns="0" bIns="0" rtlCol="0">
            <a:spAutoFit/>
          </a:bodyPr>
          <a:lstStyle/>
          <a:p>
            <a:pPr marL="16933">
              <a:spcBef>
                <a:spcPts val="133"/>
              </a:spcBef>
            </a:pPr>
            <a:r>
              <a:rPr sz="2400" spc="-7" dirty="0">
                <a:solidFill>
                  <a:srgbClr val="595959"/>
                </a:solidFill>
                <a:latin typeface="Arial"/>
                <a:cs typeface="Arial"/>
              </a:rPr>
              <a:t>Revised</a:t>
            </a:r>
            <a:r>
              <a:rPr sz="2400" spc="-13" dirty="0">
                <a:solidFill>
                  <a:srgbClr val="595959"/>
                </a:solidFill>
                <a:latin typeface="Arial"/>
                <a:cs typeface="Arial"/>
              </a:rPr>
              <a:t> </a:t>
            </a:r>
            <a:r>
              <a:rPr sz="2400" spc="-7" dirty="0">
                <a:solidFill>
                  <a:srgbClr val="595959"/>
                </a:solidFill>
                <a:latin typeface="Arial"/>
                <a:cs typeface="Arial"/>
              </a:rPr>
              <a:t>Approach</a:t>
            </a:r>
            <a:endParaRPr sz="2400">
              <a:latin typeface="Arial"/>
              <a:cs typeface="Arial"/>
            </a:endParaRPr>
          </a:p>
          <a:p>
            <a:pPr marL="16933">
              <a:lnSpc>
                <a:spcPts val="2219"/>
              </a:lnSpc>
              <a:spcBef>
                <a:spcPts val="2240"/>
              </a:spcBef>
            </a:pPr>
            <a:r>
              <a:rPr sz="1867" spc="-7" dirty="0">
                <a:solidFill>
                  <a:srgbClr val="595959"/>
                </a:solidFill>
                <a:latin typeface="Arial"/>
                <a:cs typeface="Arial"/>
              </a:rPr>
              <a:t>Node groups </a:t>
            </a:r>
            <a:r>
              <a:rPr sz="1867" dirty="0">
                <a:solidFill>
                  <a:srgbClr val="595959"/>
                </a:solidFill>
                <a:latin typeface="Arial"/>
                <a:cs typeface="Arial"/>
              </a:rPr>
              <a:t>(structural </a:t>
            </a:r>
            <a:r>
              <a:rPr sz="1867" spc="-7" dirty="0">
                <a:solidFill>
                  <a:srgbClr val="595959"/>
                </a:solidFill>
                <a:latin typeface="Arial"/>
                <a:cs typeface="Arial"/>
              </a:rPr>
              <a:t>patterns) laid out in</a:t>
            </a:r>
            <a:r>
              <a:rPr sz="1867" spc="-27" dirty="0">
                <a:solidFill>
                  <a:srgbClr val="595959"/>
                </a:solidFill>
                <a:latin typeface="Arial"/>
                <a:cs typeface="Arial"/>
              </a:rPr>
              <a:t> </a:t>
            </a:r>
            <a:r>
              <a:rPr sz="1867" spc="-7" dirty="0">
                <a:solidFill>
                  <a:srgbClr val="595959"/>
                </a:solidFill>
                <a:latin typeface="Arial"/>
                <a:cs typeface="Arial"/>
              </a:rPr>
              <a:t>isolation.</a:t>
            </a:r>
            <a:endParaRPr sz="1867">
              <a:latin typeface="Arial"/>
              <a:cs typeface="Arial"/>
            </a:endParaRPr>
          </a:p>
          <a:p>
            <a:pPr marL="16933">
              <a:lnSpc>
                <a:spcPts val="2219"/>
              </a:lnSpc>
            </a:pPr>
            <a:r>
              <a:rPr sz="1867" spc="-7" dirty="0">
                <a:solidFill>
                  <a:srgbClr val="595959"/>
                </a:solidFill>
                <a:latin typeface="Arial"/>
                <a:cs typeface="Arial"/>
              </a:rPr>
              <a:t>Their bounding box dimensions </a:t>
            </a:r>
            <a:r>
              <a:rPr sz="1867" dirty="0">
                <a:solidFill>
                  <a:srgbClr val="595959"/>
                </a:solidFill>
                <a:latin typeface="Arial"/>
                <a:cs typeface="Arial"/>
              </a:rPr>
              <a:t>(and </a:t>
            </a:r>
            <a:r>
              <a:rPr sz="1867" spc="-7" dirty="0">
                <a:solidFill>
                  <a:srgbClr val="595959"/>
                </a:solidFill>
                <a:latin typeface="Arial"/>
                <a:cs typeface="Arial"/>
              </a:rPr>
              <a:t>the </a:t>
            </a:r>
            <a:r>
              <a:rPr sz="1867" dirty="0">
                <a:solidFill>
                  <a:srgbClr val="595959"/>
                </a:solidFill>
                <a:latin typeface="Arial"/>
                <a:cs typeface="Arial"/>
              </a:rPr>
              <a:t>relative </a:t>
            </a:r>
            <a:r>
              <a:rPr sz="1867" spc="-7" dirty="0">
                <a:solidFill>
                  <a:srgbClr val="595959"/>
                </a:solidFill>
                <a:latin typeface="Arial"/>
                <a:cs typeface="Arial"/>
              </a:rPr>
              <a:t>positions of their </a:t>
            </a:r>
            <a:r>
              <a:rPr sz="1867" dirty="0">
                <a:solidFill>
                  <a:srgbClr val="595959"/>
                </a:solidFill>
                <a:latin typeface="Arial"/>
                <a:cs typeface="Arial"/>
              </a:rPr>
              <a:t>child </a:t>
            </a:r>
            <a:r>
              <a:rPr sz="1867" spc="-7" dirty="0">
                <a:solidFill>
                  <a:srgbClr val="595959"/>
                </a:solidFill>
                <a:latin typeface="Arial"/>
                <a:cs typeface="Arial"/>
              </a:rPr>
              <a:t>nodes and edges) are</a:t>
            </a:r>
            <a:r>
              <a:rPr sz="1867" spc="-80" dirty="0">
                <a:solidFill>
                  <a:srgbClr val="595959"/>
                </a:solidFill>
                <a:latin typeface="Arial"/>
                <a:cs typeface="Arial"/>
              </a:rPr>
              <a:t> </a:t>
            </a:r>
            <a:r>
              <a:rPr sz="1867" dirty="0">
                <a:solidFill>
                  <a:srgbClr val="595959"/>
                </a:solidFill>
                <a:latin typeface="Arial"/>
                <a:cs typeface="Arial"/>
              </a:rPr>
              <a:t>stored.</a:t>
            </a:r>
            <a:endParaRPr sz="1867">
              <a:latin typeface="Arial"/>
              <a:cs typeface="Arial"/>
            </a:endParaRPr>
          </a:p>
        </p:txBody>
      </p:sp>
      <p:sp>
        <p:nvSpPr>
          <p:cNvPr id="9" name="object 9"/>
          <p:cNvSpPr/>
          <p:nvPr/>
        </p:nvSpPr>
        <p:spPr>
          <a:xfrm>
            <a:off x="2853033" y="3938832"/>
            <a:ext cx="0" cy="1286933"/>
          </a:xfrm>
          <a:custGeom>
            <a:avLst/>
            <a:gdLst/>
            <a:ahLst/>
            <a:cxnLst/>
            <a:rect l="l" t="t" r="r" b="b"/>
            <a:pathLst>
              <a:path h="965200">
                <a:moveTo>
                  <a:pt x="0" y="965099"/>
                </a:moveTo>
                <a:lnTo>
                  <a:pt x="0" y="0"/>
                </a:lnTo>
              </a:path>
            </a:pathLst>
          </a:custGeom>
          <a:ln w="9524">
            <a:solidFill>
              <a:srgbClr val="CC0000"/>
            </a:solidFill>
          </a:ln>
        </p:spPr>
        <p:txBody>
          <a:bodyPr wrap="square" lIns="0" tIns="0" rIns="0" bIns="0" rtlCol="0"/>
          <a:lstStyle/>
          <a:p>
            <a:endParaRPr sz="2400"/>
          </a:p>
        </p:txBody>
      </p:sp>
      <p:sp>
        <p:nvSpPr>
          <p:cNvPr id="10" name="object 10"/>
          <p:cNvSpPr/>
          <p:nvPr/>
        </p:nvSpPr>
        <p:spPr>
          <a:xfrm>
            <a:off x="9660232" y="3938832"/>
            <a:ext cx="0" cy="1286933"/>
          </a:xfrm>
          <a:custGeom>
            <a:avLst/>
            <a:gdLst/>
            <a:ahLst/>
            <a:cxnLst/>
            <a:rect l="l" t="t" r="r" b="b"/>
            <a:pathLst>
              <a:path h="965200">
                <a:moveTo>
                  <a:pt x="0" y="965099"/>
                </a:moveTo>
                <a:lnTo>
                  <a:pt x="0" y="0"/>
                </a:lnTo>
              </a:path>
            </a:pathLst>
          </a:custGeom>
          <a:ln w="9524">
            <a:solidFill>
              <a:srgbClr val="0000FF"/>
            </a:solidFill>
          </a:ln>
        </p:spPr>
        <p:txBody>
          <a:bodyPr wrap="square" lIns="0" tIns="0" rIns="0" bIns="0" rtlCol="0"/>
          <a:lstStyle/>
          <a:p>
            <a:endParaRPr sz="2400"/>
          </a:p>
        </p:txBody>
      </p:sp>
      <p:sp>
        <p:nvSpPr>
          <p:cNvPr id="11" name="object 11"/>
          <p:cNvSpPr/>
          <p:nvPr/>
        </p:nvSpPr>
        <p:spPr>
          <a:xfrm>
            <a:off x="6307432" y="4907632"/>
            <a:ext cx="0" cy="318347"/>
          </a:xfrm>
          <a:custGeom>
            <a:avLst/>
            <a:gdLst/>
            <a:ahLst/>
            <a:cxnLst/>
            <a:rect l="l" t="t" r="r" b="b"/>
            <a:pathLst>
              <a:path h="238760">
                <a:moveTo>
                  <a:pt x="0" y="238499"/>
                </a:moveTo>
                <a:lnTo>
                  <a:pt x="0" y="0"/>
                </a:lnTo>
              </a:path>
            </a:pathLst>
          </a:custGeom>
          <a:ln w="9524">
            <a:solidFill>
              <a:srgbClr val="FFFF00"/>
            </a:solidFill>
          </a:ln>
        </p:spPr>
        <p:txBody>
          <a:bodyPr wrap="square" lIns="0" tIns="0" rIns="0" bIns="0" rtlCol="0"/>
          <a:lstStyle/>
          <a:p>
            <a:endParaRPr sz="2400"/>
          </a:p>
        </p:txBody>
      </p:sp>
      <p:sp>
        <p:nvSpPr>
          <p:cNvPr id="12" name="object 12"/>
          <p:cNvSpPr/>
          <p:nvPr/>
        </p:nvSpPr>
        <p:spPr>
          <a:xfrm>
            <a:off x="2751433" y="4907632"/>
            <a:ext cx="0" cy="318347"/>
          </a:xfrm>
          <a:custGeom>
            <a:avLst/>
            <a:gdLst/>
            <a:ahLst/>
            <a:cxnLst/>
            <a:rect l="l" t="t" r="r" b="b"/>
            <a:pathLst>
              <a:path h="238760">
                <a:moveTo>
                  <a:pt x="0" y="238499"/>
                </a:moveTo>
                <a:lnTo>
                  <a:pt x="0" y="0"/>
                </a:lnTo>
              </a:path>
            </a:pathLst>
          </a:custGeom>
          <a:ln w="9524">
            <a:solidFill>
              <a:srgbClr val="FF9900"/>
            </a:solidFill>
          </a:ln>
        </p:spPr>
        <p:txBody>
          <a:bodyPr wrap="square" lIns="0" tIns="0" rIns="0" bIns="0" rtlCol="0"/>
          <a:lstStyle/>
          <a:p>
            <a:endParaRPr sz="2400"/>
          </a:p>
        </p:txBody>
      </p:sp>
      <p:sp>
        <p:nvSpPr>
          <p:cNvPr id="13" name="object 13"/>
          <p:cNvSpPr/>
          <p:nvPr/>
        </p:nvSpPr>
        <p:spPr>
          <a:xfrm>
            <a:off x="9558632" y="4907632"/>
            <a:ext cx="0" cy="318347"/>
          </a:xfrm>
          <a:custGeom>
            <a:avLst/>
            <a:gdLst/>
            <a:ahLst/>
            <a:cxnLst/>
            <a:rect l="l" t="t" r="r" b="b"/>
            <a:pathLst>
              <a:path h="238760">
                <a:moveTo>
                  <a:pt x="0" y="238499"/>
                </a:moveTo>
                <a:lnTo>
                  <a:pt x="0" y="0"/>
                </a:lnTo>
              </a:path>
            </a:pathLst>
          </a:custGeom>
          <a:ln w="9524">
            <a:solidFill>
              <a:srgbClr val="00FFFF"/>
            </a:solidFill>
          </a:ln>
        </p:spPr>
        <p:txBody>
          <a:bodyPr wrap="square" lIns="0" tIns="0" rIns="0" bIns="0" rtlCol="0"/>
          <a:lstStyle/>
          <a:p>
            <a:endParaRPr sz="2400"/>
          </a:p>
        </p:txBody>
      </p:sp>
    </p:spTree>
    <p:extLst>
      <p:ext uri="{BB962C8B-B14F-4D97-AF65-F5344CB8AC3E}">
        <p14:creationId xmlns:p14="http://schemas.microsoft.com/office/powerpoint/2010/main" val="160526010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12967" y="677405"/>
            <a:ext cx="9237979" cy="591551"/>
          </a:xfrm>
          <a:prstGeom prst="rect">
            <a:avLst/>
          </a:prstGeom>
        </p:spPr>
        <p:txBody>
          <a:bodyPr vert="horz" wrap="square" lIns="0" tIns="16933" rIns="0" bIns="0" rtlCol="0" anchor="ctr">
            <a:spAutoFit/>
          </a:bodyPr>
          <a:lstStyle/>
          <a:p>
            <a:pPr marL="16933">
              <a:lnSpc>
                <a:spcPct val="100000"/>
              </a:lnSpc>
              <a:spcBef>
                <a:spcPts val="133"/>
              </a:spcBef>
            </a:pPr>
            <a:r>
              <a:rPr sz="3733" spc="-13" dirty="0"/>
              <a:t>Structural Patterns </a:t>
            </a:r>
            <a:r>
              <a:rPr sz="3733" spc="-7" dirty="0"/>
              <a:t>and Layout</a:t>
            </a:r>
            <a:r>
              <a:rPr sz="3733" spc="-93" dirty="0"/>
              <a:t> </a:t>
            </a:r>
            <a:r>
              <a:rPr sz="3733" spc="-7" dirty="0"/>
              <a:t>Linearization</a:t>
            </a:r>
            <a:endParaRPr sz="3733"/>
          </a:p>
        </p:txBody>
      </p:sp>
      <p:sp>
        <p:nvSpPr>
          <p:cNvPr id="3" name="object 3"/>
          <p:cNvSpPr txBox="1"/>
          <p:nvPr/>
        </p:nvSpPr>
        <p:spPr>
          <a:xfrm>
            <a:off x="512967" y="1529442"/>
            <a:ext cx="11054079" cy="1807460"/>
          </a:xfrm>
          <a:prstGeom prst="rect">
            <a:avLst/>
          </a:prstGeom>
        </p:spPr>
        <p:txBody>
          <a:bodyPr vert="horz" wrap="square" lIns="0" tIns="16933" rIns="0" bIns="0" rtlCol="0">
            <a:spAutoFit/>
          </a:bodyPr>
          <a:lstStyle/>
          <a:p>
            <a:pPr marL="16933">
              <a:spcBef>
                <a:spcPts val="133"/>
              </a:spcBef>
            </a:pPr>
            <a:r>
              <a:rPr sz="2400" spc="-7" dirty="0">
                <a:solidFill>
                  <a:srgbClr val="595959"/>
                </a:solidFill>
                <a:latin typeface="Arial"/>
                <a:cs typeface="Arial"/>
              </a:rPr>
              <a:t>Revised</a:t>
            </a:r>
            <a:r>
              <a:rPr sz="2400" spc="-13" dirty="0">
                <a:solidFill>
                  <a:srgbClr val="595959"/>
                </a:solidFill>
                <a:latin typeface="Arial"/>
                <a:cs typeface="Arial"/>
              </a:rPr>
              <a:t> </a:t>
            </a:r>
            <a:r>
              <a:rPr sz="2400" spc="-7" dirty="0">
                <a:solidFill>
                  <a:srgbClr val="595959"/>
                </a:solidFill>
                <a:latin typeface="Arial"/>
                <a:cs typeface="Arial"/>
              </a:rPr>
              <a:t>Approach</a:t>
            </a:r>
            <a:endParaRPr sz="2400">
              <a:latin typeface="Arial"/>
              <a:cs typeface="Arial"/>
            </a:endParaRPr>
          </a:p>
          <a:p>
            <a:pPr marL="16933">
              <a:lnSpc>
                <a:spcPts val="2219"/>
              </a:lnSpc>
              <a:spcBef>
                <a:spcPts val="2240"/>
              </a:spcBef>
            </a:pPr>
            <a:r>
              <a:rPr sz="1867" spc="-7" dirty="0">
                <a:solidFill>
                  <a:srgbClr val="595959"/>
                </a:solidFill>
                <a:latin typeface="Arial"/>
                <a:cs typeface="Arial"/>
              </a:rPr>
              <a:t>Node groups </a:t>
            </a:r>
            <a:r>
              <a:rPr sz="1867" dirty="0">
                <a:solidFill>
                  <a:srgbClr val="595959"/>
                </a:solidFill>
                <a:latin typeface="Arial"/>
                <a:cs typeface="Arial"/>
              </a:rPr>
              <a:t>(structural </a:t>
            </a:r>
            <a:r>
              <a:rPr sz="1867" spc="-7" dirty="0">
                <a:solidFill>
                  <a:srgbClr val="595959"/>
                </a:solidFill>
                <a:latin typeface="Arial"/>
                <a:cs typeface="Arial"/>
              </a:rPr>
              <a:t>patterns) laid out in</a:t>
            </a:r>
            <a:r>
              <a:rPr sz="1867" spc="-27" dirty="0">
                <a:solidFill>
                  <a:srgbClr val="595959"/>
                </a:solidFill>
                <a:latin typeface="Arial"/>
                <a:cs typeface="Arial"/>
              </a:rPr>
              <a:t> </a:t>
            </a:r>
            <a:r>
              <a:rPr sz="1867" spc="-7" dirty="0">
                <a:solidFill>
                  <a:srgbClr val="595959"/>
                </a:solidFill>
                <a:latin typeface="Arial"/>
                <a:cs typeface="Arial"/>
              </a:rPr>
              <a:t>isolation.</a:t>
            </a:r>
            <a:endParaRPr sz="1867">
              <a:latin typeface="Arial"/>
              <a:cs typeface="Arial"/>
            </a:endParaRPr>
          </a:p>
          <a:p>
            <a:pPr marL="16933">
              <a:lnSpc>
                <a:spcPts val="2219"/>
              </a:lnSpc>
            </a:pPr>
            <a:r>
              <a:rPr sz="1867" spc="-7" dirty="0">
                <a:solidFill>
                  <a:srgbClr val="595959"/>
                </a:solidFill>
                <a:latin typeface="Arial"/>
                <a:cs typeface="Arial"/>
              </a:rPr>
              <a:t>Their bounding box dimensions </a:t>
            </a:r>
            <a:r>
              <a:rPr sz="1867" dirty="0">
                <a:solidFill>
                  <a:srgbClr val="595959"/>
                </a:solidFill>
                <a:latin typeface="Arial"/>
                <a:cs typeface="Arial"/>
              </a:rPr>
              <a:t>(and </a:t>
            </a:r>
            <a:r>
              <a:rPr sz="1867" spc="-7" dirty="0">
                <a:solidFill>
                  <a:srgbClr val="595959"/>
                </a:solidFill>
                <a:latin typeface="Arial"/>
                <a:cs typeface="Arial"/>
              </a:rPr>
              <a:t>the </a:t>
            </a:r>
            <a:r>
              <a:rPr sz="1867" dirty="0">
                <a:solidFill>
                  <a:srgbClr val="595959"/>
                </a:solidFill>
                <a:latin typeface="Arial"/>
                <a:cs typeface="Arial"/>
              </a:rPr>
              <a:t>relative </a:t>
            </a:r>
            <a:r>
              <a:rPr sz="1867" spc="-7" dirty="0">
                <a:solidFill>
                  <a:srgbClr val="595959"/>
                </a:solidFill>
                <a:latin typeface="Arial"/>
                <a:cs typeface="Arial"/>
              </a:rPr>
              <a:t>positions of their </a:t>
            </a:r>
            <a:r>
              <a:rPr sz="1867" dirty="0">
                <a:solidFill>
                  <a:srgbClr val="595959"/>
                </a:solidFill>
                <a:latin typeface="Arial"/>
                <a:cs typeface="Arial"/>
              </a:rPr>
              <a:t>child </a:t>
            </a:r>
            <a:r>
              <a:rPr sz="1867" spc="-7" dirty="0">
                <a:solidFill>
                  <a:srgbClr val="595959"/>
                </a:solidFill>
                <a:latin typeface="Arial"/>
                <a:cs typeface="Arial"/>
              </a:rPr>
              <a:t>nodes and edges) are</a:t>
            </a:r>
            <a:r>
              <a:rPr sz="1867" spc="-67" dirty="0">
                <a:solidFill>
                  <a:srgbClr val="595959"/>
                </a:solidFill>
                <a:latin typeface="Arial"/>
                <a:cs typeface="Arial"/>
              </a:rPr>
              <a:t> </a:t>
            </a:r>
            <a:r>
              <a:rPr sz="1867" dirty="0">
                <a:solidFill>
                  <a:srgbClr val="595959"/>
                </a:solidFill>
                <a:latin typeface="Arial"/>
                <a:cs typeface="Arial"/>
              </a:rPr>
              <a:t>stored.</a:t>
            </a:r>
            <a:endParaRPr sz="1867">
              <a:latin typeface="Arial"/>
              <a:cs typeface="Arial"/>
            </a:endParaRPr>
          </a:p>
          <a:p>
            <a:pPr>
              <a:spcBef>
                <a:spcPts val="13"/>
              </a:spcBef>
            </a:pPr>
            <a:endParaRPr sz="1867">
              <a:latin typeface="Times New Roman"/>
              <a:cs typeface="Times New Roman"/>
            </a:endParaRPr>
          </a:p>
          <a:p>
            <a:pPr marL="16933"/>
            <a:r>
              <a:rPr sz="1867" spc="-7" dirty="0">
                <a:solidFill>
                  <a:srgbClr val="595959"/>
                </a:solidFill>
                <a:latin typeface="Arial"/>
                <a:cs typeface="Arial"/>
              </a:rPr>
              <a:t>Each node group is </a:t>
            </a:r>
            <a:r>
              <a:rPr sz="1867" dirty="0">
                <a:solidFill>
                  <a:srgbClr val="595959"/>
                </a:solidFill>
                <a:latin typeface="Arial"/>
                <a:cs typeface="Arial"/>
              </a:rPr>
              <a:t>represented </a:t>
            </a:r>
            <a:r>
              <a:rPr sz="1867" spc="-7" dirty="0">
                <a:solidFill>
                  <a:srgbClr val="595959"/>
                </a:solidFill>
                <a:latin typeface="Arial"/>
                <a:cs typeface="Arial"/>
              </a:rPr>
              <a:t>by </a:t>
            </a:r>
            <a:r>
              <a:rPr sz="1867" dirty="0">
                <a:solidFill>
                  <a:srgbClr val="595959"/>
                </a:solidFill>
                <a:latin typeface="Arial"/>
                <a:cs typeface="Arial"/>
              </a:rPr>
              <a:t>a rectangular </a:t>
            </a:r>
            <a:r>
              <a:rPr sz="1867" spc="-7" dirty="0">
                <a:solidFill>
                  <a:srgbClr val="595959"/>
                </a:solidFill>
                <a:latin typeface="Arial"/>
                <a:cs typeface="Arial"/>
              </a:rPr>
              <a:t>node of those dimensions during the </a:t>
            </a:r>
            <a:r>
              <a:rPr sz="1867" dirty="0">
                <a:solidFill>
                  <a:srgbClr val="595959"/>
                </a:solidFill>
                <a:latin typeface="Arial"/>
                <a:cs typeface="Arial"/>
              </a:rPr>
              <a:t>component</a:t>
            </a:r>
            <a:r>
              <a:rPr sz="1867" spc="-87" dirty="0">
                <a:solidFill>
                  <a:srgbClr val="595959"/>
                </a:solidFill>
                <a:latin typeface="Arial"/>
                <a:cs typeface="Arial"/>
              </a:rPr>
              <a:t> </a:t>
            </a:r>
            <a:r>
              <a:rPr sz="1867" spc="-7" dirty="0">
                <a:solidFill>
                  <a:srgbClr val="595959"/>
                </a:solidFill>
                <a:latin typeface="Arial"/>
                <a:cs typeface="Arial"/>
              </a:rPr>
              <a:t>layout.</a:t>
            </a:r>
            <a:endParaRPr sz="1867">
              <a:latin typeface="Arial"/>
              <a:cs typeface="Arial"/>
            </a:endParaRPr>
          </a:p>
        </p:txBody>
      </p:sp>
      <p:sp>
        <p:nvSpPr>
          <p:cNvPr id="4" name="object 4"/>
          <p:cNvSpPr/>
          <p:nvPr/>
        </p:nvSpPr>
        <p:spPr>
          <a:xfrm>
            <a:off x="1" y="4592934"/>
            <a:ext cx="12191999" cy="1364308"/>
          </a:xfrm>
          <a:prstGeom prst="rect">
            <a:avLst/>
          </a:prstGeom>
          <a:blipFill>
            <a:blip r:embed="rId2" cstate="print"/>
            <a:stretch>
              <a:fillRect/>
            </a:stretch>
          </a:blipFill>
        </p:spPr>
        <p:txBody>
          <a:bodyPr wrap="square" lIns="0" tIns="0" rIns="0" bIns="0" rtlCol="0"/>
          <a:lstStyle/>
          <a:p>
            <a:endParaRPr sz="2400"/>
          </a:p>
        </p:txBody>
      </p:sp>
      <p:sp>
        <p:nvSpPr>
          <p:cNvPr id="5" name="object 5"/>
          <p:cNvSpPr/>
          <p:nvPr/>
        </p:nvSpPr>
        <p:spPr>
          <a:xfrm>
            <a:off x="0" y="4586583"/>
            <a:ext cx="12192000" cy="0"/>
          </a:xfrm>
          <a:custGeom>
            <a:avLst/>
            <a:gdLst/>
            <a:ahLst/>
            <a:cxnLst/>
            <a:rect l="l" t="t" r="r" b="b"/>
            <a:pathLst>
              <a:path w="9144000">
                <a:moveTo>
                  <a:pt x="0" y="0"/>
                </a:moveTo>
                <a:lnTo>
                  <a:pt x="9143999" y="0"/>
                </a:lnTo>
              </a:path>
            </a:pathLst>
          </a:custGeom>
          <a:ln w="9524">
            <a:solidFill>
              <a:srgbClr val="000000"/>
            </a:solidFill>
          </a:ln>
        </p:spPr>
        <p:txBody>
          <a:bodyPr wrap="square" lIns="0" tIns="0" rIns="0" bIns="0" rtlCol="0"/>
          <a:lstStyle/>
          <a:p>
            <a:endParaRPr sz="2400"/>
          </a:p>
        </p:txBody>
      </p:sp>
      <p:sp>
        <p:nvSpPr>
          <p:cNvPr id="6" name="object 6"/>
          <p:cNvSpPr/>
          <p:nvPr/>
        </p:nvSpPr>
        <p:spPr>
          <a:xfrm>
            <a:off x="0" y="5963592"/>
            <a:ext cx="12192000" cy="0"/>
          </a:xfrm>
          <a:custGeom>
            <a:avLst/>
            <a:gdLst/>
            <a:ahLst/>
            <a:cxnLst/>
            <a:rect l="l" t="t" r="r" b="b"/>
            <a:pathLst>
              <a:path w="9144000">
                <a:moveTo>
                  <a:pt x="9143999" y="0"/>
                </a:moveTo>
                <a:lnTo>
                  <a:pt x="0" y="0"/>
                </a:lnTo>
              </a:path>
            </a:pathLst>
          </a:custGeom>
          <a:ln w="9524">
            <a:solidFill>
              <a:srgbClr val="000000"/>
            </a:solidFill>
          </a:ln>
        </p:spPr>
        <p:txBody>
          <a:bodyPr wrap="square" lIns="0" tIns="0" rIns="0" bIns="0" rtlCol="0"/>
          <a:lstStyle/>
          <a:p>
            <a:endParaRPr sz="2400"/>
          </a:p>
        </p:txBody>
      </p:sp>
      <p:sp>
        <p:nvSpPr>
          <p:cNvPr id="7" name="object 7"/>
          <p:cNvSpPr txBox="1"/>
          <p:nvPr/>
        </p:nvSpPr>
        <p:spPr>
          <a:xfrm>
            <a:off x="8612351" y="5984285"/>
            <a:ext cx="3551767" cy="876308"/>
          </a:xfrm>
          <a:prstGeom prst="rect">
            <a:avLst/>
          </a:prstGeom>
        </p:spPr>
        <p:txBody>
          <a:bodyPr vert="horz" wrap="square" lIns="0" tIns="16933" rIns="0" bIns="0" rtlCol="0">
            <a:spAutoFit/>
          </a:bodyPr>
          <a:lstStyle/>
          <a:p>
            <a:pPr marL="16933">
              <a:lnSpc>
                <a:spcPts val="2219"/>
              </a:lnSpc>
              <a:spcBef>
                <a:spcPts val="133"/>
              </a:spcBef>
            </a:pPr>
            <a:r>
              <a:rPr sz="1867" spc="-7" dirty="0">
                <a:solidFill>
                  <a:srgbClr val="595959"/>
                </a:solidFill>
                <a:latin typeface="Arial"/>
                <a:cs typeface="Arial"/>
              </a:rPr>
              <a:t>Sample assembly graph</a:t>
            </a:r>
            <a:r>
              <a:rPr sz="1867" spc="-120" dirty="0">
                <a:solidFill>
                  <a:srgbClr val="595959"/>
                </a:solidFill>
                <a:latin typeface="Arial"/>
                <a:cs typeface="Arial"/>
              </a:rPr>
              <a:t> </a:t>
            </a:r>
            <a:r>
              <a:rPr sz="1867" spc="-7" dirty="0">
                <a:solidFill>
                  <a:srgbClr val="595959"/>
                </a:solidFill>
                <a:latin typeface="Arial"/>
                <a:cs typeface="Arial"/>
              </a:rPr>
              <a:t>provided</a:t>
            </a:r>
            <a:endParaRPr sz="1867">
              <a:latin typeface="Arial"/>
              <a:cs typeface="Arial"/>
            </a:endParaRPr>
          </a:p>
          <a:p>
            <a:pPr marL="1294521" marR="6773" indent="802620">
              <a:lnSpc>
                <a:spcPts val="2200"/>
              </a:lnSpc>
              <a:spcBef>
                <a:spcPts val="87"/>
              </a:spcBef>
            </a:pPr>
            <a:r>
              <a:rPr sz="1867" spc="-7" dirty="0">
                <a:solidFill>
                  <a:srgbClr val="595959"/>
                </a:solidFill>
                <a:latin typeface="Arial"/>
                <a:cs typeface="Arial"/>
              </a:rPr>
              <a:t>with</a:t>
            </a:r>
            <a:r>
              <a:rPr sz="1867" spc="-120" dirty="0">
                <a:solidFill>
                  <a:srgbClr val="595959"/>
                </a:solidFill>
                <a:latin typeface="Arial"/>
                <a:cs typeface="Arial"/>
              </a:rPr>
              <a:t> </a:t>
            </a:r>
            <a:r>
              <a:rPr sz="1867" spc="-7" dirty="0">
                <a:solidFill>
                  <a:srgbClr val="595959"/>
                </a:solidFill>
                <a:latin typeface="Arial"/>
                <a:cs typeface="Arial"/>
              </a:rPr>
              <a:t>Bandage  </a:t>
            </a:r>
            <a:r>
              <a:rPr sz="1867" dirty="0">
                <a:solidFill>
                  <a:srgbClr val="595959"/>
                </a:solidFill>
                <a:latin typeface="Arial"/>
                <a:cs typeface="Arial"/>
              </a:rPr>
              <a:t>(Salmonella</a:t>
            </a:r>
            <a:r>
              <a:rPr sz="1867" spc="-140" dirty="0">
                <a:solidFill>
                  <a:srgbClr val="595959"/>
                </a:solidFill>
                <a:latin typeface="Arial"/>
                <a:cs typeface="Arial"/>
              </a:rPr>
              <a:t> </a:t>
            </a:r>
            <a:r>
              <a:rPr sz="1867" spc="-7" dirty="0">
                <a:solidFill>
                  <a:srgbClr val="595959"/>
                </a:solidFill>
                <a:latin typeface="Arial"/>
                <a:cs typeface="Arial"/>
              </a:rPr>
              <a:t>enterica)</a:t>
            </a:r>
            <a:endParaRPr sz="1867">
              <a:latin typeface="Arial"/>
              <a:cs typeface="Arial"/>
            </a:endParaRPr>
          </a:p>
        </p:txBody>
      </p:sp>
    </p:spTree>
    <p:extLst>
      <p:ext uri="{BB962C8B-B14F-4D97-AF65-F5344CB8AC3E}">
        <p14:creationId xmlns:p14="http://schemas.microsoft.com/office/powerpoint/2010/main" val="225021281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12967" y="677405"/>
            <a:ext cx="9237979" cy="591551"/>
          </a:xfrm>
          <a:prstGeom prst="rect">
            <a:avLst/>
          </a:prstGeom>
        </p:spPr>
        <p:txBody>
          <a:bodyPr vert="horz" wrap="square" lIns="0" tIns="16933" rIns="0" bIns="0" rtlCol="0" anchor="ctr">
            <a:spAutoFit/>
          </a:bodyPr>
          <a:lstStyle/>
          <a:p>
            <a:pPr marL="16933">
              <a:lnSpc>
                <a:spcPct val="100000"/>
              </a:lnSpc>
              <a:spcBef>
                <a:spcPts val="133"/>
              </a:spcBef>
            </a:pPr>
            <a:r>
              <a:rPr sz="3733" spc="-13" dirty="0"/>
              <a:t>Structural Patterns </a:t>
            </a:r>
            <a:r>
              <a:rPr sz="3733" spc="-7" dirty="0"/>
              <a:t>and Layout</a:t>
            </a:r>
            <a:r>
              <a:rPr sz="3733" spc="-93" dirty="0"/>
              <a:t> </a:t>
            </a:r>
            <a:r>
              <a:rPr sz="3733" spc="-7" dirty="0"/>
              <a:t>Linearization</a:t>
            </a:r>
            <a:endParaRPr sz="3733"/>
          </a:p>
        </p:txBody>
      </p:sp>
      <p:sp>
        <p:nvSpPr>
          <p:cNvPr id="3" name="object 3"/>
          <p:cNvSpPr txBox="1"/>
          <p:nvPr/>
        </p:nvSpPr>
        <p:spPr>
          <a:xfrm>
            <a:off x="512967" y="1529442"/>
            <a:ext cx="11054079" cy="2272909"/>
          </a:xfrm>
          <a:prstGeom prst="rect">
            <a:avLst/>
          </a:prstGeom>
        </p:spPr>
        <p:txBody>
          <a:bodyPr vert="horz" wrap="square" lIns="0" tIns="16933" rIns="0" bIns="0" rtlCol="0">
            <a:spAutoFit/>
          </a:bodyPr>
          <a:lstStyle/>
          <a:p>
            <a:pPr marL="16933">
              <a:spcBef>
                <a:spcPts val="133"/>
              </a:spcBef>
            </a:pPr>
            <a:r>
              <a:rPr sz="2400" spc="-7" dirty="0">
                <a:solidFill>
                  <a:srgbClr val="595959"/>
                </a:solidFill>
                <a:latin typeface="Arial"/>
                <a:cs typeface="Arial"/>
              </a:rPr>
              <a:t>Revised</a:t>
            </a:r>
            <a:r>
              <a:rPr sz="2400" spc="-13" dirty="0">
                <a:solidFill>
                  <a:srgbClr val="595959"/>
                </a:solidFill>
                <a:latin typeface="Arial"/>
                <a:cs typeface="Arial"/>
              </a:rPr>
              <a:t> </a:t>
            </a:r>
            <a:r>
              <a:rPr sz="2400" spc="-7" dirty="0">
                <a:solidFill>
                  <a:srgbClr val="595959"/>
                </a:solidFill>
                <a:latin typeface="Arial"/>
                <a:cs typeface="Arial"/>
              </a:rPr>
              <a:t>Approach</a:t>
            </a:r>
            <a:endParaRPr sz="2400">
              <a:latin typeface="Arial"/>
              <a:cs typeface="Arial"/>
            </a:endParaRPr>
          </a:p>
          <a:p>
            <a:pPr marL="16933">
              <a:lnSpc>
                <a:spcPts val="2219"/>
              </a:lnSpc>
              <a:spcBef>
                <a:spcPts val="2240"/>
              </a:spcBef>
            </a:pPr>
            <a:r>
              <a:rPr sz="1867" spc="-7" dirty="0">
                <a:solidFill>
                  <a:srgbClr val="595959"/>
                </a:solidFill>
                <a:latin typeface="Arial"/>
                <a:cs typeface="Arial"/>
              </a:rPr>
              <a:t>Node groups </a:t>
            </a:r>
            <a:r>
              <a:rPr sz="1867" dirty="0">
                <a:solidFill>
                  <a:srgbClr val="595959"/>
                </a:solidFill>
                <a:latin typeface="Arial"/>
                <a:cs typeface="Arial"/>
              </a:rPr>
              <a:t>(structural </a:t>
            </a:r>
            <a:r>
              <a:rPr sz="1867" spc="-7" dirty="0">
                <a:solidFill>
                  <a:srgbClr val="595959"/>
                </a:solidFill>
                <a:latin typeface="Arial"/>
                <a:cs typeface="Arial"/>
              </a:rPr>
              <a:t>patterns) laid out in</a:t>
            </a:r>
            <a:r>
              <a:rPr sz="1867" spc="-27" dirty="0">
                <a:solidFill>
                  <a:srgbClr val="595959"/>
                </a:solidFill>
                <a:latin typeface="Arial"/>
                <a:cs typeface="Arial"/>
              </a:rPr>
              <a:t> </a:t>
            </a:r>
            <a:r>
              <a:rPr sz="1867" spc="-7" dirty="0">
                <a:solidFill>
                  <a:srgbClr val="595959"/>
                </a:solidFill>
                <a:latin typeface="Arial"/>
                <a:cs typeface="Arial"/>
              </a:rPr>
              <a:t>isolation.</a:t>
            </a:r>
            <a:endParaRPr sz="1867">
              <a:latin typeface="Arial"/>
              <a:cs typeface="Arial"/>
            </a:endParaRPr>
          </a:p>
          <a:p>
            <a:pPr marL="16933">
              <a:lnSpc>
                <a:spcPts val="2219"/>
              </a:lnSpc>
            </a:pPr>
            <a:r>
              <a:rPr sz="1867" spc="-7" dirty="0">
                <a:solidFill>
                  <a:srgbClr val="595959"/>
                </a:solidFill>
                <a:latin typeface="Arial"/>
                <a:cs typeface="Arial"/>
              </a:rPr>
              <a:t>Their bounding box dimensions </a:t>
            </a:r>
            <a:r>
              <a:rPr sz="1867" dirty="0">
                <a:solidFill>
                  <a:srgbClr val="595959"/>
                </a:solidFill>
                <a:latin typeface="Arial"/>
                <a:cs typeface="Arial"/>
              </a:rPr>
              <a:t>(and </a:t>
            </a:r>
            <a:r>
              <a:rPr sz="1867" spc="-7" dirty="0">
                <a:solidFill>
                  <a:srgbClr val="595959"/>
                </a:solidFill>
                <a:latin typeface="Arial"/>
                <a:cs typeface="Arial"/>
              </a:rPr>
              <a:t>the </a:t>
            </a:r>
            <a:r>
              <a:rPr sz="1867" dirty="0">
                <a:solidFill>
                  <a:srgbClr val="595959"/>
                </a:solidFill>
                <a:latin typeface="Arial"/>
                <a:cs typeface="Arial"/>
              </a:rPr>
              <a:t>relative </a:t>
            </a:r>
            <a:r>
              <a:rPr sz="1867" spc="-7" dirty="0">
                <a:solidFill>
                  <a:srgbClr val="595959"/>
                </a:solidFill>
                <a:latin typeface="Arial"/>
                <a:cs typeface="Arial"/>
              </a:rPr>
              <a:t>positions of their </a:t>
            </a:r>
            <a:r>
              <a:rPr sz="1867" dirty="0">
                <a:solidFill>
                  <a:srgbClr val="595959"/>
                </a:solidFill>
                <a:latin typeface="Arial"/>
                <a:cs typeface="Arial"/>
              </a:rPr>
              <a:t>child </a:t>
            </a:r>
            <a:r>
              <a:rPr sz="1867" spc="-7" dirty="0">
                <a:solidFill>
                  <a:srgbClr val="595959"/>
                </a:solidFill>
                <a:latin typeface="Arial"/>
                <a:cs typeface="Arial"/>
              </a:rPr>
              <a:t>nodes and edges) are</a:t>
            </a:r>
            <a:r>
              <a:rPr sz="1867" spc="-67" dirty="0">
                <a:solidFill>
                  <a:srgbClr val="595959"/>
                </a:solidFill>
                <a:latin typeface="Arial"/>
                <a:cs typeface="Arial"/>
              </a:rPr>
              <a:t> </a:t>
            </a:r>
            <a:r>
              <a:rPr sz="1867" dirty="0">
                <a:solidFill>
                  <a:srgbClr val="595959"/>
                </a:solidFill>
                <a:latin typeface="Arial"/>
                <a:cs typeface="Arial"/>
              </a:rPr>
              <a:t>stored.</a:t>
            </a:r>
            <a:endParaRPr sz="1867">
              <a:latin typeface="Arial"/>
              <a:cs typeface="Arial"/>
            </a:endParaRPr>
          </a:p>
          <a:p>
            <a:pPr marL="16933" marR="6773">
              <a:lnSpc>
                <a:spcPct val="196400"/>
              </a:lnSpc>
            </a:pPr>
            <a:r>
              <a:rPr sz="1867" spc="-7" dirty="0">
                <a:solidFill>
                  <a:srgbClr val="595959"/>
                </a:solidFill>
                <a:latin typeface="Arial"/>
                <a:cs typeface="Arial"/>
              </a:rPr>
              <a:t>Each node group is </a:t>
            </a:r>
            <a:r>
              <a:rPr sz="1867" dirty="0">
                <a:solidFill>
                  <a:srgbClr val="595959"/>
                </a:solidFill>
                <a:latin typeface="Arial"/>
                <a:cs typeface="Arial"/>
              </a:rPr>
              <a:t>represented </a:t>
            </a:r>
            <a:r>
              <a:rPr sz="1867" spc="-7" dirty="0">
                <a:solidFill>
                  <a:srgbClr val="595959"/>
                </a:solidFill>
                <a:latin typeface="Arial"/>
                <a:cs typeface="Arial"/>
              </a:rPr>
              <a:t>by </a:t>
            </a:r>
            <a:r>
              <a:rPr sz="1867" dirty="0">
                <a:solidFill>
                  <a:srgbClr val="595959"/>
                </a:solidFill>
                <a:latin typeface="Arial"/>
                <a:cs typeface="Arial"/>
              </a:rPr>
              <a:t>a rectangular </a:t>
            </a:r>
            <a:r>
              <a:rPr sz="1867" spc="-7" dirty="0">
                <a:solidFill>
                  <a:srgbClr val="595959"/>
                </a:solidFill>
                <a:latin typeface="Arial"/>
                <a:cs typeface="Arial"/>
              </a:rPr>
              <a:t>node of those dimensions during the </a:t>
            </a:r>
            <a:r>
              <a:rPr sz="1867" dirty="0">
                <a:solidFill>
                  <a:srgbClr val="595959"/>
                </a:solidFill>
                <a:latin typeface="Arial"/>
                <a:cs typeface="Arial"/>
              </a:rPr>
              <a:t>component </a:t>
            </a:r>
            <a:r>
              <a:rPr sz="1867" spc="-7" dirty="0">
                <a:solidFill>
                  <a:srgbClr val="595959"/>
                </a:solidFill>
                <a:latin typeface="Arial"/>
                <a:cs typeface="Arial"/>
              </a:rPr>
              <a:t>layout.  After the </a:t>
            </a:r>
            <a:r>
              <a:rPr sz="1867" dirty="0">
                <a:solidFill>
                  <a:srgbClr val="595959"/>
                </a:solidFill>
                <a:latin typeface="Arial"/>
                <a:cs typeface="Arial"/>
              </a:rPr>
              <a:t>component </a:t>
            </a:r>
            <a:r>
              <a:rPr sz="1867" spc="-7" dirty="0">
                <a:solidFill>
                  <a:srgbClr val="595959"/>
                </a:solidFill>
                <a:latin typeface="Arial"/>
                <a:cs typeface="Arial"/>
              </a:rPr>
              <a:t>layout process, </a:t>
            </a:r>
            <a:r>
              <a:rPr sz="1867" dirty="0">
                <a:solidFill>
                  <a:srgbClr val="595959"/>
                </a:solidFill>
                <a:latin typeface="Arial"/>
                <a:cs typeface="Arial"/>
              </a:rPr>
              <a:t>“child” </a:t>
            </a:r>
            <a:r>
              <a:rPr sz="1867" spc="-7" dirty="0">
                <a:solidFill>
                  <a:srgbClr val="595959"/>
                </a:solidFill>
                <a:latin typeface="Arial"/>
                <a:cs typeface="Arial"/>
              </a:rPr>
              <a:t>nodes and edges are backfilled into their parent node</a:t>
            </a:r>
            <a:r>
              <a:rPr sz="1867" spc="-67" dirty="0">
                <a:solidFill>
                  <a:srgbClr val="595959"/>
                </a:solidFill>
                <a:latin typeface="Arial"/>
                <a:cs typeface="Arial"/>
              </a:rPr>
              <a:t> </a:t>
            </a:r>
            <a:r>
              <a:rPr sz="1867" spc="-7" dirty="0">
                <a:solidFill>
                  <a:srgbClr val="595959"/>
                </a:solidFill>
                <a:latin typeface="Arial"/>
                <a:cs typeface="Arial"/>
              </a:rPr>
              <a:t>groups.</a:t>
            </a:r>
            <a:endParaRPr sz="1867">
              <a:latin typeface="Arial"/>
              <a:cs typeface="Arial"/>
            </a:endParaRPr>
          </a:p>
        </p:txBody>
      </p:sp>
      <p:sp>
        <p:nvSpPr>
          <p:cNvPr id="4" name="object 4"/>
          <p:cNvSpPr/>
          <p:nvPr/>
        </p:nvSpPr>
        <p:spPr>
          <a:xfrm>
            <a:off x="1" y="4592934"/>
            <a:ext cx="12191999" cy="1364308"/>
          </a:xfrm>
          <a:prstGeom prst="rect">
            <a:avLst/>
          </a:prstGeom>
          <a:blipFill>
            <a:blip r:embed="rId2" cstate="print"/>
            <a:stretch>
              <a:fillRect/>
            </a:stretch>
          </a:blipFill>
        </p:spPr>
        <p:txBody>
          <a:bodyPr wrap="square" lIns="0" tIns="0" rIns="0" bIns="0" rtlCol="0"/>
          <a:lstStyle/>
          <a:p>
            <a:endParaRPr sz="2400"/>
          </a:p>
        </p:txBody>
      </p:sp>
      <p:sp>
        <p:nvSpPr>
          <p:cNvPr id="5" name="object 5"/>
          <p:cNvSpPr/>
          <p:nvPr/>
        </p:nvSpPr>
        <p:spPr>
          <a:xfrm>
            <a:off x="0" y="4586583"/>
            <a:ext cx="12192000" cy="0"/>
          </a:xfrm>
          <a:custGeom>
            <a:avLst/>
            <a:gdLst/>
            <a:ahLst/>
            <a:cxnLst/>
            <a:rect l="l" t="t" r="r" b="b"/>
            <a:pathLst>
              <a:path w="9144000">
                <a:moveTo>
                  <a:pt x="0" y="0"/>
                </a:moveTo>
                <a:lnTo>
                  <a:pt x="9143999" y="0"/>
                </a:lnTo>
              </a:path>
            </a:pathLst>
          </a:custGeom>
          <a:ln w="9524">
            <a:solidFill>
              <a:srgbClr val="000000"/>
            </a:solidFill>
          </a:ln>
        </p:spPr>
        <p:txBody>
          <a:bodyPr wrap="square" lIns="0" tIns="0" rIns="0" bIns="0" rtlCol="0"/>
          <a:lstStyle/>
          <a:p>
            <a:endParaRPr sz="2400"/>
          </a:p>
        </p:txBody>
      </p:sp>
      <p:sp>
        <p:nvSpPr>
          <p:cNvPr id="6" name="object 6"/>
          <p:cNvSpPr/>
          <p:nvPr/>
        </p:nvSpPr>
        <p:spPr>
          <a:xfrm>
            <a:off x="0" y="5963592"/>
            <a:ext cx="12192000" cy="0"/>
          </a:xfrm>
          <a:custGeom>
            <a:avLst/>
            <a:gdLst/>
            <a:ahLst/>
            <a:cxnLst/>
            <a:rect l="l" t="t" r="r" b="b"/>
            <a:pathLst>
              <a:path w="9144000">
                <a:moveTo>
                  <a:pt x="9143999" y="0"/>
                </a:moveTo>
                <a:lnTo>
                  <a:pt x="0" y="0"/>
                </a:lnTo>
              </a:path>
            </a:pathLst>
          </a:custGeom>
          <a:ln w="9524">
            <a:solidFill>
              <a:srgbClr val="000000"/>
            </a:solidFill>
          </a:ln>
        </p:spPr>
        <p:txBody>
          <a:bodyPr wrap="square" lIns="0" tIns="0" rIns="0" bIns="0" rtlCol="0"/>
          <a:lstStyle/>
          <a:p>
            <a:endParaRPr sz="2400"/>
          </a:p>
        </p:txBody>
      </p:sp>
      <p:sp>
        <p:nvSpPr>
          <p:cNvPr id="7" name="object 7"/>
          <p:cNvSpPr/>
          <p:nvPr/>
        </p:nvSpPr>
        <p:spPr>
          <a:xfrm>
            <a:off x="203034" y="6132216"/>
            <a:ext cx="3220964" cy="630683"/>
          </a:xfrm>
          <a:prstGeom prst="rect">
            <a:avLst/>
          </a:prstGeom>
          <a:blipFill>
            <a:blip r:embed="rId3" cstate="print"/>
            <a:stretch>
              <a:fillRect/>
            </a:stretch>
          </a:blipFill>
        </p:spPr>
        <p:txBody>
          <a:bodyPr wrap="square" lIns="0" tIns="0" rIns="0" bIns="0" rtlCol="0"/>
          <a:lstStyle/>
          <a:p>
            <a:endParaRPr sz="2400"/>
          </a:p>
        </p:txBody>
      </p:sp>
      <p:sp>
        <p:nvSpPr>
          <p:cNvPr id="8" name="object 8"/>
          <p:cNvSpPr/>
          <p:nvPr/>
        </p:nvSpPr>
        <p:spPr>
          <a:xfrm>
            <a:off x="620233" y="5082732"/>
            <a:ext cx="1176020" cy="304800"/>
          </a:xfrm>
          <a:custGeom>
            <a:avLst/>
            <a:gdLst/>
            <a:ahLst/>
            <a:cxnLst/>
            <a:rect l="l" t="t" r="r" b="b"/>
            <a:pathLst>
              <a:path w="882015" h="228600">
                <a:moveTo>
                  <a:pt x="0" y="114149"/>
                </a:moveTo>
                <a:lnTo>
                  <a:pt x="5771" y="95611"/>
                </a:lnTo>
                <a:lnTo>
                  <a:pt x="22482" y="78029"/>
                </a:lnTo>
                <a:lnTo>
                  <a:pt x="85087" y="46674"/>
                </a:lnTo>
                <a:lnTo>
                  <a:pt x="129165" y="33371"/>
                </a:lnTo>
                <a:lnTo>
                  <a:pt x="180551" y="21964"/>
                </a:lnTo>
                <a:lnTo>
                  <a:pt x="238335" y="12689"/>
                </a:lnTo>
                <a:lnTo>
                  <a:pt x="301609" y="5779"/>
                </a:lnTo>
                <a:lnTo>
                  <a:pt x="369467" y="1471"/>
                </a:lnTo>
                <a:lnTo>
                  <a:pt x="440999" y="0"/>
                </a:lnTo>
                <a:lnTo>
                  <a:pt x="512532" y="1520"/>
                </a:lnTo>
                <a:lnTo>
                  <a:pt x="580390" y="5874"/>
                </a:lnTo>
                <a:lnTo>
                  <a:pt x="643664" y="12826"/>
                </a:lnTo>
                <a:lnTo>
                  <a:pt x="701448" y="22141"/>
                </a:lnTo>
                <a:lnTo>
                  <a:pt x="752834" y="33583"/>
                </a:lnTo>
                <a:lnTo>
                  <a:pt x="796912" y="46916"/>
                </a:lnTo>
                <a:lnTo>
                  <a:pt x="832776" y="61905"/>
                </a:lnTo>
                <a:lnTo>
                  <a:pt x="876228" y="95907"/>
                </a:lnTo>
                <a:lnTo>
                  <a:pt x="881999" y="114449"/>
                </a:lnTo>
                <a:lnTo>
                  <a:pt x="859517" y="150570"/>
                </a:lnTo>
                <a:lnTo>
                  <a:pt x="796912" y="181925"/>
                </a:lnTo>
                <a:lnTo>
                  <a:pt x="752834" y="195228"/>
                </a:lnTo>
                <a:lnTo>
                  <a:pt x="701448" y="206635"/>
                </a:lnTo>
                <a:lnTo>
                  <a:pt x="643664" y="215910"/>
                </a:lnTo>
                <a:lnTo>
                  <a:pt x="580390" y="222820"/>
                </a:lnTo>
                <a:lnTo>
                  <a:pt x="512532" y="227128"/>
                </a:lnTo>
                <a:lnTo>
                  <a:pt x="440999" y="228599"/>
                </a:lnTo>
                <a:lnTo>
                  <a:pt x="369467" y="227079"/>
                </a:lnTo>
                <a:lnTo>
                  <a:pt x="301609" y="222725"/>
                </a:lnTo>
                <a:lnTo>
                  <a:pt x="238335" y="215773"/>
                </a:lnTo>
                <a:lnTo>
                  <a:pt x="180551" y="206458"/>
                </a:lnTo>
                <a:lnTo>
                  <a:pt x="129165" y="195016"/>
                </a:lnTo>
                <a:lnTo>
                  <a:pt x="85087" y="181683"/>
                </a:lnTo>
                <a:lnTo>
                  <a:pt x="49223" y="166694"/>
                </a:lnTo>
                <a:lnTo>
                  <a:pt x="5771" y="132692"/>
                </a:lnTo>
                <a:lnTo>
                  <a:pt x="0" y="114149"/>
                </a:lnTo>
                <a:close/>
              </a:path>
            </a:pathLst>
          </a:custGeom>
          <a:ln w="28574">
            <a:solidFill>
              <a:srgbClr val="FF0000"/>
            </a:solidFill>
          </a:ln>
        </p:spPr>
        <p:txBody>
          <a:bodyPr wrap="square" lIns="0" tIns="0" rIns="0" bIns="0" rtlCol="0"/>
          <a:lstStyle/>
          <a:p>
            <a:endParaRPr sz="2400"/>
          </a:p>
        </p:txBody>
      </p:sp>
      <p:sp>
        <p:nvSpPr>
          <p:cNvPr id="9" name="object 9"/>
          <p:cNvSpPr/>
          <p:nvPr/>
        </p:nvSpPr>
        <p:spPr>
          <a:xfrm>
            <a:off x="203033" y="5234933"/>
            <a:ext cx="417407" cy="1186180"/>
          </a:xfrm>
          <a:custGeom>
            <a:avLst/>
            <a:gdLst/>
            <a:ahLst/>
            <a:cxnLst/>
            <a:rect l="l" t="t" r="r" b="b"/>
            <a:pathLst>
              <a:path w="313055" h="889635">
                <a:moveTo>
                  <a:pt x="312899" y="0"/>
                </a:moveTo>
                <a:lnTo>
                  <a:pt x="0" y="889499"/>
                </a:lnTo>
              </a:path>
            </a:pathLst>
          </a:custGeom>
          <a:ln w="28574">
            <a:solidFill>
              <a:srgbClr val="FF0000"/>
            </a:solidFill>
          </a:ln>
        </p:spPr>
        <p:txBody>
          <a:bodyPr wrap="square" lIns="0" tIns="0" rIns="0" bIns="0" rtlCol="0"/>
          <a:lstStyle/>
          <a:p>
            <a:endParaRPr sz="2400"/>
          </a:p>
        </p:txBody>
      </p:sp>
      <p:sp>
        <p:nvSpPr>
          <p:cNvPr id="10" name="object 10"/>
          <p:cNvSpPr/>
          <p:nvPr/>
        </p:nvSpPr>
        <p:spPr>
          <a:xfrm>
            <a:off x="1796234" y="5235333"/>
            <a:ext cx="1628140" cy="1186180"/>
          </a:xfrm>
          <a:custGeom>
            <a:avLst/>
            <a:gdLst/>
            <a:ahLst/>
            <a:cxnLst/>
            <a:rect l="l" t="t" r="r" b="b"/>
            <a:pathLst>
              <a:path w="1221105" h="889635">
                <a:moveTo>
                  <a:pt x="0" y="0"/>
                </a:moveTo>
                <a:lnTo>
                  <a:pt x="1220699" y="889199"/>
                </a:lnTo>
              </a:path>
            </a:pathLst>
          </a:custGeom>
          <a:ln w="28574">
            <a:solidFill>
              <a:srgbClr val="FF0000"/>
            </a:solidFill>
          </a:ln>
        </p:spPr>
        <p:txBody>
          <a:bodyPr wrap="square" lIns="0" tIns="0" rIns="0" bIns="0" rtlCol="0"/>
          <a:lstStyle/>
          <a:p>
            <a:endParaRPr sz="2400"/>
          </a:p>
        </p:txBody>
      </p:sp>
      <p:sp>
        <p:nvSpPr>
          <p:cNvPr id="11" name="object 11"/>
          <p:cNvSpPr txBox="1"/>
          <p:nvPr/>
        </p:nvSpPr>
        <p:spPr>
          <a:xfrm>
            <a:off x="8612351" y="5984285"/>
            <a:ext cx="3551767" cy="876308"/>
          </a:xfrm>
          <a:prstGeom prst="rect">
            <a:avLst/>
          </a:prstGeom>
        </p:spPr>
        <p:txBody>
          <a:bodyPr vert="horz" wrap="square" lIns="0" tIns="16933" rIns="0" bIns="0" rtlCol="0">
            <a:spAutoFit/>
          </a:bodyPr>
          <a:lstStyle/>
          <a:p>
            <a:pPr marL="16933">
              <a:lnSpc>
                <a:spcPts val="2219"/>
              </a:lnSpc>
              <a:spcBef>
                <a:spcPts val="133"/>
              </a:spcBef>
            </a:pPr>
            <a:r>
              <a:rPr sz="1867" spc="-7" dirty="0">
                <a:solidFill>
                  <a:srgbClr val="595959"/>
                </a:solidFill>
                <a:latin typeface="Arial"/>
                <a:cs typeface="Arial"/>
              </a:rPr>
              <a:t>Sample assembly graph</a:t>
            </a:r>
            <a:r>
              <a:rPr sz="1867" spc="-120" dirty="0">
                <a:solidFill>
                  <a:srgbClr val="595959"/>
                </a:solidFill>
                <a:latin typeface="Arial"/>
                <a:cs typeface="Arial"/>
              </a:rPr>
              <a:t> </a:t>
            </a:r>
            <a:r>
              <a:rPr sz="1867" spc="-7" dirty="0">
                <a:solidFill>
                  <a:srgbClr val="595959"/>
                </a:solidFill>
                <a:latin typeface="Arial"/>
                <a:cs typeface="Arial"/>
              </a:rPr>
              <a:t>provided</a:t>
            </a:r>
            <a:endParaRPr sz="1867">
              <a:latin typeface="Arial"/>
              <a:cs typeface="Arial"/>
            </a:endParaRPr>
          </a:p>
          <a:p>
            <a:pPr marL="1294521" marR="6773" indent="802620">
              <a:lnSpc>
                <a:spcPts val="2200"/>
              </a:lnSpc>
              <a:spcBef>
                <a:spcPts val="87"/>
              </a:spcBef>
            </a:pPr>
            <a:r>
              <a:rPr sz="1867" spc="-7" dirty="0">
                <a:solidFill>
                  <a:srgbClr val="595959"/>
                </a:solidFill>
                <a:latin typeface="Arial"/>
                <a:cs typeface="Arial"/>
              </a:rPr>
              <a:t>with</a:t>
            </a:r>
            <a:r>
              <a:rPr sz="1867" spc="-120" dirty="0">
                <a:solidFill>
                  <a:srgbClr val="595959"/>
                </a:solidFill>
                <a:latin typeface="Arial"/>
                <a:cs typeface="Arial"/>
              </a:rPr>
              <a:t> </a:t>
            </a:r>
            <a:r>
              <a:rPr sz="1867" spc="-7" dirty="0">
                <a:solidFill>
                  <a:srgbClr val="595959"/>
                </a:solidFill>
                <a:latin typeface="Arial"/>
                <a:cs typeface="Arial"/>
              </a:rPr>
              <a:t>Bandage  </a:t>
            </a:r>
            <a:r>
              <a:rPr sz="1867" dirty="0">
                <a:solidFill>
                  <a:srgbClr val="595959"/>
                </a:solidFill>
                <a:latin typeface="Arial"/>
                <a:cs typeface="Arial"/>
              </a:rPr>
              <a:t>(Salmonella</a:t>
            </a:r>
            <a:r>
              <a:rPr sz="1867" spc="-140" dirty="0">
                <a:solidFill>
                  <a:srgbClr val="595959"/>
                </a:solidFill>
                <a:latin typeface="Arial"/>
                <a:cs typeface="Arial"/>
              </a:rPr>
              <a:t> </a:t>
            </a:r>
            <a:r>
              <a:rPr sz="1867" spc="-7" dirty="0">
                <a:solidFill>
                  <a:srgbClr val="595959"/>
                </a:solidFill>
                <a:latin typeface="Arial"/>
                <a:cs typeface="Arial"/>
              </a:rPr>
              <a:t>enterica)</a:t>
            </a:r>
            <a:endParaRPr sz="1867">
              <a:latin typeface="Arial"/>
              <a:cs typeface="Arial"/>
            </a:endParaRPr>
          </a:p>
        </p:txBody>
      </p:sp>
    </p:spTree>
    <p:extLst>
      <p:ext uri="{BB962C8B-B14F-4D97-AF65-F5344CB8AC3E}">
        <p14:creationId xmlns:p14="http://schemas.microsoft.com/office/powerpoint/2010/main" val="74695558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03034" y="6132216"/>
            <a:ext cx="3220964" cy="630683"/>
          </a:xfrm>
          <a:prstGeom prst="rect">
            <a:avLst/>
          </a:prstGeom>
          <a:blipFill>
            <a:blip r:embed="rId2" cstate="print"/>
            <a:stretch>
              <a:fillRect/>
            </a:stretch>
          </a:blipFill>
        </p:spPr>
        <p:txBody>
          <a:bodyPr wrap="square" lIns="0" tIns="0" rIns="0" bIns="0" rtlCol="0"/>
          <a:lstStyle/>
          <a:p>
            <a:endParaRPr sz="2400"/>
          </a:p>
        </p:txBody>
      </p:sp>
      <p:sp>
        <p:nvSpPr>
          <p:cNvPr id="3" name="object 3"/>
          <p:cNvSpPr txBox="1">
            <a:spLocks noGrp="1"/>
          </p:cNvSpPr>
          <p:nvPr>
            <p:ph type="title"/>
          </p:nvPr>
        </p:nvSpPr>
        <p:spPr>
          <a:xfrm>
            <a:off x="512967" y="677405"/>
            <a:ext cx="9237979" cy="591551"/>
          </a:xfrm>
          <a:prstGeom prst="rect">
            <a:avLst/>
          </a:prstGeom>
        </p:spPr>
        <p:txBody>
          <a:bodyPr vert="horz" wrap="square" lIns="0" tIns="16933" rIns="0" bIns="0" rtlCol="0" anchor="ctr">
            <a:spAutoFit/>
          </a:bodyPr>
          <a:lstStyle/>
          <a:p>
            <a:pPr marL="16933">
              <a:lnSpc>
                <a:spcPct val="100000"/>
              </a:lnSpc>
              <a:spcBef>
                <a:spcPts val="133"/>
              </a:spcBef>
            </a:pPr>
            <a:r>
              <a:rPr sz="3733" spc="-13" dirty="0"/>
              <a:t>Structural Patterns </a:t>
            </a:r>
            <a:r>
              <a:rPr sz="3733" spc="-7" dirty="0"/>
              <a:t>and Layout</a:t>
            </a:r>
            <a:r>
              <a:rPr sz="3733" spc="-93" dirty="0"/>
              <a:t> </a:t>
            </a:r>
            <a:r>
              <a:rPr sz="3733" spc="-7" dirty="0"/>
              <a:t>Linearization</a:t>
            </a:r>
            <a:endParaRPr sz="3733"/>
          </a:p>
        </p:txBody>
      </p:sp>
      <p:sp>
        <p:nvSpPr>
          <p:cNvPr id="4" name="object 4"/>
          <p:cNvSpPr txBox="1"/>
          <p:nvPr/>
        </p:nvSpPr>
        <p:spPr>
          <a:xfrm>
            <a:off x="512967" y="1529442"/>
            <a:ext cx="11054079" cy="2836075"/>
          </a:xfrm>
          <a:prstGeom prst="rect">
            <a:avLst/>
          </a:prstGeom>
        </p:spPr>
        <p:txBody>
          <a:bodyPr vert="horz" wrap="square" lIns="0" tIns="16933" rIns="0" bIns="0" rtlCol="0">
            <a:spAutoFit/>
          </a:bodyPr>
          <a:lstStyle/>
          <a:p>
            <a:pPr marL="16933">
              <a:spcBef>
                <a:spcPts val="133"/>
              </a:spcBef>
            </a:pPr>
            <a:r>
              <a:rPr sz="2400" spc="-7" dirty="0">
                <a:solidFill>
                  <a:srgbClr val="595959"/>
                </a:solidFill>
                <a:latin typeface="Arial"/>
                <a:cs typeface="Arial"/>
              </a:rPr>
              <a:t>Revised</a:t>
            </a:r>
            <a:r>
              <a:rPr sz="2400" spc="-13" dirty="0">
                <a:solidFill>
                  <a:srgbClr val="595959"/>
                </a:solidFill>
                <a:latin typeface="Arial"/>
                <a:cs typeface="Arial"/>
              </a:rPr>
              <a:t> </a:t>
            </a:r>
            <a:r>
              <a:rPr sz="2400" spc="-7" dirty="0">
                <a:solidFill>
                  <a:srgbClr val="595959"/>
                </a:solidFill>
                <a:latin typeface="Arial"/>
                <a:cs typeface="Arial"/>
              </a:rPr>
              <a:t>Approach</a:t>
            </a:r>
            <a:endParaRPr sz="2400">
              <a:latin typeface="Arial"/>
              <a:cs typeface="Arial"/>
            </a:endParaRPr>
          </a:p>
          <a:p>
            <a:pPr marL="16933">
              <a:lnSpc>
                <a:spcPts val="2219"/>
              </a:lnSpc>
              <a:spcBef>
                <a:spcPts val="2240"/>
              </a:spcBef>
            </a:pPr>
            <a:r>
              <a:rPr sz="1867" spc="-7" dirty="0">
                <a:solidFill>
                  <a:srgbClr val="595959"/>
                </a:solidFill>
                <a:latin typeface="Arial"/>
                <a:cs typeface="Arial"/>
              </a:rPr>
              <a:t>Node groups </a:t>
            </a:r>
            <a:r>
              <a:rPr sz="1867" dirty="0">
                <a:solidFill>
                  <a:srgbClr val="595959"/>
                </a:solidFill>
                <a:latin typeface="Arial"/>
                <a:cs typeface="Arial"/>
              </a:rPr>
              <a:t>(structural </a:t>
            </a:r>
            <a:r>
              <a:rPr sz="1867" spc="-7" dirty="0">
                <a:solidFill>
                  <a:srgbClr val="595959"/>
                </a:solidFill>
                <a:latin typeface="Arial"/>
                <a:cs typeface="Arial"/>
              </a:rPr>
              <a:t>patterns) laid out in</a:t>
            </a:r>
            <a:r>
              <a:rPr sz="1867" spc="-27" dirty="0">
                <a:solidFill>
                  <a:srgbClr val="595959"/>
                </a:solidFill>
                <a:latin typeface="Arial"/>
                <a:cs typeface="Arial"/>
              </a:rPr>
              <a:t> </a:t>
            </a:r>
            <a:r>
              <a:rPr sz="1867" spc="-7" dirty="0">
                <a:solidFill>
                  <a:srgbClr val="595959"/>
                </a:solidFill>
                <a:latin typeface="Arial"/>
                <a:cs typeface="Arial"/>
              </a:rPr>
              <a:t>isolation.</a:t>
            </a:r>
            <a:endParaRPr sz="1867">
              <a:latin typeface="Arial"/>
              <a:cs typeface="Arial"/>
            </a:endParaRPr>
          </a:p>
          <a:p>
            <a:pPr marL="16933">
              <a:lnSpc>
                <a:spcPts val="2219"/>
              </a:lnSpc>
            </a:pPr>
            <a:r>
              <a:rPr sz="1867" spc="-7" dirty="0">
                <a:solidFill>
                  <a:srgbClr val="595959"/>
                </a:solidFill>
                <a:latin typeface="Arial"/>
                <a:cs typeface="Arial"/>
              </a:rPr>
              <a:t>Their bounding box dimensions </a:t>
            </a:r>
            <a:r>
              <a:rPr sz="1867" dirty="0">
                <a:solidFill>
                  <a:srgbClr val="595959"/>
                </a:solidFill>
                <a:latin typeface="Arial"/>
                <a:cs typeface="Arial"/>
              </a:rPr>
              <a:t>(and </a:t>
            </a:r>
            <a:r>
              <a:rPr sz="1867" spc="-7" dirty="0">
                <a:solidFill>
                  <a:srgbClr val="595959"/>
                </a:solidFill>
                <a:latin typeface="Arial"/>
                <a:cs typeface="Arial"/>
              </a:rPr>
              <a:t>the </a:t>
            </a:r>
            <a:r>
              <a:rPr sz="1867" dirty="0">
                <a:solidFill>
                  <a:srgbClr val="595959"/>
                </a:solidFill>
                <a:latin typeface="Arial"/>
                <a:cs typeface="Arial"/>
              </a:rPr>
              <a:t>relative </a:t>
            </a:r>
            <a:r>
              <a:rPr sz="1867" spc="-7" dirty="0">
                <a:solidFill>
                  <a:srgbClr val="595959"/>
                </a:solidFill>
                <a:latin typeface="Arial"/>
                <a:cs typeface="Arial"/>
              </a:rPr>
              <a:t>positions of their </a:t>
            </a:r>
            <a:r>
              <a:rPr sz="1867" dirty="0">
                <a:solidFill>
                  <a:srgbClr val="595959"/>
                </a:solidFill>
                <a:latin typeface="Arial"/>
                <a:cs typeface="Arial"/>
              </a:rPr>
              <a:t>child </a:t>
            </a:r>
            <a:r>
              <a:rPr sz="1867" spc="-7" dirty="0">
                <a:solidFill>
                  <a:srgbClr val="595959"/>
                </a:solidFill>
                <a:latin typeface="Arial"/>
                <a:cs typeface="Arial"/>
              </a:rPr>
              <a:t>nodes and edges) are</a:t>
            </a:r>
            <a:r>
              <a:rPr sz="1867" spc="-67" dirty="0">
                <a:solidFill>
                  <a:srgbClr val="595959"/>
                </a:solidFill>
                <a:latin typeface="Arial"/>
                <a:cs typeface="Arial"/>
              </a:rPr>
              <a:t> </a:t>
            </a:r>
            <a:r>
              <a:rPr sz="1867" dirty="0">
                <a:solidFill>
                  <a:srgbClr val="595959"/>
                </a:solidFill>
                <a:latin typeface="Arial"/>
                <a:cs typeface="Arial"/>
              </a:rPr>
              <a:t>stored.</a:t>
            </a:r>
            <a:endParaRPr sz="1867">
              <a:latin typeface="Arial"/>
              <a:cs typeface="Arial"/>
            </a:endParaRPr>
          </a:p>
          <a:p>
            <a:pPr marL="16933" marR="6773" algn="just">
              <a:lnSpc>
                <a:spcPct val="196400"/>
              </a:lnSpc>
            </a:pPr>
            <a:r>
              <a:rPr sz="1867" spc="-7" dirty="0">
                <a:solidFill>
                  <a:srgbClr val="595959"/>
                </a:solidFill>
                <a:latin typeface="Arial"/>
                <a:cs typeface="Arial"/>
              </a:rPr>
              <a:t>Each node group is </a:t>
            </a:r>
            <a:r>
              <a:rPr sz="1867" dirty="0">
                <a:solidFill>
                  <a:srgbClr val="595959"/>
                </a:solidFill>
                <a:latin typeface="Arial"/>
                <a:cs typeface="Arial"/>
              </a:rPr>
              <a:t>represented </a:t>
            </a:r>
            <a:r>
              <a:rPr sz="1867" spc="-7" dirty="0">
                <a:solidFill>
                  <a:srgbClr val="595959"/>
                </a:solidFill>
                <a:latin typeface="Arial"/>
                <a:cs typeface="Arial"/>
              </a:rPr>
              <a:t>by </a:t>
            </a:r>
            <a:r>
              <a:rPr sz="1867" dirty="0">
                <a:solidFill>
                  <a:srgbClr val="595959"/>
                </a:solidFill>
                <a:latin typeface="Arial"/>
                <a:cs typeface="Arial"/>
              </a:rPr>
              <a:t>a rectangular </a:t>
            </a:r>
            <a:r>
              <a:rPr sz="1867" spc="-7" dirty="0">
                <a:solidFill>
                  <a:srgbClr val="595959"/>
                </a:solidFill>
                <a:latin typeface="Arial"/>
                <a:cs typeface="Arial"/>
              </a:rPr>
              <a:t>node of those dimensions during the </a:t>
            </a:r>
            <a:r>
              <a:rPr sz="1867" dirty="0">
                <a:solidFill>
                  <a:srgbClr val="595959"/>
                </a:solidFill>
                <a:latin typeface="Arial"/>
                <a:cs typeface="Arial"/>
              </a:rPr>
              <a:t>component </a:t>
            </a:r>
            <a:r>
              <a:rPr sz="1867" spc="-7" dirty="0">
                <a:solidFill>
                  <a:srgbClr val="595959"/>
                </a:solidFill>
                <a:latin typeface="Arial"/>
                <a:cs typeface="Arial"/>
              </a:rPr>
              <a:t>layout.  After the </a:t>
            </a:r>
            <a:r>
              <a:rPr sz="1867" dirty="0">
                <a:solidFill>
                  <a:srgbClr val="595959"/>
                </a:solidFill>
                <a:latin typeface="Arial"/>
                <a:cs typeface="Arial"/>
              </a:rPr>
              <a:t>component </a:t>
            </a:r>
            <a:r>
              <a:rPr sz="1867" spc="-7" dirty="0">
                <a:solidFill>
                  <a:srgbClr val="595959"/>
                </a:solidFill>
                <a:latin typeface="Arial"/>
                <a:cs typeface="Arial"/>
              </a:rPr>
              <a:t>layout process, </a:t>
            </a:r>
            <a:r>
              <a:rPr sz="1867" dirty="0">
                <a:solidFill>
                  <a:srgbClr val="595959"/>
                </a:solidFill>
                <a:latin typeface="Arial"/>
                <a:cs typeface="Arial"/>
              </a:rPr>
              <a:t>“child” </a:t>
            </a:r>
            <a:r>
              <a:rPr sz="1867" spc="-7" dirty="0">
                <a:solidFill>
                  <a:srgbClr val="595959"/>
                </a:solidFill>
                <a:latin typeface="Arial"/>
                <a:cs typeface="Arial"/>
              </a:rPr>
              <a:t>nodes and edges are backfilled into their parent node groups.  This prevents edges from being </a:t>
            </a:r>
            <a:r>
              <a:rPr sz="1867" dirty="0">
                <a:solidFill>
                  <a:srgbClr val="595959"/>
                </a:solidFill>
                <a:latin typeface="Arial"/>
                <a:cs typeface="Arial"/>
              </a:rPr>
              <a:t>routed </a:t>
            </a:r>
            <a:r>
              <a:rPr sz="1867" spc="-7" dirty="0">
                <a:solidFill>
                  <a:srgbClr val="595959"/>
                </a:solidFill>
                <a:latin typeface="Arial"/>
                <a:cs typeface="Arial"/>
              </a:rPr>
              <a:t>through node groups, linearizing the </a:t>
            </a:r>
            <a:r>
              <a:rPr sz="1867" dirty="0">
                <a:solidFill>
                  <a:srgbClr val="595959"/>
                </a:solidFill>
                <a:latin typeface="Arial"/>
                <a:cs typeface="Arial"/>
              </a:rPr>
              <a:t>resulting</a:t>
            </a:r>
            <a:r>
              <a:rPr sz="1867" spc="-40" dirty="0">
                <a:solidFill>
                  <a:srgbClr val="595959"/>
                </a:solidFill>
                <a:latin typeface="Arial"/>
                <a:cs typeface="Arial"/>
              </a:rPr>
              <a:t> </a:t>
            </a:r>
            <a:r>
              <a:rPr sz="1867" spc="-7" dirty="0">
                <a:solidFill>
                  <a:srgbClr val="595959"/>
                </a:solidFill>
                <a:latin typeface="Arial"/>
                <a:cs typeface="Arial"/>
              </a:rPr>
              <a:t>layout.</a:t>
            </a:r>
            <a:endParaRPr sz="1867">
              <a:latin typeface="Arial"/>
              <a:cs typeface="Arial"/>
            </a:endParaRPr>
          </a:p>
        </p:txBody>
      </p:sp>
      <p:sp>
        <p:nvSpPr>
          <p:cNvPr id="5" name="object 5"/>
          <p:cNvSpPr/>
          <p:nvPr/>
        </p:nvSpPr>
        <p:spPr>
          <a:xfrm>
            <a:off x="1" y="4592934"/>
            <a:ext cx="12191999" cy="1364308"/>
          </a:xfrm>
          <a:prstGeom prst="rect">
            <a:avLst/>
          </a:prstGeom>
          <a:blipFill>
            <a:blip r:embed="rId3" cstate="print"/>
            <a:stretch>
              <a:fillRect/>
            </a:stretch>
          </a:blipFill>
        </p:spPr>
        <p:txBody>
          <a:bodyPr wrap="square" lIns="0" tIns="0" rIns="0" bIns="0" rtlCol="0"/>
          <a:lstStyle/>
          <a:p>
            <a:endParaRPr sz="2400"/>
          </a:p>
        </p:txBody>
      </p:sp>
      <p:sp>
        <p:nvSpPr>
          <p:cNvPr id="6" name="object 6"/>
          <p:cNvSpPr/>
          <p:nvPr/>
        </p:nvSpPr>
        <p:spPr>
          <a:xfrm>
            <a:off x="0" y="4586583"/>
            <a:ext cx="12192000" cy="0"/>
          </a:xfrm>
          <a:custGeom>
            <a:avLst/>
            <a:gdLst/>
            <a:ahLst/>
            <a:cxnLst/>
            <a:rect l="l" t="t" r="r" b="b"/>
            <a:pathLst>
              <a:path w="9144000">
                <a:moveTo>
                  <a:pt x="0" y="0"/>
                </a:moveTo>
                <a:lnTo>
                  <a:pt x="9143999" y="0"/>
                </a:lnTo>
              </a:path>
            </a:pathLst>
          </a:custGeom>
          <a:ln w="9524">
            <a:solidFill>
              <a:srgbClr val="000000"/>
            </a:solidFill>
          </a:ln>
        </p:spPr>
        <p:txBody>
          <a:bodyPr wrap="square" lIns="0" tIns="0" rIns="0" bIns="0" rtlCol="0"/>
          <a:lstStyle/>
          <a:p>
            <a:endParaRPr sz="2400"/>
          </a:p>
        </p:txBody>
      </p:sp>
      <p:sp>
        <p:nvSpPr>
          <p:cNvPr id="7" name="object 7"/>
          <p:cNvSpPr/>
          <p:nvPr/>
        </p:nvSpPr>
        <p:spPr>
          <a:xfrm>
            <a:off x="0" y="5963592"/>
            <a:ext cx="12192000" cy="0"/>
          </a:xfrm>
          <a:custGeom>
            <a:avLst/>
            <a:gdLst/>
            <a:ahLst/>
            <a:cxnLst/>
            <a:rect l="l" t="t" r="r" b="b"/>
            <a:pathLst>
              <a:path w="9144000">
                <a:moveTo>
                  <a:pt x="9143999" y="0"/>
                </a:moveTo>
                <a:lnTo>
                  <a:pt x="0" y="0"/>
                </a:lnTo>
              </a:path>
            </a:pathLst>
          </a:custGeom>
          <a:ln w="9524">
            <a:solidFill>
              <a:srgbClr val="000000"/>
            </a:solidFill>
          </a:ln>
        </p:spPr>
        <p:txBody>
          <a:bodyPr wrap="square" lIns="0" tIns="0" rIns="0" bIns="0" rtlCol="0"/>
          <a:lstStyle/>
          <a:p>
            <a:endParaRPr sz="2400"/>
          </a:p>
        </p:txBody>
      </p:sp>
      <p:sp>
        <p:nvSpPr>
          <p:cNvPr id="8" name="object 8"/>
          <p:cNvSpPr/>
          <p:nvPr/>
        </p:nvSpPr>
        <p:spPr>
          <a:xfrm>
            <a:off x="620233" y="5082732"/>
            <a:ext cx="1176020" cy="304800"/>
          </a:xfrm>
          <a:custGeom>
            <a:avLst/>
            <a:gdLst/>
            <a:ahLst/>
            <a:cxnLst/>
            <a:rect l="l" t="t" r="r" b="b"/>
            <a:pathLst>
              <a:path w="882015" h="228600">
                <a:moveTo>
                  <a:pt x="0" y="114149"/>
                </a:moveTo>
                <a:lnTo>
                  <a:pt x="5771" y="95611"/>
                </a:lnTo>
                <a:lnTo>
                  <a:pt x="22482" y="78029"/>
                </a:lnTo>
                <a:lnTo>
                  <a:pt x="85087" y="46674"/>
                </a:lnTo>
                <a:lnTo>
                  <a:pt x="129165" y="33371"/>
                </a:lnTo>
                <a:lnTo>
                  <a:pt x="180551" y="21964"/>
                </a:lnTo>
                <a:lnTo>
                  <a:pt x="238335" y="12689"/>
                </a:lnTo>
                <a:lnTo>
                  <a:pt x="301609" y="5779"/>
                </a:lnTo>
                <a:lnTo>
                  <a:pt x="369467" y="1471"/>
                </a:lnTo>
                <a:lnTo>
                  <a:pt x="440999" y="0"/>
                </a:lnTo>
                <a:lnTo>
                  <a:pt x="512532" y="1520"/>
                </a:lnTo>
                <a:lnTo>
                  <a:pt x="580390" y="5874"/>
                </a:lnTo>
                <a:lnTo>
                  <a:pt x="643664" y="12826"/>
                </a:lnTo>
                <a:lnTo>
                  <a:pt x="701448" y="22141"/>
                </a:lnTo>
                <a:lnTo>
                  <a:pt x="752834" y="33583"/>
                </a:lnTo>
                <a:lnTo>
                  <a:pt x="796912" y="46916"/>
                </a:lnTo>
                <a:lnTo>
                  <a:pt x="832776" y="61905"/>
                </a:lnTo>
                <a:lnTo>
                  <a:pt x="876228" y="95907"/>
                </a:lnTo>
                <a:lnTo>
                  <a:pt x="881999" y="114449"/>
                </a:lnTo>
                <a:lnTo>
                  <a:pt x="859517" y="150570"/>
                </a:lnTo>
                <a:lnTo>
                  <a:pt x="796912" y="181925"/>
                </a:lnTo>
                <a:lnTo>
                  <a:pt x="752834" y="195228"/>
                </a:lnTo>
                <a:lnTo>
                  <a:pt x="701448" y="206635"/>
                </a:lnTo>
                <a:lnTo>
                  <a:pt x="643664" y="215910"/>
                </a:lnTo>
                <a:lnTo>
                  <a:pt x="580390" y="222820"/>
                </a:lnTo>
                <a:lnTo>
                  <a:pt x="512532" y="227128"/>
                </a:lnTo>
                <a:lnTo>
                  <a:pt x="440999" y="228599"/>
                </a:lnTo>
                <a:lnTo>
                  <a:pt x="369467" y="227079"/>
                </a:lnTo>
                <a:lnTo>
                  <a:pt x="301609" y="222725"/>
                </a:lnTo>
                <a:lnTo>
                  <a:pt x="238335" y="215773"/>
                </a:lnTo>
                <a:lnTo>
                  <a:pt x="180551" y="206458"/>
                </a:lnTo>
                <a:lnTo>
                  <a:pt x="129165" y="195016"/>
                </a:lnTo>
                <a:lnTo>
                  <a:pt x="85087" y="181683"/>
                </a:lnTo>
                <a:lnTo>
                  <a:pt x="49223" y="166694"/>
                </a:lnTo>
                <a:lnTo>
                  <a:pt x="5771" y="132692"/>
                </a:lnTo>
                <a:lnTo>
                  <a:pt x="0" y="114149"/>
                </a:lnTo>
                <a:close/>
              </a:path>
            </a:pathLst>
          </a:custGeom>
          <a:ln w="28574">
            <a:solidFill>
              <a:srgbClr val="FF0000"/>
            </a:solidFill>
          </a:ln>
        </p:spPr>
        <p:txBody>
          <a:bodyPr wrap="square" lIns="0" tIns="0" rIns="0" bIns="0" rtlCol="0"/>
          <a:lstStyle/>
          <a:p>
            <a:endParaRPr sz="2400"/>
          </a:p>
        </p:txBody>
      </p:sp>
      <p:sp>
        <p:nvSpPr>
          <p:cNvPr id="9" name="object 9"/>
          <p:cNvSpPr/>
          <p:nvPr/>
        </p:nvSpPr>
        <p:spPr>
          <a:xfrm>
            <a:off x="203033" y="5234933"/>
            <a:ext cx="417407" cy="1186180"/>
          </a:xfrm>
          <a:custGeom>
            <a:avLst/>
            <a:gdLst/>
            <a:ahLst/>
            <a:cxnLst/>
            <a:rect l="l" t="t" r="r" b="b"/>
            <a:pathLst>
              <a:path w="313055" h="889635">
                <a:moveTo>
                  <a:pt x="312899" y="0"/>
                </a:moveTo>
                <a:lnTo>
                  <a:pt x="0" y="889499"/>
                </a:lnTo>
              </a:path>
            </a:pathLst>
          </a:custGeom>
          <a:ln w="28574">
            <a:solidFill>
              <a:srgbClr val="FF0000"/>
            </a:solidFill>
          </a:ln>
        </p:spPr>
        <p:txBody>
          <a:bodyPr wrap="square" lIns="0" tIns="0" rIns="0" bIns="0" rtlCol="0"/>
          <a:lstStyle/>
          <a:p>
            <a:endParaRPr sz="2400"/>
          </a:p>
        </p:txBody>
      </p:sp>
      <p:sp>
        <p:nvSpPr>
          <p:cNvPr id="10" name="object 10"/>
          <p:cNvSpPr/>
          <p:nvPr/>
        </p:nvSpPr>
        <p:spPr>
          <a:xfrm>
            <a:off x="1796234" y="5235333"/>
            <a:ext cx="1628140" cy="1186180"/>
          </a:xfrm>
          <a:custGeom>
            <a:avLst/>
            <a:gdLst/>
            <a:ahLst/>
            <a:cxnLst/>
            <a:rect l="l" t="t" r="r" b="b"/>
            <a:pathLst>
              <a:path w="1221105" h="889635">
                <a:moveTo>
                  <a:pt x="0" y="0"/>
                </a:moveTo>
                <a:lnTo>
                  <a:pt x="1220699" y="889199"/>
                </a:lnTo>
              </a:path>
            </a:pathLst>
          </a:custGeom>
          <a:ln w="28574">
            <a:solidFill>
              <a:srgbClr val="FF0000"/>
            </a:solidFill>
          </a:ln>
        </p:spPr>
        <p:txBody>
          <a:bodyPr wrap="square" lIns="0" tIns="0" rIns="0" bIns="0" rtlCol="0"/>
          <a:lstStyle/>
          <a:p>
            <a:endParaRPr sz="2400"/>
          </a:p>
        </p:txBody>
      </p:sp>
      <p:sp>
        <p:nvSpPr>
          <p:cNvPr id="11" name="object 11"/>
          <p:cNvSpPr txBox="1"/>
          <p:nvPr/>
        </p:nvSpPr>
        <p:spPr>
          <a:xfrm>
            <a:off x="8612351" y="5984285"/>
            <a:ext cx="3551767" cy="876308"/>
          </a:xfrm>
          <a:prstGeom prst="rect">
            <a:avLst/>
          </a:prstGeom>
        </p:spPr>
        <p:txBody>
          <a:bodyPr vert="horz" wrap="square" lIns="0" tIns="16933" rIns="0" bIns="0" rtlCol="0">
            <a:spAutoFit/>
          </a:bodyPr>
          <a:lstStyle/>
          <a:p>
            <a:pPr marL="16933">
              <a:lnSpc>
                <a:spcPts val="2219"/>
              </a:lnSpc>
              <a:spcBef>
                <a:spcPts val="133"/>
              </a:spcBef>
            </a:pPr>
            <a:r>
              <a:rPr sz="1867" spc="-7" dirty="0">
                <a:solidFill>
                  <a:srgbClr val="595959"/>
                </a:solidFill>
                <a:latin typeface="Arial"/>
                <a:cs typeface="Arial"/>
              </a:rPr>
              <a:t>Sample assembly graph</a:t>
            </a:r>
            <a:r>
              <a:rPr sz="1867" spc="-120" dirty="0">
                <a:solidFill>
                  <a:srgbClr val="595959"/>
                </a:solidFill>
                <a:latin typeface="Arial"/>
                <a:cs typeface="Arial"/>
              </a:rPr>
              <a:t> </a:t>
            </a:r>
            <a:r>
              <a:rPr sz="1867" spc="-7" dirty="0">
                <a:solidFill>
                  <a:srgbClr val="595959"/>
                </a:solidFill>
                <a:latin typeface="Arial"/>
                <a:cs typeface="Arial"/>
              </a:rPr>
              <a:t>provided</a:t>
            </a:r>
            <a:endParaRPr sz="1867">
              <a:latin typeface="Arial"/>
              <a:cs typeface="Arial"/>
            </a:endParaRPr>
          </a:p>
          <a:p>
            <a:pPr marL="1294521" marR="6773" indent="802620">
              <a:lnSpc>
                <a:spcPts val="2200"/>
              </a:lnSpc>
              <a:spcBef>
                <a:spcPts val="87"/>
              </a:spcBef>
            </a:pPr>
            <a:r>
              <a:rPr sz="1867" spc="-7" dirty="0">
                <a:solidFill>
                  <a:srgbClr val="595959"/>
                </a:solidFill>
                <a:latin typeface="Arial"/>
                <a:cs typeface="Arial"/>
              </a:rPr>
              <a:t>with</a:t>
            </a:r>
            <a:r>
              <a:rPr sz="1867" spc="-120" dirty="0">
                <a:solidFill>
                  <a:srgbClr val="595959"/>
                </a:solidFill>
                <a:latin typeface="Arial"/>
                <a:cs typeface="Arial"/>
              </a:rPr>
              <a:t> </a:t>
            </a:r>
            <a:r>
              <a:rPr sz="1867" spc="-7" dirty="0">
                <a:solidFill>
                  <a:srgbClr val="595959"/>
                </a:solidFill>
                <a:latin typeface="Arial"/>
                <a:cs typeface="Arial"/>
              </a:rPr>
              <a:t>Bandage  </a:t>
            </a:r>
            <a:r>
              <a:rPr sz="1867" dirty="0">
                <a:solidFill>
                  <a:srgbClr val="595959"/>
                </a:solidFill>
                <a:latin typeface="Arial"/>
                <a:cs typeface="Arial"/>
              </a:rPr>
              <a:t>(Salmonella</a:t>
            </a:r>
            <a:r>
              <a:rPr sz="1867" spc="-140" dirty="0">
                <a:solidFill>
                  <a:srgbClr val="595959"/>
                </a:solidFill>
                <a:latin typeface="Arial"/>
                <a:cs typeface="Arial"/>
              </a:rPr>
              <a:t> </a:t>
            </a:r>
            <a:r>
              <a:rPr sz="1867" spc="-7" dirty="0">
                <a:solidFill>
                  <a:srgbClr val="595959"/>
                </a:solidFill>
                <a:latin typeface="Arial"/>
                <a:cs typeface="Arial"/>
              </a:rPr>
              <a:t>enterica)</a:t>
            </a:r>
            <a:endParaRPr sz="1867">
              <a:latin typeface="Arial"/>
              <a:cs typeface="Arial"/>
            </a:endParaRPr>
          </a:p>
        </p:txBody>
      </p:sp>
    </p:spTree>
    <p:extLst>
      <p:ext uri="{BB962C8B-B14F-4D97-AF65-F5344CB8AC3E}">
        <p14:creationId xmlns:p14="http://schemas.microsoft.com/office/powerpoint/2010/main" val="140583141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12967" y="677405"/>
            <a:ext cx="7505700" cy="591551"/>
          </a:xfrm>
          <a:prstGeom prst="rect">
            <a:avLst/>
          </a:prstGeom>
        </p:spPr>
        <p:txBody>
          <a:bodyPr vert="horz" wrap="square" lIns="0" tIns="16933" rIns="0" bIns="0" rtlCol="0" anchor="ctr">
            <a:spAutoFit/>
          </a:bodyPr>
          <a:lstStyle/>
          <a:p>
            <a:pPr marL="16933">
              <a:lnSpc>
                <a:spcPct val="100000"/>
              </a:lnSpc>
              <a:spcBef>
                <a:spcPts val="133"/>
              </a:spcBef>
            </a:pPr>
            <a:r>
              <a:rPr sz="3733" spc="-13" dirty="0"/>
              <a:t>Path </a:t>
            </a:r>
            <a:r>
              <a:rPr sz="3733" spc="-7" dirty="0"/>
              <a:t>Construction and</a:t>
            </a:r>
            <a:r>
              <a:rPr sz="3733" spc="-107" dirty="0"/>
              <a:t> </a:t>
            </a:r>
            <a:r>
              <a:rPr sz="3733" spc="-7" dirty="0"/>
              <a:t>Visualization</a:t>
            </a:r>
            <a:endParaRPr sz="3733"/>
          </a:p>
        </p:txBody>
      </p:sp>
      <p:sp>
        <p:nvSpPr>
          <p:cNvPr id="3" name="object 3"/>
          <p:cNvSpPr txBox="1"/>
          <p:nvPr/>
        </p:nvSpPr>
        <p:spPr>
          <a:xfrm>
            <a:off x="512967" y="1621808"/>
            <a:ext cx="8100060" cy="1096818"/>
          </a:xfrm>
          <a:prstGeom prst="rect">
            <a:avLst/>
          </a:prstGeom>
        </p:spPr>
        <p:txBody>
          <a:bodyPr vert="horz" wrap="square" lIns="0" tIns="16933" rIns="0" bIns="0" rtlCol="0">
            <a:spAutoFit/>
          </a:bodyPr>
          <a:lstStyle/>
          <a:p>
            <a:pPr marL="16933">
              <a:spcBef>
                <a:spcPts val="133"/>
              </a:spcBef>
            </a:pPr>
            <a:r>
              <a:rPr sz="2400" dirty="0">
                <a:solidFill>
                  <a:srgbClr val="595959"/>
                </a:solidFill>
                <a:latin typeface="Arial"/>
                <a:cs typeface="Arial"/>
              </a:rPr>
              <a:t>MetagenomeScope </a:t>
            </a:r>
            <a:r>
              <a:rPr sz="2400" spc="-7" dirty="0">
                <a:solidFill>
                  <a:srgbClr val="595959"/>
                </a:solidFill>
                <a:latin typeface="Arial"/>
                <a:cs typeface="Arial"/>
              </a:rPr>
              <a:t>includes tools that facilitate these</a:t>
            </a:r>
            <a:r>
              <a:rPr sz="2400" spc="-113" dirty="0">
                <a:solidFill>
                  <a:srgbClr val="595959"/>
                </a:solidFill>
                <a:latin typeface="Arial"/>
                <a:cs typeface="Arial"/>
              </a:rPr>
              <a:t> </a:t>
            </a:r>
            <a:r>
              <a:rPr sz="2400" spc="-7" dirty="0">
                <a:solidFill>
                  <a:srgbClr val="595959"/>
                </a:solidFill>
                <a:latin typeface="Arial"/>
                <a:cs typeface="Arial"/>
              </a:rPr>
              <a:t>tasks:</a:t>
            </a:r>
            <a:endParaRPr sz="2400">
              <a:latin typeface="Arial"/>
              <a:cs typeface="Arial"/>
            </a:endParaRPr>
          </a:p>
          <a:p>
            <a:pPr>
              <a:spcBef>
                <a:spcPts val="67"/>
              </a:spcBef>
            </a:pPr>
            <a:endParaRPr sz="2133">
              <a:latin typeface="Times New Roman"/>
              <a:cs typeface="Times New Roman"/>
            </a:endParaRPr>
          </a:p>
          <a:p>
            <a:pPr marL="66885">
              <a:tabLst>
                <a:tab pos="625671" algn="l"/>
              </a:tabLst>
            </a:pPr>
            <a:r>
              <a:rPr sz="2400" spc="-7" dirty="0">
                <a:solidFill>
                  <a:srgbClr val="595959"/>
                </a:solidFill>
                <a:latin typeface="Arial"/>
                <a:cs typeface="Arial"/>
              </a:rPr>
              <a:t>1.	Select path(s) through an assembly</a:t>
            </a:r>
            <a:r>
              <a:rPr sz="2400" spc="-33" dirty="0">
                <a:solidFill>
                  <a:srgbClr val="595959"/>
                </a:solidFill>
                <a:latin typeface="Arial"/>
                <a:cs typeface="Arial"/>
              </a:rPr>
              <a:t> </a:t>
            </a:r>
            <a:r>
              <a:rPr sz="2400" spc="-7" dirty="0">
                <a:solidFill>
                  <a:srgbClr val="595959"/>
                </a:solidFill>
                <a:latin typeface="Arial"/>
                <a:cs typeface="Arial"/>
              </a:rPr>
              <a:t>graph</a:t>
            </a:r>
            <a:endParaRPr sz="2400">
              <a:latin typeface="Arial"/>
              <a:cs typeface="Arial"/>
            </a:endParaRPr>
          </a:p>
        </p:txBody>
      </p:sp>
      <p:sp>
        <p:nvSpPr>
          <p:cNvPr id="4" name="object 4"/>
          <p:cNvSpPr/>
          <p:nvPr/>
        </p:nvSpPr>
        <p:spPr>
          <a:xfrm>
            <a:off x="0" y="3790101"/>
            <a:ext cx="5756667" cy="3067891"/>
          </a:xfrm>
          <a:prstGeom prst="rect">
            <a:avLst/>
          </a:prstGeom>
          <a:blipFill>
            <a:blip r:embed="rId2" cstate="print"/>
            <a:stretch>
              <a:fillRect/>
            </a:stretch>
          </a:blipFill>
        </p:spPr>
        <p:txBody>
          <a:bodyPr wrap="square" lIns="0" tIns="0" rIns="0" bIns="0" rtlCol="0"/>
          <a:lstStyle/>
          <a:p>
            <a:endParaRPr sz="2400"/>
          </a:p>
        </p:txBody>
      </p:sp>
    </p:spTree>
    <p:extLst>
      <p:ext uri="{BB962C8B-B14F-4D97-AF65-F5344CB8AC3E}">
        <p14:creationId xmlns:p14="http://schemas.microsoft.com/office/powerpoint/2010/main" val="322280132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12967" y="677405"/>
            <a:ext cx="7505700" cy="591551"/>
          </a:xfrm>
          <a:prstGeom prst="rect">
            <a:avLst/>
          </a:prstGeom>
        </p:spPr>
        <p:txBody>
          <a:bodyPr vert="horz" wrap="square" lIns="0" tIns="16933" rIns="0" bIns="0" rtlCol="0" anchor="ctr">
            <a:spAutoFit/>
          </a:bodyPr>
          <a:lstStyle/>
          <a:p>
            <a:pPr marL="16933">
              <a:lnSpc>
                <a:spcPct val="100000"/>
              </a:lnSpc>
              <a:spcBef>
                <a:spcPts val="133"/>
              </a:spcBef>
            </a:pPr>
            <a:r>
              <a:rPr sz="3733" spc="-13" dirty="0"/>
              <a:t>Path </a:t>
            </a:r>
            <a:r>
              <a:rPr sz="3733" spc="-7" dirty="0"/>
              <a:t>Construction and</a:t>
            </a:r>
            <a:r>
              <a:rPr sz="3733" spc="-107" dirty="0"/>
              <a:t> </a:t>
            </a:r>
            <a:r>
              <a:rPr sz="3733" spc="-7" dirty="0"/>
              <a:t>Visualization</a:t>
            </a:r>
            <a:endParaRPr sz="3733"/>
          </a:p>
        </p:txBody>
      </p:sp>
      <p:sp>
        <p:nvSpPr>
          <p:cNvPr id="3" name="object 3"/>
          <p:cNvSpPr/>
          <p:nvPr/>
        </p:nvSpPr>
        <p:spPr>
          <a:xfrm>
            <a:off x="5756667" y="4851039"/>
            <a:ext cx="6435332" cy="2006960"/>
          </a:xfrm>
          <a:prstGeom prst="rect">
            <a:avLst/>
          </a:prstGeom>
          <a:blipFill>
            <a:blip r:embed="rId2" cstate="print"/>
            <a:stretch>
              <a:fillRect/>
            </a:stretch>
          </a:blipFill>
        </p:spPr>
        <p:txBody>
          <a:bodyPr wrap="square" lIns="0" tIns="0" rIns="0" bIns="0" rtlCol="0"/>
          <a:lstStyle/>
          <a:p>
            <a:endParaRPr sz="2400"/>
          </a:p>
        </p:txBody>
      </p:sp>
      <p:sp>
        <p:nvSpPr>
          <p:cNvPr id="4" name="object 4"/>
          <p:cNvSpPr/>
          <p:nvPr/>
        </p:nvSpPr>
        <p:spPr>
          <a:xfrm>
            <a:off x="5750317" y="4647283"/>
            <a:ext cx="6442287" cy="0"/>
          </a:xfrm>
          <a:custGeom>
            <a:avLst/>
            <a:gdLst/>
            <a:ahLst/>
            <a:cxnLst/>
            <a:rect l="l" t="t" r="r" b="b"/>
            <a:pathLst>
              <a:path w="4831715">
                <a:moveTo>
                  <a:pt x="0" y="0"/>
                </a:moveTo>
                <a:lnTo>
                  <a:pt x="4831262" y="0"/>
                </a:lnTo>
              </a:path>
            </a:pathLst>
          </a:custGeom>
          <a:ln w="9524">
            <a:solidFill>
              <a:srgbClr val="000000"/>
            </a:solidFill>
          </a:ln>
        </p:spPr>
        <p:txBody>
          <a:bodyPr wrap="square" lIns="0" tIns="0" rIns="0" bIns="0" rtlCol="0"/>
          <a:lstStyle/>
          <a:p>
            <a:endParaRPr sz="2400"/>
          </a:p>
        </p:txBody>
      </p:sp>
      <p:sp>
        <p:nvSpPr>
          <p:cNvPr id="5" name="object 5"/>
          <p:cNvSpPr/>
          <p:nvPr/>
        </p:nvSpPr>
        <p:spPr>
          <a:xfrm>
            <a:off x="5750316" y="4647283"/>
            <a:ext cx="0" cy="2211493"/>
          </a:xfrm>
          <a:custGeom>
            <a:avLst/>
            <a:gdLst/>
            <a:ahLst/>
            <a:cxnLst/>
            <a:rect l="l" t="t" r="r" b="b"/>
            <a:pathLst>
              <a:path h="1658620">
                <a:moveTo>
                  <a:pt x="0" y="1658037"/>
                </a:moveTo>
                <a:lnTo>
                  <a:pt x="0" y="0"/>
                </a:lnTo>
              </a:path>
            </a:pathLst>
          </a:custGeom>
          <a:ln w="9524">
            <a:solidFill>
              <a:srgbClr val="000000"/>
            </a:solidFill>
          </a:ln>
        </p:spPr>
        <p:txBody>
          <a:bodyPr wrap="square" lIns="0" tIns="0" rIns="0" bIns="0" rtlCol="0"/>
          <a:lstStyle/>
          <a:p>
            <a:endParaRPr sz="2400"/>
          </a:p>
        </p:txBody>
      </p:sp>
      <p:sp>
        <p:nvSpPr>
          <p:cNvPr id="6" name="object 6"/>
          <p:cNvSpPr txBox="1"/>
          <p:nvPr/>
        </p:nvSpPr>
        <p:spPr>
          <a:xfrm>
            <a:off x="512967" y="1621808"/>
            <a:ext cx="8100060" cy="1517445"/>
          </a:xfrm>
          <a:prstGeom prst="rect">
            <a:avLst/>
          </a:prstGeom>
        </p:spPr>
        <p:txBody>
          <a:bodyPr vert="horz" wrap="square" lIns="0" tIns="16933" rIns="0" bIns="0" rtlCol="0">
            <a:spAutoFit/>
          </a:bodyPr>
          <a:lstStyle/>
          <a:p>
            <a:pPr marL="16933">
              <a:spcBef>
                <a:spcPts val="133"/>
              </a:spcBef>
            </a:pPr>
            <a:r>
              <a:rPr sz="2400" dirty="0">
                <a:solidFill>
                  <a:srgbClr val="595959"/>
                </a:solidFill>
                <a:latin typeface="Arial"/>
                <a:cs typeface="Arial"/>
              </a:rPr>
              <a:t>MetagenomeScope </a:t>
            </a:r>
            <a:r>
              <a:rPr sz="2400" spc="-7" dirty="0">
                <a:solidFill>
                  <a:srgbClr val="595959"/>
                </a:solidFill>
                <a:latin typeface="Arial"/>
                <a:cs typeface="Arial"/>
              </a:rPr>
              <a:t>includes tools that facilitate these</a:t>
            </a:r>
            <a:r>
              <a:rPr sz="2400" spc="-113" dirty="0">
                <a:solidFill>
                  <a:srgbClr val="595959"/>
                </a:solidFill>
                <a:latin typeface="Arial"/>
                <a:cs typeface="Arial"/>
              </a:rPr>
              <a:t> </a:t>
            </a:r>
            <a:r>
              <a:rPr sz="2400" spc="-7" dirty="0">
                <a:solidFill>
                  <a:srgbClr val="595959"/>
                </a:solidFill>
                <a:latin typeface="Arial"/>
                <a:cs typeface="Arial"/>
              </a:rPr>
              <a:t>tasks:</a:t>
            </a:r>
            <a:endParaRPr sz="2400">
              <a:latin typeface="Arial"/>
              <a:cs typeface="Arial"/>
            </a:endParaRPr>
          </a:p>
          <a:p>
            <a:pPr>
              <a:spcBef>
                <a:spcPts val="67"/>
              </a:spcBef>
            </a:pPr>
            <a:endParaRPr sz="2133">
              <a:latin typeface="Times New Roman"/>
              <a:cs typeface="Times New Roman"/>
            </a:endParaRPr>
          </a:p>
          <a:p>
            <a:pPr marL="626518" indent="-559631">
              <a:buAutoNum type="arabicPeriod"/>
              <a:tabLst>
                <a:tab pos="625671" algn="l"/>
                <a:tab pos="626518" algn="l"/>
              </a:tabLst>
            </a:pPr>
            <a:r>
              <a:rPr sz="2400" spc="-7" dirty="0">
                <a:solidFill>
                  <a:srgbClr val="595959"/>
                </a:solidFill>
                <a:latin typeface="Arial"/>
                <a:cs typeface="Arial"/>
              </a:rPr>
              <a:t>Select path(s) through an assembly</a:t>
            </a:r>
            <a:r>
              <a:rPr sz="2400" spc="-33" dirty="0">
                <a:solidFill>
                  <a:srgbClr val="595959"/>
                </a:solidFill>
                <a:latin typeface="Arial"/>
                <a:cs typeface="Arial"/>
              </a:rPr>
              <a:t> </a:t>
            </a:r>
            <a:r>
              <a:rPr sz="2400" spc="-7" dirty="0">
                <a:solidFill>
                  <a:srgbClr val="595959"/>
                </a:solidFill>
                <a:latin typeface="Arial"/>
                <a:cs typeface="Arial"/>
              </a:rPr>
              <a:t>graph</a:t>
            </a:r>
            <a:endParaRPr sz="2400">
              <a:latin typeface="Arial"/>
              <a:cs typeface="Arial"/>
            </a:endParaRPr>
          </a:p>
          <a:p>
            <a:pPr marL="626518" indent="-559631">
              <a:spcBef>
                <a:spcPts val="420"/>
              </a:spcBef>
              <a:buAutoNum type="arabicPeriod"/>
              <a:tabLst>
                <a:tab pos="625671" algn="l"/>
                <a:tab pos="626518" algn="l"/>
              </a:tabLst>
            </a:pPr>
            <a:r>
              <a:rPr sz="2400" spc="-7" dirty="0">
                <a:solidFill>
                  <a:srgbClr val="595959"/>
                </a:solidFill>
                <a:latin typeface="Arial"/>
                <a:cs typeface="Arial"/>
              </a:rPr>
              <a:t>Visualize existing paths on top of an assembly</a:t>
            </a:r>
            <a:r>
              <a:rPr sz="2400" spc="-67" dirty="0">
                <a:solidFill>
                  <a:srgbClr val="595959"/>
                </a:solidFill>
                <a:latin typeface="Arial"/>
                <a:cs typeface="Arial"/>
              </a:rPr>
              <a:t> </a:t>
            </a:r>
            <a:r>
              <a:rPr sz="2400" spc="-7" dirty="0">
                <a:solidFill>
                  <a:srgbClr val="595959"/>
                </a:solidFill>
                <a:latin typeface="Arial"/>
                <a:cs typeface="Arial"/>
              </a:rPr>
              <a:t>graph</a:t>
            </a:r>
            <a:endParaRPr sz="2400">
              <a:latin typeface="Arial"/>
              <a:cs typeface="Arial"/>
            </a:endParaRPr>
          </a:p>
        </p:txBody>
      </p:sp>
      <p:sp>
        <p:nvSpPr>
          <p:cNvPr id="7" name="object 7"/>
          <p:cNvSpPr/>
          <p:nvPr/>
        </p:nvSpPr>
        <p:spPr>
          <a:xfrm>
            <a:off x="0" y="3790101"/>
            <a:ext cx="5756667" cy="3067891"/>
          </a:xfrm>
          <a:prstGeom prst="rect">
            <a:avLst/>
          </a:prstGeom>
          <a:blipFill>
            <a:blip r:embed="rId3" cstate="print"/>
            <a:stretch>
              <a:fillRect/>
            </a:stretch>
          </a:blipFill>
        </p:spPr>
        <p:txBody>
          <a:bodyPr wrap="square" lIns="0" tIns="0" rIns="0" bIns="0" rtlCol="0"/>
          <a:lstStyle/>
          <a:p>
            <a:endParaRPr sz="2400"/>
          </a:p>
        </p:txBody>
      </p:sp>
    </p:spTree>
    <p:extLst>
      <p:ext uri="{BB962C8B-B14F-4D97-AF65-F5344CB8AC3E}">
        <p14:creationId xmlns:p14="http://schemas.microsoft.com/office/powerpoint/2010/main" val="263263875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12967" y="677405"/>
            <a:ext cx="7505700" cy="591551"/>
          </a:xfrm>
          <a:prstGeom prst="rect">
            <a:avLst/>
          </a:prstGeom>
        </p:spPr>
        <p:txBody>
          <a:bodyPr vert="horz" wrap="square" lIns="0" tIns="16933" rIns="0" bIns="0" rtlCol="0" anchor="ctr">
            <a:spAutoFit/>
          </a:bodyPr>
          <a:lstStyle/>
          <a:p>
            <a:pPr marL="16933">
              <a:lnSpc>
                <a:spcPct val="100000"/>
              </a:lnSpc>
              <a:spcBef>
                <a:spcPts val="133"/>
              </a:spcBef>
            </a:pPr>
            <a:r>
              <a:rPr sz="3733" spc="-13" dirty="0"/>
              <a:t>Path </a:t>
            </a:r>
            <a:r>
              <a:rPr sz="3733" spc="-7" dirty="0"/>
              <a:t>Construction and</a:t>
            </a:r>
            <a:r>
              <a:rPr sz="3733" spc="-107" dirty="0"/>
              <a:t> </a:t>
            </a:r>
            <a:r>
              <a:rPr sz="3733" spc="-7" dirty="0"/>
              <a:t>Visualization</a:t>
            </a:r>
            <a:endParaRPr sz="3733"/>
          </a:p>
        </p:txBody>
      </p:sp>
      <p:sp>
        <p:nvSpPr>
          <p:cNvPr id="3" name="object 3"/>
          <p:cNvSpPr/>
          <p:nvPr/>
        </p:nvSpPr>
        <p:spPr>
          <a:xfrm>
            <a:off x="5756667" y="4851039"/>
            <a:ext cx="6435332" cy="2006960"/>
          </a:xfrm>
          <a:prstGeom prst="rect">
            <a:avLst/>
          </a:prstGeom>
          <a:blipFill>
            <a:blip r:embed="rId2" cstate="print"/>
            <a:stretch>
              <a:fillRect/>
            </a:stretch>
          </a:blipFill>
        </p:spPr>
        <p:txBody>
          <a:bodyPr wrap="square" lIns="0" tIns="0" rIns="0" bIns="0" rtlCol="0"/>
          <a:lstStyle/>
          <a:p>
            <a:endParaRPr sz="2400"/>
          </a:p>
        </p:txBody>
      </p:sp>
      <p:sp>
        <p:nvSpPr>
          <p:cNvPr id="4" name="object 4"/>
          <p:cNvSpPr/>
          <p:nvPr/>
        </p:nvSpPr>
        <p:spPr>
          <a:xfrm>
            <a:off x="5750317" y="4647283"/>
            <a:ext cx="6442287" cy="0"/>
          </a:xfrm>
          <a:custGeom>
            <a:avLst/>
            <a:gdLst/>
            <a:ahLst/>
            <a:cxnLst/>
            <a:rect l="l" t="t" r="r" b="b"/>
            <a:pathLst>
              <a:path w="4831715">
                <a:moveTo>
                  <a:pt x="0" y="0"/>
                </a:moveTo>
                <a:lnTo>
                  <a:pt x="4831262" y="0"/>
                </a:lnTo>
              </a:path>
            </a:pathLst>
          </a:custGeom>
          <a:ln w="9524">
            <a:solidFill>
              <a:srgbClr val="000000"/>
            </a:solidFill>
          </a:ln>
        </p:spPr>
        <p:txBody>
          <a:bodyPr wrap="square" lIns="0" tIns="0" rIns="0" bIns="0" rtlCol="0"/>
          <a:lstStyle/>
          <a:p>
            <a:endParaRPr sz="2400"/>
          </a:p>
        </p:txBody>
      </p:sp>
      <p:sp>
        <p:nvSpPr>
          <p:cNvPr id="5" name="object 5"/>
          <p:cNvSpPr/>
          <p:nvPr/>
        </p:nvSpPr>
        <p:spPr>
          <a:xfrm>
            <a:off x="5750316" y="4647283"/>
            <a:ext cx="0" cy="2211493"/>
          </a:xfrm>
          <a:custGeom>
            <a:avLst/>
            <a:gdLst/>
            <a:ahLst/>
            <a:cxnLst/>
            <a:rect l="l" t="t" r="r" b="b"/>
            <a:pathLst>
              <a:path h="1658620">
                <a:moveTo>
                  <a:pt x="0" y="1658037"/>
                </a:moveTo>
                <a:lnTo>
                  <a:pt x="0" y="0"/>
                </a:lnTo>
              </a:path>
            </a:pathLst>
          </a:custGeom>
          <a:ln w="9524">
            <a:solidFill>
              <a:srgbClr val="000000"/>
            </a:solidFill>
          </a:ln>
        </p:spPr>
        <p:txBody>
          <a:bodyPr wrap="square" lIns="0" tIns="0" rIns="0" bIns="0" rtlCol="0"/>
          <a:lstStyle/>
          <a:p>
            <a:endParaRPr sz="2400"/>
          </a:p>
        </p:txBody>
      </p:sp>
      <p:sp>
        <p:nvSpPr>
          <p:cNvPr id="6" name="object 6"/>
          <p:cNvSpPr txBox="1"/>
          <p:nvPr/>
        </p:nvSpPr>
        <p:spPr>
          <a:xfrm>
            <a:off x="512967" y="1621807"/>
            <a:ext cx="8100060" cy="1938073"/>
          </a:xfrm>
          <a:prstGeom prst="rect">
            <a:avLst/>
          </a:prstGeom>
        </p:spPr>
        <p:txBody>
          <a:bodyPr vert="horz" wrap="square" lIns="0" tIns="16933" rIns="0" bIns="0" rtlCol="0">
            <a:spAutoFit/>
          </a:bodyPr>
          <a:lstStyle/>
          <a:p>
            <a:pPr marL="16933">
              <a:spcBef>
                <a:spcPts val="133"/>
              </a:spcBef>
            </a:pPr>
            <a:r>
              <a:rPr sz="2400" dirty="0">
                <a:solidFill>
                  <a:srgbClr val="595959"/>
                </a:solidFill>
                <a:latin typeface="Arial"/>
                <a:cs typeface="Arial"/>
              </a:rPr>
              <a:t>MetagenomeScope </a:t>
            </a:r>
            <a:r>
              <a:rPr sz="2400" spc="-7" dirty="0">
                <a:solidFill>
                  <a:srgbClr val="595959"/>
                </a:solidFill>
                <a:latin typeface="Arial"/>
                <a:cs typeface="Arial"/>
              </a:rPr>
              <a:t>includes tools that facilitate these</a:t>
            </a:r>
            <a:r>
              <a:rPr sz="2400" spc="-113" dirty="0">
                <a:solidFill>
                  <a:srgbClr val="595959"/>
                </a:solidFill>
                <a:latin typeface="Arial"/>
                <a:cs typeface="Arial"/>
              </a:rPr>
              <a:t> </a:t>
            </a:r>
            <a:r>
              <a:rPr sz="2400" spc="-7" dirty="0">
                <a:solidFill>
                  <a:srgbClr val="595959"/>
                </a:solidFill>
                <a:latin typeface="Arial"/>
                <a:cs typeface="Arial"/>
              </a:rPr>
              <a:t>tasks:</a:t>
            </a:r>
            <a:endParaRPr sz="2400">
              <a:latin typeface="Arial"/>
              <a:cs typeface="Arial"/>
            </a:endParaRPr>
          </a:p>
          <a:p>
            <a:pPr>
              <a:spcBef>
                <a:spcPts val="67"/>
              </a:spcBef>
            </a:pPr>
            <a:endParaRPr sz="2133">
              <a:latin typeface="Times New Roman"/>
              <a:cs typeface="Times New Roman"/>
            </a:endParaRPr>
          </a:p>
          <a:p>
            <a:pPr marL="626518" indent="-559631">
              <a:buAutoNum type="arabicPeriod"/>
              <a:tabLst>
                <a:tab pos="625671" algn="l"/>
                <a:tab pos="626518" algn="l"/>
              </a:tabLst>
            </a:pPr>
            <a:r>
              <a:rPr sz="2400" spc="-7" dirty="0">
                <a:solidFill>
                  <a:srgbClr val="595959"/>
                </a:solidFill>
                <a:latin typeface="Arial"/>
                <a:cs typeface="Arial"/>
              </a:rPr>
              <a:t>Select path(s) through an assembly</a:t>
            </a:r>
            <a:r>
              <a:rPr sz="2400" spc="-33" dirty="0">
                <a:solidFill>
                  <a:srgbClr val="595959"/>
                </a:solidFill>
                <a:latin typeface="Arial"/>
                <a:cs typeface="Arial"/>
              </a:rPr>
              <a:t> </a:t>
            </a:r>
            <a:r>
              <a:rPr sz="2400" spc="-7" dirty="0">
                <a:solidFill>
                  <a:srgbClr val="595959"/>
                </a:solidFill>
                <a:latin typeface="Arial"/>
                <a:cs typeface="Arial"/>
              </a:rPr>
              <a:t>graph</a:t>
            </a:r>
            <a:endParaRPr sz="2400">
              <a:latin typeface="Arial"/>
              <a:cs typeface="Arial"/>
            </a:endParaRPr>
          </a:p>
          <a:p>
            <a:pPr marL="626518" indent="-559631">
              <a:spcBef>
                <a:spcPts val="420"/>
              </a:spcBef>
              <a:buAutoNum type="arabicPeriod"/>
              <a:tabLst>
                <a:tab pos="625671" algn="l"/>
                <a:tab pos="626518" algn="l"/>
              </a:tabLst>
            </a:pPr>
            <a:r>
              <a:rPr sz="2400" spc="-7" dirty="0">
                <a:solidFill>
                  <a:srgbClr val="595959"/>
                </a:solidFill>
                <a:latin typeface="Arial"/>
                <a:cs typeface="Arial"/>
              </a:rPr>
              <a:t>Visualize existing paths on top of an assembly</a:t>
            </a:r>
            <a:r>
              <a:rPr sz="2400" spc="-67" dirty="0">
                <a:solidFill>
                  <a:srgbClr val="595959"/>
                </a:solidFill>
                <a:latin typeface="Arial"/>
                <a:cs typeface="Arial"/>
              </a:rPr>
              <a:t> </a:t>
            </a:r>
            <a:r>
              <a:rPr sz="2400" spc="-7" dirty="0">
                <a:solidFill>
                  <a:srgbClr val="595959"/>
                </a:solidFill>
                <a:latin typeface="Arial"/>
                <a:cs typeface="Arial"/>
              </a:rPr>
              <a:t>graph</a:t>
            </a:r>
            <a:endParaRPr sz="2400">
              <a:latin typeface="Arial"/>
              <a:cs typeface="Arial"/>
            </a:endParaRPr>
          </a:p>
          <a:p>
            <a:pPr marL="626518" indent="-559631">
              <a:spcBef>
                <a:spcPts val="420"/>
              </a:spcBef>
              <a:buAutoNum type="arabicPeriod"/>
              <a:tabLst>
                <a:tab pos="625671" algn="l"/>
                <a:tab pos="626518" algn="l"/>
              </a:tabLst>
            </a:pPr>
            <a:r>
              <a:rPr sz="2400" spc="-7" dirty="0">
                <a:solidFill>
                  <a:srgbClr val="595959"/>
                </a:solidFill>
                <a:latin typeface="Arial"/>
                <a:cs typeface="Arial"/>
              </a:rPr>
              <a:t>Identify errors in path</a:t>
            </a:r>
            <a:r>
              <a:rPr sz="2400" spc="-20" dirty="0">
                <a:solidFill>
                  <a:srgbClr val="595959"/>
                </a:solidFill>
                <a:latin typeface="Arial"/>
                <a:cs typeface="Arial"/>
              </a:rPr>
              <a:t> </a:t>
            </a:r>
            <a:r>
              <a:rPr sz="2400" spc="-7" dirty="0">
                <a:solidFill>
                  <a:srgbClr val="595959"/>
                </a:solidFill>
                <a:latin typeface="Arial"/>
                <a:cs typeface="Arial"/>
              </a:rPr>
              <a:t>generation</a:t>
            </a:r>
            <a:endParaRPr sz="2400">
              <a:latin typeface="Arial"/>
              <a:cs typeface="Arial"/>
            </a:endParaRPr>
          </a:p>
        </p:txBody>
      </p:sp>
      <p:sp>
        <p:nvSpPr>
          <p:cNvPr id="7" name="object 7"/>
          <p:cNvSpPr/>
          <p:nvPr/>
        </p:nvSpPr>
        <p:spPr>
          <a:xfrm>
            <a:off x="0" y="3790101"/>
            <a:ext cx="5756667" cy="3067891"/>
          </a:xfrm>
          <a:prstGeom prst="rect">
            <a:avLst/>
          </a:prstGeom>
          <a:blipFill>
            <a:blip r:embed="rId3" cstate="print"/>
            <a:stretch>
              <a:fillRect/>
            </a:stretch>
          </a:blipFill>
        </p:spPr>
        <p:txBody>
          <a:bodyPr wrap="square" lIns="0" tIns="0" rIns="0" bIns="0" rtlCol="0"/>
          <a:lstStyle/>
          <a:p>
            <a:endParaRPr sz="2400"/>
          </a:p>
        </p:txBody>
      </p:sp>
      <p:sp>
        <p:nvSpPr>
          <p:cNvPr id="8" name="object 8"/>
          <p:cNvSpPr/>
          <p:nvPr/>
        </p:nvSpPr>
        <p:spPr>
          <a:xfrm>
            <a:off x="5756667" y="3128610"/>
            <a:ext cx="6435332" cy="1525023"/>
          </a:xfrm>
          <a:prstGeom prst="rect">
            <a:avLst/>
          </a:prstGeom>
          <a:blipFill>
            <a:blip r:embed="rId4" cstate="print"/>
            <a:stretch>
              <a:fillRect/>
            </a:stretch>
          </a:blipFill>
        </p:spPr>
        <p:txBody>
          <a:bodyPr wrap="square" lIns="0" tIns="0" rIns="0" bIns="0" rtlCol="0"/>
          <a:lstStyle/>
          <a:p>
            <a:endParaRPr sz="2400"/>
          </a:p>
        </p:txBody>
      </p:sp>
      <p:sp>
        <p:nvSpPr>
          <p:cNvPr id="9" name="object 9"/>
          <p:cNvSpPr/>
          <p:nvPr/>
        </p:nvSpPr>
        <p:spPr>
          <a:xfrm>
            <a:off x="5750317" y="3122260"/>
            <a:ext cx="6442287" cy="0"/>
          </a:xfrm>
          <a:custGeom>
            <a:avLst/>
            <a:gdLst/>
            <a:ahLst/>
            <a:cxnLst/>
            <a:rect l="l" t="t" r="r" b="b"/>
            <a:pathLst>
              <a:path w="4831715">
                <a:moveTo>
                  <a:pt x="0" y="0"/>
                </a:moveTo>
                <a:lnTo>
                  <a:pt x="4831262" y="0"/>
                </a:lnTo>
              </a:path>
            </a:pathLst>
          </a:custGeom>
          <a:ln w="9524">
            <a:solidFill>
              <a:srgbClr val="000000"/>
            </a:solidFill>
          </a:ln>
        </p:spPr>
        <p:txBody>
          <a:bodyPr wrap="square" lIns="0" tIns="0" rIns="0" bIns="0" rtlCol="0"/>
          <a:lstStyle/>
          <a:p>
            <a:endParaRPr sz="2400"/>
          </a:p>
        </p:txBody>
      </p:sp>
      <p:sp>
        <p:nvSpPr>
          <p:cNvPr id="10" name="object 10"/>
          <p:cNvSpPr/>
          <p:nvPr/>
        </p:nvSpPr>
        <p:spPr>
          <a:xfrm>
            <a:off x="5750317" y="3122261"/>
            <a:ext cx="6442287" cy="1538393"/>
          </a:xfrm>
          <a:custGeom>
            <a:avLst/>
            <a:gdLst/>
            <a:ahLst/>
            <a:cxnLst/>
            <a:rect l="l" t="t" r="r" b="b"/>
            <a:pathLst>
              <a:path w="4831715" h="1153795">
                <a:moveTo>
                  <a:pt x="4831262" y="1153292"/>
                </a:moveTo>
                <a:lnTo>
                  <a:pt x="0" y="1153292"/>
                </a:lnTo>
                <a:lnTo>
                  <a:pt x="0" y="0"/>
                </a:lnTo>
              </a:path>
            </a:pathLst>
          </a:custGeom>
          <a:ln w="9524">
            <a:solidFill>
              <a:srgbClr val="000000"/>
            </a:solidFill>
          </a:ln>
        </p:spPr>
        <p:txBody>
          <a:bodyPr wrap="square" lIns="0" tIns="0" rIns="0" bIns="0" rtlCol="0"/>
          <a:lstStyle/>
          <a:p>
            <a:endParaRPr sz="2400"/>
          </a:p>
        </p:txBody>
      </p:sp>
    </p:spTree>
    <p:extLst>
      <p:ext uri="{BB962C8B-B14F-4D97-AF65-F5344CB8AC3E}">
        <p14:creationId xmlns:p14="http://schemas.microsoft.com/office/powerpoint/2010/main" val="93181668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12967" y="677405"/>
            <a:ext cx="5743787" cy="591551"/>
          </a:xfrm>
          <a:prstGeom prst="rect">
            <a:avLst/>
          </a:prstGeom>
        </p:spPr>
        <p:txBody>
          <a:bodyPr vert="horz" wrap="square" lIns="0" tIns="16933" rIns="0" bIns="0" rtlCol="0" anchor="ctr">
            <a:spAutoFit/>
          </a:bodyPr>
          <a:lstStyle/>
          <a:p>
            <a:pPr marL="16933">
              <a:lnSpc>
                <a:spcPct val="100000"/>
              </a:lnSpc>
              <a:spcBef>
                <a:spcPts val="133"/>
              </a:spcBef>
            </a:pPr>
            <a:r>
              <a:rPr sz="3733" spc="-13" dirty="0"/>
              <a:t>SPQR </a:t>
            </a:r>
            <a:r>
              <a:rPr sz="3733" spc="-7" dirty="0"/>
              <a:t>Tree</a:t>
            </a:r>
            <a:r>
              <a:rPr sz="3733" spc="-120" dirty="0"/>
              <a:t> </a:t>
            </a:r>
            <a:r>
              <a:rPr sz="3733" spc="-7" dirty="0"/>
              <a:t>Decomposition</a:t>
            </a:r>
            <a:endParaRPr sz="3733"/>
          </a:p>
        </p:txBody>
      </p:sp>
      <p:sp>
        <p:nvSpPr>
          <p:cNvPr id="3" name="object 3"/>
          <p:cNvSpPr txBox="1"/>
          <p:nvPr/>
        </p:nvSpPr>
        <p:spPr>
          <a:xfrm>
            <a:off x="633666" y="1568467"/>
            <a:ext cx="9525845" cy="1702174"/>
          </a:xfrm>
          <a:prstGeom prst="rect">
            <a:avLst/>
          </a:prstGeom>
        </p:spPr>
        <p:txBody>
          <a:bodyPr vert="horz" wrap="square" lIns="0" tIns="70272" rIns="0" bIns="0" rtlCol="0">
            <a:spAutoFit/>
          </a:bodyPr>
          <a:lstStyle/>
          <a:p>
            <a:pPr marL="505447" indent="-488514">
              <a:spcBef>
                <a:spcPts val="552"/>
              </a:spcBef>
              <a:buChar char="●"/>
              <a:tabLst>
                <a:tab pos="505447" algn="l"/>
                <a:tab pos="506294" algn="l"/>
              </a:tabLst>
            </a:pPr>
            <a:r>
              <a:rPr sz="2400" spc="-7" dirty="0">
                <a:solidFill>
                  <a:srgbClr val="595959"/>
                </a:solidFill>
                <a:latin typeface="Arial"/>
                <a:cs typeface="Arial"/>
              </a:rPr>
              <a:t>Decomposition of biconnected graph into triconnected</a:t>
            </a:r>
            <a:r>
              <a:rPr sz="2400" spc="-93" dirty="0">
                <a:solidFill>
                  <a:srgbClr val="595959"/>
                </a:solidFill>
                <a:latin typeface="Arial"/>
                <a:cs typeface="Arial"/>
              </a:rPr>
              <a:t> </a:t>
            </a:r>
            <a:r>
              <a:rPr sz="2400" dirty="0">
                <a:solidFill>
                  <a:srgbClr val="595959"/>
                </a:solidFill>
                <a:latin typeface="Arial"/>
                <a:cs typeface="Arial"/>
              </a:rPr>
              <a:t>components</a:t>
            </a:r>
            <a:endParaRPr sz="2400" dirty="0">
              <a:latin typeface="Arial"/>
              <a:cs typeface="Arial"/>
            </a:endParaRPr>
          </a:p>
          <a:p>
            <a:pPr marL="505447" indent="-488514">
              <a:spcBef>
                <a:spcPts val="420"/>
              </a:spcBef>
              <a:buChar char="●"/>
              <a:tabLst>
                <a:tab pos="505447" algn="l"/>
                <a:tab pos="506294" algn="l"/>
              </a:tabLst>
            </a:pPr>
            <a:r>
              <a:rPr sz="2400" spc="-7" dirty="0">
                <a:solidFill>
                  <a:srgbClr val="595959"/>
                </a:solidFill>
                <a:latin typeface="Arial"/>
                <a:cs typeface="Arial"/>
              </a:rPr>
              <a:t>Data </a:t>
            </a:r>
            <a:r>
              <a:rPr sz="2400" dirty="0">
                <a:solidFill>
                  <a:srgbClr val="595959"/>
                </a:solidFill>
                <a:latin typeface="Arial"/>
                <a:cs typeface="Arial"/>
              </a:rPr>
              <a:t>structure </a:t>
            </a:r>
            <a:r>
              <a:rPr sz="2400" spc="-7" dirty="0">
                <a:solidFill>
                  <a:srgbClr val="595959"/>
                </a:solidFill>
                <a:latin typeface="Arial"/>
                <a:cs typeface="Arial"/>
              </a:rPr>
              <a:t>originally used for testing graph</a:t>
            </a:r>
            <a:r>
              <a:rPr sz="2400" spc="-40" dirty="0">
                <a:solidFill>
                  <a:srgbClr val="595959"/>
                </a:solidFill>
                <a:latin typeface="Arial"/>
                <a:cs typeface="Arial"/>
              </a:rPr>
              <a:t> </a:t>
            </a:r>
            <a:r>
              <a:rPr sz="2400" spc="-7" dirty="0">
                <a:solidFill>
                  <a:srgbClr val="595959"/>
                </a:solidFill>
                <a:latin typeface="Arial"/>
                <a:cs typeface="Arial"/>
              </a:rPr>
              <a:t>planarity</a:t>
            </a:r>
            <a:endParaRPr sz="2400" dirty="0">
              <a:latin typeface="Arial"/>
              <a:cs typeface="Arial"/>
            </a:endParaRPr>
          </a:p>
          <a:p>
            <a:pPr marL="505447" indent="-488514">
              <a:spcBef>
                <a:spcPts val="420"/>
              </a:spcBef>
              <a:buChar char="●"/>
              <a:tabLst>
                <a:tab pos="505447" algn="l"/>
                <a:tab pos="506294" algn="l"/>
              </a:tabLst>
            </a:pPr>
            <a:r>
              <a:rPr sz="2400" spc="-7" dirty="0">
                <a:solidFill>
                  <a:srgbClr val="595959"/>
                </a:solidFill>
                <a:latin typeface="Arial"/>
                <a:cs typeface="Arial"/>
              </a:rPr>
              <a:t>Link between triconnected </a:t>
            </a:r>
            <a:r>
              <a:rPr sz="2400" dirty="0">
                <a:solidFill>
                  <a:srgbClr val="595959"/>
                </a:solidFill>
                <a:latin typeface="Arial"/>
                <a:cs typeface="Arial"/>
              </a:rPr>
              <a:t>components </a:t>
            </a:r>
            <a:r>
              <a:rPr sz="2400" spc="-7" dirty="0">
                <a:solidFill>
                  <a:srgbClr val="595959"/>
                </a:solidFill>
                <a:latin typeface="Arial"/>
                <a:cs typeface="Arial"/>
              </a:rPr>
              <a:t>and</a:t>
            </a:r>
            <a:r>
              <a:rPr sz="2400" spc="-33" dirty="0">
                <a:solidFill>
                  <a:srgbClr val="595959"/>
                </a:solidFill>
                <a:latin typeface="Arial"/>
                <a:cs typeface="Arial"/>
              </a:rPr>
              <a:t> </a:t>
            </a:r>
            <a:r>
              <a:rPr sz="2400" spc="-7" dirty="0">
                <a:solidFill>
                  <a:srgbClr val="595959"/>
                </a:solidFill>
                <a:latin typeface="Arial"/>
                <a:cs typeface="Arial"/>
              </a:rPr>
              <a:t>bubbles</a:t>
            </a:r>
            <a:endParaRPr sz="2400" dirty="0">
              <a:latin typeface="Arial"/>
              <a:cs typeface="Arial"/>
            </a:endParaRPr>
          </a:p>
          <a:p>
            <a:pPr marL="505447" indent="-488514">
              <a:spcBef>
                <a:spcPts val="420"/>
              </a:spcBef>
              <a:buChar char="●"/>
              <a:tabLst>
                <a:tab pos="505447" algn="l"/>
                <a:tab pos="506294" algn="l"/>
                <a:tab pos="4594745" algn="l"/>
              </a:tabLst>
            </a:pPr>
            <a:r>
              <a:rPr sz="2400" spc="-7" dirty="0">
                <a:solidFill>
                  <a:srgbClr val="595959"/>
                </a:solidFill>
                <a:latin typeface="Arial"/>
                <a:cs typeface="Arial"/>
              </a:rPr>
              <a:t>Generatable using</a:t>
            </a:r>
            <a:r>
              <a:rPr sz="2400" dirty="0">
                <a:solidFill>
                  <a:srgbClr val="595959"/>
                </a:solidFill>
                <a:latin typeface="Arial"/>
                <a:cs typeface="Arial"/>
              </a:rPr>
              <a:t> </a:t>
            </a:r>
            <a:r>
              <a:rPr sz="2400" spc="-7" dirty="0">
                <a:solidFill>
                  <a:srgbClr val="595959"/>
                </a:solidFill>
                <a:latin typeface="Arial"/>
                <a:cs typeface="Arial"/>
              </a:rPr>
              <a:t>the</a:t>
            </a:r>
            <a:r>
              <a:rPr sz="2400" spc="60" dirty="0">
                <a:solidFill>
                  <a:srgbClr val="595959"/>
                </a:solidFill>
                <a:latin typeface="Arial"/>
                <a:cs typeface="Arial"/>
              </a:rPr>
              <a:t> </a:t>
            </a:r>
            <a:r>
              <a:rPr sz="2400" spc="220" dirty="0">
                <a:solidFill>
                  <a:srgbClr val="595959"/>
                </a:solidFill>
                <a:latin typeface="Arial"/>
                <a:cs typeface="Arial"/>
              </a:rPr>
              <a:t>-spqr	</a:t>
            </a:r>
            <a:r>
              <a:rPr sz="2400" spc="-7" dirty="0">
                <a:solidFill>
                  <a:srgbClr val="595959"/>
                </a:solidFill>
                <a:latin typeface="Arial"/>
                <a:cs typeface="Arial"/>
              </a:rPr>
              <a:t>option</a:t>
            </a:r>
            <a:endParaRPr sz="2400" dirty="0">
              <a:latin typeface="Arial"/>
              <a:cs typeface="Arial"/>
            </a:endParaRPr>
          </a:p>
        </p:txBody>
      </p:sp>
      <p:sp>
        <p:nvSpPr>
          <p:cNvPr id="4" name="object 4"/>
          <p:cNvSpPr/>
          <p:nvPr/>
        </p:nvSpPr>
        <p:spPr>
          <a:xfrm>
            <a:off x="0" y="4057730"/>
            <a:ext cx="8028229" cy="2800265"/>
          </a:xfrm>
          <a:prstGeom prst="rect">
            <a:avLst/>
          </a:prstGeom>
          <a:blipFill>
            <a:blip r:embed="rId2" cstate="print"/>
            <a:stretch>
              <a:fillRect/>
            </a:stretch>
          </a:blipFill>
        </p:spPr>
        <p:txBody>
          <a:bodyPr wrap="square" lIns="0" tIns="0" rIns="0" bIns="0" rtlCol="0"/>
          <a:lstStyle/>
          <a:p>
            <a:endParaRPr sz="2400"/>
          </a:p>
        </p:txBody>
      </p:sp>
      <p:sp>
        <p:nvSpPr>
          <p:cNvPr id="5" name="object 5"/>
          <p:cNvSpPr/>
          <p:nvPr/>
        </p:nvSpPr>
        <p:spPr>
          <a:xfrm>
            <a:off x="0" y="4051379"/>
            <a:ext cx="8034867" cy="2806700"/>
          </a:xfrm>
          <a:custGeom>
            <a:avLst/>
            <a:gdLst/>
            <a:ahLst/>
            <a:cxnLst/>
            <a:rect l="l" t="t" r="r" b="b"/>
            <a:pathLst>
              <a:path w="6026150" h="2105025">
                <a:moveTo>
                  <a:pt x="0" y="0"/>
                </a:moveTo>
                <a:lnTo>
                  <a:pt x="6025934" y="0"/>
                </a:lnTo>
                <a:lnTo>
                  <a:pt x="6025934" y="2104965"/>
                </a:lnTo>
              </a:path>
            </a:pathLst>
          </a:custGeom>
          <a:ln w="9524">
            <a:solidFill>
              <a:srgbClr val="000000"/>
            </a:solidFill>
          </a:ln>
        </p:spPr>
        <p:txBody>
          <a:bodyPr wrap="square" lIns="0" tIns="0" rIns="0" bIns="0" rtlCol="0"/>
          <a:lstStyle/>
          <a:p>
            <a:endParaRPr sz="2400"/>
          </a:p>
        </p:txBody>
      </p:sp>
      <p:sp>
        <p:nvSpPr>
          <p:cNvPr id="6" name="object 6"/>
          <p:cNvSpPr/>
          <p:nvPr/>
        </p:nvSpPr>
        <p:spPr>
          <a:xfrm>
            <a:off x="8028234" y="2958767"/>
            <a:ext cx="4157999" cy="3899232"/>
          </a:xfrm>
          <a:prstGeom prst="rect">
            <a:avLst/>
          </a:prstGeom>
          <a:blipFill>
            <a:blip r:embed="rId3" cstate="print"/>
            <a:stretch>
              <a:fillRect/>
            </a:stretch>
          </a:blipFill>
        </p:spPr>
        <p:txBody>
          <a:bodyPr wrap="square" lIns="0" tIns="0" rIns="0" bIns="0" rtlCol="0"/>
          <a:lstStyle/>
          <a:p>
            <a:endParaRPr sz="2400"/>
          </a:p>
        </p:txBody>
      </p:sp>
      <p:sp>
        <p:nvSpPr>
          <p:cNvPr id="7" name="object 7"/>
          <p:cNvSpPr/>
          <p:nvPr/>
        </p:nvSpPr>
        <p:spPr>
          <a:xfrm>
            <a:off x="1" y="3891099"/>
            <a:ext cx="8028940" cy="2967567"/>
          </a:xfrm>
          <a:custGeom>
            <a:avLst/>
            <a:gdLst/>
            <a:ahLst/>
            <a:cxnLst/>
            <a:rect l="l" t="t" r="r" b="b"/>
            <a:pathLst>
              <a:path w="6021705" h="2225675">
                <a:moveTo>
                  <a:pt x="0" y="1148249"/>
                </a:moveTo>
                <a:lnTo>
                  <a:pt x="2933" y="1097102"/>
                </a:lnTo>
                <a:lnTo>
                  <a:pt x="11652" y="1046527"/>
                </a:lnTo>
                <a:lnTo>
                  <a:pt x="26033" y="996572"/>
                </a:lnTo>
                <a:lnTo>
                  <a:pt x="45955" y="947283"/>
                </a:lnTo>
                <a:lnTo>
                  <a:pt x="71295" y="898708"/>
                </a:lnTo>
                <a:lnTo>
                  <a:pt x="101931" y="850891"/>
                </a:lnTo>
                <a:lnTo>
                  <a:pt x="137740" y="803881"/>
                </a:lnTo>
                <a:lnTo>
                  <a:pt x="178600" y="757724"/>
                </a:lnTo>
                <a:lnTo>
                  <a:pt x="224388" y="712467"/>
                </a:lnTo>
                <a:lnTo>
                  <a:pt x="274983" y="668156"/>
                </a:lnTo>
                <a:lnTo>
                  <a:pt x="330262" y="624838"/>
                </a:lnTo>
                <a:lnTo>
                  <a:pt x="390102" y="582559"/>
                </a:lnTo>
                <a:lnTo>
                  <a:pt x="454382" y="541367"/>
                </a:lnTo>
                <a:lnTo>
                  <a:pt x="488148" y="521193"/>
                </a:lnTo>
                <a:lnTo>
                  <a:pt x="522978" y="501308"/>
                </a:lnTo>
                <a:lnTo>
                  <a:pt x="558856" y="481718"/>
                </a:lnTo>
                <a:lnTo>
                  <a:pt x="595768" y="462429"/>
                </a:lnTo>
                <a:lnTo>
                  <a:pt x="633698" y="443446"/>
                </a:lnTo>
                <a:lnTo>
                  <a:pt x="672631" y="424776"/>
                </a:lnTo>
                <a:lnTo>
                  <a:pt x="712550" y="406423"/>
                </a:lnTo>
                <a:lnTo>
                  <a:pt x="753443" y="388395"/>
                </a:lnTo>
                <a:lnTo>
                  <a:pt x="795291" y="370697"/>
                </a:lnTo>
                <a:lnTo>
                  <a:pt x="838082" y="353335"/>
                </a:lnTo>
                <a:lnTo>
                  <a:pt x="881798" y="336314"/>
                </a:lnTo>
                <a:lnTo>
                  <a:pt x="926426" y="319641"/>
                </a:lnTo>
                <a:lnTo>
                  <a:pt x="971949" y="303321"/>
                </a:lnTo>
                <a:lnTo>
                  <a:pt x="1018353" y="287360"/>
                </a:lnTo>
                <a:lnTo>
                  <a:pt x="1065621" y="271764"/>
                </a:lnTo>
                <a:lnTo>
                  <a:pt x="1113740" y="256538"/>
                </a:lnTo>
                <a:lnTo>
                  <a:pt x="1162692" y="241690"/>
                </a:lnTo>
                <a:lnTo>
                  <a:pt x="1212464" y="227223"/>
                </a:lnTo>
                <a:lnTo>
                  <a:pt x="1263040" y="213145"/>
                </a:lnTo>
                <a:lnTo>
                  <a:pt x="1314404" y="199461"/>
                </a:lnTo>
                <a:lnTo>
                  <a:pt x="1366542" y="186177"/>
                </a:lnTo>
                <a:lnTo>
                  <a:pt x="1419437" y="173299"/>
                </a:lnTo>
                <a:lnTo>
                  <a:pt x="1473075" y="160832"/>
                </a:lnTo>
                <a:lnTo>
                  <a:pt x="1527441" y="148783"/>
                </a:lnTo>
                <a:lnTo>
                  <a:pt x="1582518" y="137157"/>
                </a:lnTo>
                <a:lnTo>
                  <a:pt x="1638292" y="125960"/>
                </a:lnTo>
                <a:lnTo>
                  <a:pt x="1694748" y="115198"/>
                </a:lnTo>
                <a:lnTo>
                  <a:pt x="1751870" y="104877"/>
                </a:lnTo>
                <a:lnTo>
                  <a:pt x="1809643" y="95003"/>
                </a:lnTo>
                <a:lnTo>
                  <a:pt x="1868051" y="85581"/>
                </a:lnTo>
                <a:lnTo>
                  <a:pt x="1927080" y="76617"/>
                </a:lnTo>
                <a:lnTo>
                  <a:pt x="1986714" y="68117"/>
                </a:lnTo>
                <a:lnTo>
                  <a:pt x="2046937" y="60087"/>
                </a:lnTo>
                <a:lnTo>
                  <a:pt x="2107735" y="52533"/>
                </a:lnTo>
                <a:lnTo>
                  <a:pt x="2169092" y="45461"/>
                </a:lnTo>
                <a:lnTo>
                  <a:pt x="2230993" y="38876"/>
                </a:lnTo>
                <a:lnTo>
                  <a:pt x="2293422" y="32784"/>
                </a:lnTo>
                <a:lnTo>
                  <a:pt x="2356364" y="27191"/>
                </a:lnTo>
                <a:lnTo>
                  <a:pt x="2419804" y="22104"/>
                </a:lnTo>
                <a:lnTo>
                  <a:pt x="2483727" y="17527"/>
                </a:lnTo>
                <a:lnTo>
                  <a:pt x="2548118" y="13466"/>
                </a:lnTo>
                <a:lnTo>
                  <a:pt x="2612960" y="9929"/>
                </a:lnTo>
                <a:lnTo>
                  <a:pt x="2678239" y="6919"/>
                </a:lnTo>
                <a:lnTo>
                  <a:pt x="2743939" y="4444"/>
                </a:lnTo>
                <a:lnTo>
                  <a:pt x="2810046" y="2508"/>
                </a:lnTo>
                <a:lnTo>
                  <a:pt x="2876543" y="1118"/>
                </a:lnTo>
                <a:lnTo>
                  <a:pt x="2943416" y="280"/>
                </a:lnTo>
                <a:lnTo>
                  <a:pt x="3010649" y="0"/>
                </a:lnTo>
                <a:lnTo>
                  <a:pt x="3077883" y="280"/>
                </a:lnTo>
                <a:lnTo>
                  <a:pt x="3144756" y="1118"/>
                </a:lnTo>
                <a:lnTo>
                  <a:pt x="3211253" y="2508"/>
                </a:lnTo>
                <a:lnTo>
                  <a:pt x="3277360" y="4444"/>
                </a:lnTo>
                <a:lnTo>
                  <a:pt x="3343060" y="6919"/>
                </a:lnTo>
                <a:lnTo>
                  <a:pt x="3408339" y="9929"/>
                </a:lnTo>
                <a:lnTo>
                  <a:pt x="3473181" y="13466"/>
                </a:lnTo>
                <a:lnTo>
                  <a:pt x="3537572" y="17527"/>
                </a:lnTo>
                <a:lnTo>
                  <a:pt x="3601495" y="22104"/>
                </a:lnTo>
                <a:lnTo>
                  <a:pt x="3664935" y="27191"/>
                </a:lnTo>
                <a:lnTo>
                  <a:pt x="3727877" y="32784"/>
                </a:lnTo>
                <a:lnTo>
                  <a:pt x="3790306" y="38876"/>
                </a:lnTo>
                <a:lnTo>
                  <a:pt x="3852207" y="45461"/>
                </a:lnTo>
                <a:lnTo>
                  <a:pt x="3913564" y="52533"/>
                </a:lnTo>
                <a:lnTo>
                  <a:pt x="3974362" y="60087"/>
                </a:lnTo>
                <a:lnTo>
                  <a:pt x="4034585" y="68117"/>
                </a:lnTo>
                <a:lnTo>
                  <a:pt x="4094219" y="76617"/>
                </a:lnTo>
                <a:lnTo>
                  <a:pt x="4153248" y="85581"/>
                </a:lnTo>
                <a:lnTo>
                  <a:pt x="4211656" y="95003"/>
                </a:lnTo>
                <a:lnTo>
                  <a:pt x="4269429" y="104877"/>
                </a:lnTo>
                <a:lnTo>
                  <a:pt x="4326551" y="115198"/>
                </a:lnTo>
                <a:lnTo>
                  <a:pt x="4383007" y="125960"/>
                </a:lnTo>
                <a:lnTo>
                  <a:pt x="4438781" y="137157"/>
                </a:lnTo>
                <a:lnTo>
                  <a:pt x="4493858" y="148783"/>
                </a:lnTo>
                <a:lnTo>
                  <a:pt x="4548224" y="160832"/>
                </a:lnTo>
                <a:lnTo>
                  <a:pt x="4601862" y="173299"/>
                </a:lnTo>
                <a:lnTo>
                  <a:pt x="4654757" y="186177"/>
                </a:lnTo>
                <a:lnTo>
                  <a:pt x="4706895" y="199461"/>
                </a:lnTo>
                <a:lnTo>
                  <a:pt x="4758259" y="213145"/>
                </a:lnTo>
                <a:lnTo>
                  <a:pt x="4808835" y="227223"/>
                </a:lnTo>
                <a:lnTo>
                  <a:pt x="4858607" y="241690"/>
                </a:lnTo>
                <a:lnTo>
                  <a:pt x="4907559" y="256538"/>
                </a:lnTo>
                <a:lnTo>
                  <a:pt x="4955678" y="271764"/>
                </a:lnTo>
                <a:lnTo>
                  <a:pt x="5002946" y="287360"/>
                </a:lnTo>
                <a:lnTo>
                  <a:pt x="5049350" y="303321"/>
                </a:lnTo>
                <a:lnTo>
                  <a:pt x="5094873" y="319641"/>
                </a:lnTo>
                <a:lnTo>
                  <a:pt x="5139500" y="336314"/>
                </a:lnTo>
                <a:lnTo>
                  <a:pt x="5183217" y="353335"/>
                </a:lnTo>
                <a:lnTo>
                  <a:pt x="5226008" y="370697"/>
                </a:lnTo>
                <a:lnTo>
                  <a:pt x="5267856" y="388395"/>
                </a:lnTo>
                <a:lnTo>
                  <a:pt x="5308748" y="406423"/>
                </a:lnTo>
                <a:lnTo>
                  <a:pt x="5348668" y="424776"/>
                </a:lnTo>
                <a:lnTo>
                  <a:pt x="5387601" y="443446"/>
                </a:lnTo>
                <a:lnTo>
                  <a:pt x="5425531" y="462429"/>
                </a:lnTo>
                <a:lnTo>
                  <a:pt x="5462443" y="481718"/>
                </a:lnTo>
                <a:lnTo>
                  <a:pt x="5498321" y="501308"/>
                </a:lnTo>
                <a:lnTo>
                  <a:pt x="5533151" y="521193"/>
                </a:lnTo>
                <a:lnTo>
                  <a:pt x="5566917" y="541367"/>
                </a:lnTo>
                <a:lnTo>
                  <a:pt x="5599604" y="561825"/>
                </a:lnTo>
                <a:lnTo>
                  <a:pt x="5661679" y="603566"/>
                </a:lnTo>
                <a:lnTo>
                  <a:pt x="5719254" y="646370"/>
                </a:lnTo>
                <a:lnTo>
                  <a:pt x="5772206" y="690190"/>
                </a:lnTo>
                <a:lnTo>
                  <a:pt x="5820413" y="734980"/>
                </a:lnTo>
                <a:lnTo>
                  <a:pt x="5863753" y="780693"/>
                </a:lnTo>
                <a:lnTo>
                  <a:pt x="5902103" y="827283"/>
                </a:lnTo>
                <a:lnTo>
                  <a:pt x="5935341" y="874702"/>
                </a:lnTo>
                <a:lnTo>
                  <a:pt x="5963344" y="922904"/>
                </a:lnTo>
                <a:lnTo>
                  <a:pt x="5985990" y="971842"/>
                </a:lnTo>
                <a:lnTo>
                  <a:pt x="6003157" y="1021469"/>
                </a:lnTo>
                <a:lnTo>
                  <a:pt x="6014722" y="1071740"/>
                </a:lnTo>
                <a:lnTo>
                  <a:pt x="6020564" y="1122607"/>
                </a:lnTo>
                <a:lnTo>
                  <a:pt x="6021299" y="1148249"/>
                </a:lnTo>
                <a:lnTo>
                  <a:pt x="6020564" y="1173892"/>
                </a:lnTo>
                <a:lnTo>
                  <a:pt x="6014722" y="1224759"/>
                </a:lnTo>
                <a:lnTo>
                  <a:pt x="6003157" y="1275030"/>
                </a:lnTo>
                <a:lnTo>
                  <a:pt x="5985990" y="1324657"/>
                </a:lnTo>
                <a:lnTo>
                  <a:pt x="5963344" y="1373595"/>
                </a:lnTo>
                <a:lnTo>
                  <a:pt x="5935341" y="1421797"/>
                </a:lnTo>
                <a:lnTo>
                  <a:pt x="5902103" y="1469216"/>
                </a:lnTo>
                <a:lnTo>
                  <a:pt x="5863753" y="1515806"/>
                </a:lnTo>
                <a:lnTo>
                  <a:pt x="5820413" y="1561519"/>
                </a:lnTo>
                <a:lnTo>
                  <a:pt x="5772206" y="1606309"/>
                </a:lnTo>
                <a:lnTo>
                  <a:pt x="5719254" y="1650129"/>
                </a:lnTo>
                <a:lnTo>
                  <a:pt x="5661679" y="1692933"/>
                </a:lnTo>
                <a:lnTo>
                  <a:pt x="5599604" y="1734674"/>
                </a:lnTo>
                <a:lnTo>
                  <a:pt x="5566917" y="1755132"/>
                </a:lnTo>
                <a:lnTo>
                  <a:pt x="5533151" y="1775306"/>
                </a:lnTo>
                <a:lnTo>
                  <a:pt x="5498321" y="1795191"/>
                </a:lnTo>
                <a:lnTo>
                  <a:pt x="5462443" y="1814781"/>
                </a:lnTo>
                <a:lnTo>
                  <a:pt x="5425531" y="1834070"/>
                </a:lnTo>
                <a:lnTo>
                  <a:pt x="5387601" y="1853053"/>
                </a:lnTo>
                <a:lnTo>
                  <a:pt x="5348668" y="1871723"/>
                </a:lnTo>
                <a:lnTo>
                  <a:pt x="5308748" y="1890076"/>
                </a:lnTo>
                <a:lnTo>
                  <a:pt x="5267856" y="1908104"/>
                </a:lnTo>
                <a:lnTo>
                  <a:pt x="5226008" y="1925802"/>
                </a:lnTo>
                <a:lnTo>
                  <a:pt x="5183217" y="1943164"/>
                </a:lnTo>
                <a:lnTo>
                  <a:pt x="5139500" y="1960185"/>
                </a:lnTo>
                <a:lnTo>
                  <a:pt x="5094873" y="1976858"/>
                </a:lnTo>
                <a:lnTo>
                  <a:pt x="5049350" y="1993178"/>
                </a:lnTo>
                <a:lnTo>
                  <a:pt x="5002946" y="2009139"/>
                </a:lnTo>
                <a:lnTo>
                  <a:pt x="4955678" y="2024735"/>
                </a:lnTo>
                <a:lnTo>
                  <a:pt x="4907559" y="2039961"/>
                </a:lnTo>
                <a:lnTo>
                  <a:pt x="4858607" y="2054809"/>
                </a:lnTo>
                <a:lnTo>
                  <a:pt x="4808835" y="2069276"/>
                </a:lnTo>
                <a:lnTo>
                  <a:pt x="4758259" y="2083354"/>
                </a:lnTo>
                <a:lnTo>
                  <a:pt x="4706895" y="2097038"/>
                </a:lnTo>
                <a:lnTo>
                  <a:pt x="4654757" y="2110322"/>
                </a:lnTo>
                <a:lnTo>
                  <a:pt x="4601862" y="2123200"/>
                </a:lnTo>
                <a:lnTo>
                  <a:pt x="4548224" y="2135667"/>
                </a:lnTo>
                <a:lnTo>
                  <a:pt x="4493858" y="2147716"/>
                </a:lnTo>
                <a:lnTo>
                  <a:pt x="4438781" y="2159342"/>
                </a:lnTo>
                <a:lnTo>
                  <a:pt x="4383007" y="2170539"/>
                </a:lnTo>
                <a:lnTo>
                  <a:pt x="4326551" y="2181301"/>
                </a:lnTo>
                <a:lnTo>
                  <a:pt x="4269429" y="2191622"/>
                </a:lnTo>
                <a:lnTo>
                  <a:pt x="4211656" y="2201496"/>
                </a:lnTo>
                <a:lnTo>
                  <a:pt x="4153248" y="2210918"/>
                </a:lnTo>
                <a:lnTo>
                  <a:pt x="4094219" y="2219882"/>
                </a:lnTo>
                <a:lnTo>
                  <a:pt x="4057090" y="2225174"/>
                </a:lnTo>
              </a:path>
            </a:pathLst>
          </a:custGeom>
          <a:ln w="28574">
            <a:solidFill>
              <a:srgbClr val="FF0000"/>
            </a:solidFill>
          </a:ln>
        </p:spPr>
        <p:txBody>
          <a:bodyPr wrap="square" lIns="0" tIns="0" rIns="0" bIns="0" rtlCol="0"/>
          <a:lstStyle/>
          <a:p>
            <a:endParaRPr sz="2400"/>
          </a:p>
        </p:txBody>
      </p:sp>
      <p:sp>
        <p:nvSpPr>
          <p:cNvPr id="8" name="object 8"/>
          <p:cNvSpPr/>
          <p:nvPr/>
        </p:nvSpPr>
        <p:spPr>
          <a:xfrm>
            <a:off x="1" y="5422100"/>
            <a:ext cx="3765127" cy="1435947"/>
          </a:xfrm>
          <a:custGeom>
            <a:avLst/>
            <a:gdLst/>
            <a:ahLst/>
            <a:cxnLst/>
            <a:rect l="l" t="t" r="r" b="b"/>
            <a:pathLst>
              <a:path w="2823845" h="1076960">
                <a:moveTo>
                  <a:pt x="2823639" y="1076924"/>
                </a:moveTo>
                <a:lnTo>
                  <a:pt x="0" y="0"/>
                </a:lnTo>
              </a:path>
            </a:pathLst>
          </a:custGeom>
          <a:ln w="28574">
            <a:solidFill>
              <a:srgbClr val="FF0000"/>
            </a:solidFill>
          </a:ln>
        </p:spPr>
        <p:txBody>
          <a:bodyPr wrap="square" lIns="0" tIns="0" rIns="0" bIns="0" rtlCol="0"/>
          <a:lstStyle/>
          <a:p>
            <a:endParaRPr sz="2400"/>
          </a:p>
        </p:txBody>
      </p:sp>
      <p:sp>
        <p:nvSpPr>
          <p:cNvPr id="9" name="object 9"/>
          <p:cNvSpPr/>
          <p:nvPr/>
        </p:nvSpPr>
        <p:spPr>
          <a:xfrm>
            <a:off x="7969114" y="4706259"/>
            <a:ext cx="1833033" cy="1810173"/>
          </a:xfrm>
          <a:custGeom>
            <a:avLst/>
            <a:gdLst/>
            <a:ahLst/>
            <a:cxnLst/>
            <a:rect l="l" t="t" r="r" b="b"/>
            <a:pathLst>
              <a:path w="1374775" h="1357629">
                <a:moveTo>
                  <a:pt x="338139" y="1254716"/>
                </a:moveTo>
                <a:lnTo>
                  <a:pt x="296734" y="1227624"/>
                </a:lnTo>
                <a:lnTo>
                  <a:pt x="257846" y="1198192"/>
                </a:lnTo>
                <a:lnTo>
                  <a:pt x="221515" y="1166577"/>
                </a:lnTo>
                <a:lnTo>
                  <a:pt x="187783" y="1132937"/>
                </a:lnTo>
                <a:lnTo>
                  <a:pt x="156690" y="1097432"/>
                </a:lnTo>
                <a:lnTo>
                  <a:pt x="128279" y="1060219"/>
                </a:lnTo>
                <a:lnTo>
                  <a:pt x="102590" y="1021456"/>
                </a:lnTo>
                <a:lnTo>
                  <a:pt x="79664" y="981301"/>
                </a:lnTo>
                <a:lnTo>
                  <a:pt x="59542" y="939913"/>
                </a:lnTo>
                <a:lnTo>
                  <a:pt x="42265" y="897451"/>
                </a:lnTo>
                <a:lnTo>
                  <a:pt x="27875" y="854072"/>
                </a:lnTo>
                <a:lnTo>
                  <a:pt x="16412" y="809934"/>
                </a:lnTo>
                <a:lnTo>
                  <a:pt x="7918" y="765196"/>
                </a:lnTo>
                <a:lnTo>
                  <a:pt x="2433" y="720016"/>
                </a:lnTo>
                <a:lnTo>
                  <a:pt x="0" y="674552"/>
                </a:lnTo>
                <a:lnTo>
                  <a:pt x="658" y="628963"/>
                </a:lnTo>
                <a:lnTo>
                  <a:pt x="4449" y="583407"/>
                </a:lnTo>
                <a:lnTo>
                  <a:pt x="11414" y="538041"/>
                </a:lnTo>
                <a:lnTo>
                  <a:pt x="21594" y="493025"/>
                </a:lnTo>
                <a:lnTo>
                  <a:pt x="35031" y="448516"/>
                </a:lnTo>
                <a:lnTo>
                  <a:pt x="51765" y="404673"/>
                </a:lnTo>
                <a:lnTo>
                  <a:pt x="71837" y="361653"/>
                </a:lnTo>
                <a:lnTo>
                  <a:pt x="95289" y="319616"/>
                </a:lnTo>
                <a:lnTo>
                  <a:pt x="121975" y="279064"/>
                </a:lnTo>
                <a:lnTo>
                  <a:pt x="151416" y="240806"/>
                </a:lnTo>
                <a:lnTo>
                  <a:pt x="183461" y="204950"/>
                </a:lnTo>
                <a:lnTo>
                  <a:pt x="217962" y="171604"/>
                </a:lnTo>
                <a:lnTo>
                  <a:pt x="254769" y="140875"/>
                </a:lnTo>
                <a:lnTo>
                  <a:pt x="293730" y="112871"/>
                </a:lnTo>
                <a:lnTo>
                  <a:pt x="334697" y="87700"/>
                </a:lnTo>
                <a:lnTo>
                  <a:pt x="377519" y="65469"/>
                </a:lnTo>
                <a:lnTo>
                  <a:pt x="422046" y="46288"/>
                </a:lnTo>
                <a:lnTo>
                  <a:pt x="468129" y="30262"/>
                </a:lnTo>
                <a:lnTo>
                  <a:pt x="515618" y="17501"/>
                </a:lnTo>
                <a:lnTo>
                  <a:pt x="563998" y="8170"/>
                </a:lnTo>
                <a:lnTo>
                  <a:pt x="612730" y="2347"/>
                </a:lnTo>
                <a:lnTo>
                  <a:pt x="661630" y="0"/>
                </a:lnTo>
                <a:lnTo>
                  <a:pt x="710510" y="1098"/>
                </a:lnTo>
                <a:lnTo>
                  <a:pt x="759186" y="5612"/>
                </a:lnTo>
                <a:lnTo>
                  <a:pt x="807472" y="13511"/>
                </a:lnTo>
                <a:lnTo>
                  <a:pt x="855181" y="24764"/>
                </a:lnTo>
                <a:lnTo>
                  <a:pt x="902128" y="39342"/>
                </a:lnTo>
                <a:lnTo>
                  <a:pt x="948128" y="57213"/>
                </a:lnTo>
                <a:lnTo>
                  <a:pt x="992993" y="78348"/>
                </a:lnTo>
                <a:lnTo>
                  <a:pt x="1036539" y="102716"/>
                </a:lnTo>
                <a:lnTo>
                  <a:pt x="1077944" y="129808"/>
                </a:lnTo>
                <a:lnTo>
                  <a:pt x="1116833" y="159240"/>
                </a:lnTo>
                <a:lnTo>
                  <a:pt x="1153163" y="190855"/>
                </a:lnTo>
                <a:lnTo>
                  <a:pt x="1186895" y="224495"/>
                </a:lnTo>
                <a:lnTo>
                  <a:pt x="1217988" y="260000"/>
                </a:lnTo>
                <a:lnTo>
                  <a:pt x="1246399" y="297214"/>
                </a:lnTo>
                <a:lnTo>
                  <a:pt x="1272088" y="335977"/>
                </a:lnTo>
                <a:lnTo>
                  <a:pt x="1295014" y="376131"/>
                </a:lnTo>
                <a:lnTo>
                  <a:pt x="1315136" y="417519"/>
                </a:lnTo>
                <a:lnTo>
                  <a:pt x="1332413" y="459981"/>
                </a:lnTo>
                <a:lnTo>
                  <a:pt x="1346803" y="503361"/>
                </a:lnTo>
                <a:lnTo>
                  <a:pt x="1358266" y="547498"/>
                </a:lnTo>
                <a:lnTo>
                  <a:pt x="1366760" y="592236"/>
                </a:lnTo>
                <a:lnTo>
                  <a:pt x="1372245" y="637416"/>
                </a:lnTo>
                <a:lnTo>
                  <a:pt x="1374678" y="682880"/>
                </a:lnTo>
                <a:lnTo>
                  <a:pt x="1374020" y="728469"/>
                </a:lnTo>
                <a:lnTo>
                  <a:pt x="1370229" y="774026"/>
                </a:lnTo>
                <a:lnTo>
                  <a:pt x="1363264" y="819391"/>
                </a:lnTo>
                <a:lnTo>
                  <a:pt x="1353084" y="864407"/>
                </a:lnTo>
                <a:lnTo>
                  <a:pt x="1339647" y="908916"/>
                </a:lnTo>
                <a:lnTo>
                  <a:pt x="1322913" y="952760"/>
                </a:lnTo>
                <a:lnTo>
                  <a:pt x="1302841" y="995779"/>
                </a:lnTo>
                <a:lnTo>
                  <a:pt x="1279389" y="1037816"/>
                </a:lnTo>
                <a:lnTo>
                  <a:pt x="1252964" y="1078050"/>
                </a:lnTo>
                <a:lnTo>
                  <a:pt x="1224106" y="1115741"/>
                </a:lnTo>
                <a:lnTo>
                  <a:pt x="1192974" y="1150851"/>
                </a:lnTo>
                <a:lnTo>
                  <a:pt x="1159728" y="1183345"/>
                </a:lnTo>
                <a:lnTo>
                  <a:pt x="1124527" y="1213185"/>
                </a:lnTo>
                <a:lnTo>
                  <a:pt x="1087530" y="1240335"/>
                </a:lnTo>
                <a:lnTo>
                  <a:pt x="1048896" y="1264758"/>
                </a:lnTo>
                <a:lnTo>
                  <a:pt x="1008784" y="1286417"/>
                </a:lnTo>
                <a:lnTo>
                  <a:pt x="967355" y="1305276"/>
                </a:lnTo>
                <a:lnTo>
                  <a:pt x="924767" y="1321298"/>
                </a:lnTo>
                <a:lnTo>
                  <a:pt x="881179" y="1334447"/>
                </a:lnTo>
                <a:lnTo>
                  <a:pt x="836751" y="1344685"/>
                </a:lnTo>
                <a:lnTo>
                  <a:pt x="791642" y="1351975"/>
                </a:lnTo>
                <a:lnTo>
                  <a:pt x="746011" y="1356282"/>
                </a:lnTo>
                <a:lnTo>
                  <a:pt x="700018" y="1357569"/>
                </a:lnTo>
                <a:lnTo>
                  <a:pt x="653822" y="1355798"/>
                </a:lnTo>
                <a:lnTo>
                  <a:pt x="607582" y="1350933"/>
                </a:lnTo>
                <a:lnTo>
                  <a:pt x="561457" y="1342938"/>
                </a:lnTo>
                <a:lnTo>
                  <a:pt x="515607" y="1331775"/>
                </a:lnTo>
                <a:lnTo>
                  <a:pt x="470191" y="1317408"/>
                </a:lnTo>
                <a:lnTo>
                  <a:pt x="425368" y="1299800"/>
                </a:lnTo>
                <a:lnTo>
                  <a:pt x="381298" y="1278915"/>
                </a:lnTo>
                <a:lnTo>
                  <a:pt x="338139" y="1254716"/>
                </a:lnTo>
                <a:close/>
              </a:path>
            </a:pathLst>
          </a:custGeom>
          <a:ln w="28574">
            <a:solidFill>
              <a:srgbClr val="FF0000"/>
            </a:solidFill>
          </a:ln>
        </p:spPr>
        <p:txBody>
          <a:bodyPr wrap="square" lIns="0" tIns="0" rIns="0" bIns="0" rtlCol="0"/>
          <a:lstStyle/>
          <a:p>
            <a:endParaRPr sz="2400"/>
          </a:p>
        </p:txBody>
      </p:sp>
      <p:sp>
        <p:nvSpPr>
          <p:cNvPr id="10" name="object 10"/>
          <p:cNvSpPr/>
          <p:nvPr/>
        </p:nvSpPr>
        <p:spPr>
          <a:xfrm>
            <a:off x="1722433" y="5156700"/>
            <a:ext cx="2853267" cy="1701800"/>
          </a:xfrm>
          <a:custGeom>
            <a:avLst/>
            <a:gdLst/>
            <a:ahLst/>
            <a:cxnLst/>
            <a:rect l="l" t="t" r="r" b="b"/>
            <a:pathLst>
              <a:path w="2139950" h="1276350">
                <a:moveTo>
                  <a:pt x="0" y="689549"/>
                </a:moveTo>
                <a:lnTo>
                  <a:pt x="6278" y="614415"/>
                </a:lnTo>
                <a:lnTo>
                  <a:pt x="24678" y="541625"/>
                </a:lnTo>
                <a:lnTo>
                  <a:pt x="54546" y="471598"/>
                </a:lnTo>
                <a:lnTo>
                  <a:pt x="73577" y="437753"/>
                </a:lnTo>
                <a:lnTo>
                  <a:pt x="95231" y="404757"/>
                </a:lnTo>
                <a:lnTo>
                  <a:pt x="119425" y="372662"/>
                </a:lnTo>
                <a:lnTo>
                  <a:pt x="146079" y="341520"/>
                </a:lnTo>
                <a:lnTo>
                  <a:pt x="175110" y="311386"/>
                </a:lnTo>
                <a:lnTo>
                  <a:pt x="206438" y="282310"/>
                </a:lnTo>
                <a:lnTo>
                  <a:pt x="239980" y="254346"/>
                </a:lnTo>
                <a:lnTo>
                  <a:pt x="275655" y="227547"/>
                </a:lnTo>
                <a:lnTo>
                  <a:pt x="313381" y="201964"/>
                </a:lnTo>
                <a:lnTo>
                  <a:pt x="353076" y="177651"/>
                </a:lnTo>
                <a:lnTo>
                  <a:pt x="394660" y="154659"/>
                </a:lnTo>
                <a:lnTo>
                  <a:pt x="438051" y="133043"/>
                </a:lnTo>
                <a:lnTo>
                  <a:pt x="483166" y="112853"/>
                </a:lnTo>
                <a:lnTo>
                  <a:pt x="529925" y="94143"/>
                </a:lnTo>
                <a:lnTo>
                  <a:pt x="578246" y="76966"/>
                </a:lnTo>
                <a:lnTo>
                  <a:pt x="628047" y="61373"/>
                </a:lnTo>
                <a:lnTo>
                  <a:pt x="679246" y="47418"/>
                </a:lnTo>
                <a:lnTo>
                  <a:pt x="731763" y="35153"/>
                </a:lnTo>
                <a:lnTo>
                  <a:pt x="785514" y="24631"/>
                </a:lnTo>
                <a:lnTo>
                  <a:pt x="840420" y="15904"/>
                </a:lnTo>
                <a:lnTo>
                  <a:pt x="896398" y="9025"/>
                </a:lnTo>
                <a:lnTo>
                  <a:pt x="953367" y="4046"/>
                </a:lnTo>
                <a:lnTo>
                  <a:pt x="1011244" y="1020"/>
                </a:lnTo>
                <a:lnTo>
                  <a:pt x="1069949" y="0"/>
                </a:lnTo>
                <a:lnTo>
                  <a:pt x="1128655" y="1020"/>
                </a:lnTo>
                <a:lnTo>
                  <a:pt x="1186532" y="4046"/>
                </a:lnTo>
                <a:lnTo>
                  <a:pt x="1243501" y="9025"/>
                </a:lnTo>
                <a:lnTo>
                  <a:pt x="1299479" y="15904"/>
                </a:lnTo>
                <a:lnTo>
                  <a:pt x="1354385" y="24631"/>
                </a:lnTo>
                <a:lnTo>
                  <a:pt x="1408136" y="35153"/>
                </a:lnTo>
                <a:lnTo>
                  <a:pt x="1460653" y="47418"/>
                </a:lnTo>
                <a:lnTo>
                  <a:pt x="1511852" y="61373"/>
                </a:lnTo>
                <a:lnTo>
                  <a:pt x="1561653" y="76966"/>
                </a:lnTo>
                <a:lnTo>
                  <a:pt x="1609974" y="94143"/>
                </a:lnTo>
                <a:lnTo>
                  <a:pt x="1656733" y="112853"/>
                </a:lnTo>
                <a:lnTo>
                  <a:pt x="1701848" y="133043"/>
                </a:lnTo>
                <a:lnTo>
                  <a:pt x="1745239" y="154659"/>
                </a:lnTo>
                <a:lnTo>
                  <a:pt x="1786823" y="177651"/>
                </a:lnTo>
                <a:lnTo>
                  <a:pt x="1826518" y="201964"/>
                </a:lnTo>
                <a:lnTo>
                  <a:pt x="1864244" y="227547"/>
                </a:lnTo>
                <a:lnTo>
                  <a:pt x="1899919" y="254346"/>
                </a:lnTo>
                <a:lnTo>
                  <a:pt x="1933461" y="282310"/>
                </a:lnTo>
                <a:lnTo>
                  <a:pt x="1964789" y="311386"/>
                </a:lnTo>
                <a:lnTo>
                  <a:pt x="1993820" y="341520"/>
                </a:lnTo>
                <a:lnTo>
                  <a:pt x="2020474" y="372662"/>
                </a:lnTo>
                <a:lnTo>
                  <a:pt x="2044668" y="404757"/>
                </a:lnTo>
                <a:lnTo>
                  <a:pt x="2066322" y="437753"/>
                </a:lnTo>
                <a:lnTo>
                  <a:pt x="2085353" y="471598"/>
                </a:lnTo>
                <a:lnTo>
                  <a:pt x="2101680" y="506240"/>
                </a:lnTo>
                <a:lnTo>
                  <a:pt x="2125896" y="577701"/>
                </a:lnTo>
                <a:lnTo>
                  <a:pt x="2138316" y="651716"/>
                </a:lnTo>
                <a:lnTo>
                  <a:pt x="2139899" y="689549"/>
                </a:lnTo>
                <a:lnTo>
                  <a:pt x="2138316" y="727383"/>
                </a:lnTo>
                <a:lnTo>
                  <a:pt x="2125896" y="801398"/>
                </a:lnTo>
                <a:lnTo>
                  <a:pt x="2101680" y="872859"/>
                </a:lnTo>
                <a:lnTo>
                  <a:pt x="2085353" y="907501"/>
                </a:lnTo>
                <a:lnTo>
                  <a:pt x="2066322" y="941346"/>
                </a:lnTo>
                <a:lnTo>
                  <a:pt x="2044668" y="974342"/>
                </a:lnTo>
                <a:lnTo>
                  <a:pt x="2020474" y="1006437"/>
                </a:lnTo>
                <a:lnTo>
                  <a:pt x="1993820" y="1037579"/>
                </a:lnTo>
                <a:lnTo>
                  <a:pt x="1964789" y="1067713"/>
                </a:lnTo>
                <a:lnTo>
                  <a:pt x="1933461" y="1096789"/>
                </a:lnTo>
                <a:lnTo>
                  <a:pt x="1899919" y="1124753"/>
                </a:lnTo>
                <a:lnTo>
                  <a:pt x="1864244" y="1151552"/>
                </a:lnTo>
                <a:lnTo>
                  <a:pt x="1826518" y="1177135"/>
                </a:lnTo>
                <a:lnTo>
                  <a:pt x="1786823" y="1201448"/>
                </a:lnTo>
                <a:lnTo>
                  <a:pt x="1745239" y="1224440"/>
                </a:lnTo>
                <a:lnTo>
                  <a:pt x="1701848" y="1246056"/>
                </a:lnTo>
                <a:lnTo>
                  <a:pt x="1656733" y="1266246"/>
                </a:lnTo>
                <a:lnTo>
                  <a:pt x="1632419" y="1275974"/>
                </a:lnTo>
              </a:path>
            </a:pathLst>
          </a:custGeom>
          <a:ln w="28574">
            <a:solidFill>
              <a:srgbClr val="0000FF"/>
            </a:solidFill>
          </a:ln>
        </p:spPr>
        <p:txBody>
          <a:bodyPr wrap="square" lIns="0" tIns="0" rIns="0" bIns="0" rtlCol="0"/>
          <a:lstStyle/>
          <a:p>
            <a:endParaRPr sz="2400"/>
          </a:p>
        </p:txBody>
      </p:sp>
      <p:sp>
        <p:nvSpPr>
          <p:cNvPr id="11" name="object 11"/>
          <p:cNvSpPr/>
          <p:nvPr/>
        </p:nvSpPr>
        <p:spPr>
          <a:xfrm>
            <a:off x="1722434" y="6076099"/>
            <a:ext cx="677333" cy="782320"/>
          </a:xfrm>
          <a:custGeom>
            <a:avLst/>
            <a:gdLst/>
            <a:ahLst/>
            <a:cxnLst/>
            <a:rect l="l" t="t" r="r" b="b"/>
            <a:pathLst>
              <a:path w="508000" h="586739">
                <a:moveTo>
                  <a:pt x="507480" y="586424"/>
                </a:moveTo>
                <a:lnTo>
                  <a:pt x="438051" y="556506"/>
                </a:lnTo>
                <a:lnTo>
                  <a:pt x="394660" y="534890"/>
                </a:lnTo>
                <a:lnTo>
                  <a:pt x="353076" y="511898"/>
                </a:lnTo>
                <a:lnTo>
                  <a:pt x="313381" y="487585"/>
                </a:lnTo>
                <a:lnTo>
                  <a:pt x="275655" y="462002"/>
                </a:lnTo>
                <a:lnTo>
                  <a:pt x="239980" y="435203"/>
                </a:lnTo>
                <a:lnTo>
                  <a:pt x="206438" y="407239"/>
                </a:lnTo>
                <a:lnTo>
                  <a:pt x="175110" y="378163"/>
                </a:lnTo>
                <a:lnTo>
                  <a:pt x="146079" y="348029"/>
                </a:lnTo>
                <a:lnTo>
                  <a:pt x="119425" y="316887"/>
                </a:lnTo>
                <a:lnTo>
                  <a:pt x="95231" y="284792"/>
                </a:lnTo>
                <a:lnTo>
                  <a:pt x="73577" y="251796"/>
                </a:lnTo>
                <a:lnTo>
                  <a:pt x="54546" y="217951"/>
                </a:lnTo>
                <a:lnTo>
                  <a:pt x="38219" y="183309"/>
                </a:lnTo>
                <a:lnTo>
                  <a:pt x="14003" y="111848"/>
                </a:lnTo>
                <a:lnTo>
                  <a:pt x="1583" y="37833"/>
                </a:lnTo>
                <a:lnTo>
                  <a:pt x="0" y="0"/>
                </a:lnTo>
              </a:path>
            </a:pathLst>
          </a:custGeom>
          <a:ln w="28574">
            <a:solidFill>
              <a:srgbClr val="0000FF"/>
            </a:solidFill>
          </a:ln>
        </p:spPr>
        <p:txBody>
          <a:bodyPr wrap="square" lIns="0" tIns="0" rIns="0" bIns="0" rtlCol="0"/>
          <a:lstStyle/>
          <a:p>
            <a:endParaRPr sz="2400"/>
          </a:p>
        </p:txBody>
      </p:sp>
      <p:sp>
        <p:nvSpPr>
          <p:cNvPr id="12" name="object 12"/>
          <p:cNvSpPr/>
          <p:nvPr/>
        </p:nvSpPr>
        <p:spPr>
          <a:xfrm>
            <a:off x="699866" y="3891099"/>
            <a:ext cx="6570980" cy="1838960"/>
          </a:xfrm>
          <a:custGeom>
            <a:avLst/>
            <a:gdLst/>
            <a:ahLst/>
            <a:cxnLst/>
            <a:rect l="l" t="t" r="r" b="b"/>
            <a:pathLst>
              <a:path w="4928235" h="1379220">
                <a:moveTo>
                  <a:pt x="0" y="689549"/>
                </a:moveTo>
                <a:lnTo>
                  <a:pt x="1014" y="669574"/>
                </a:lnTo>
                <a:lnTo>
                  <a:pt x="4037" y="649739"/>
                </a:lnTo>
                <a:lnTo>
                  <a:pt x="16005" y="610522"/>
                </a:lnTo>
                <a:lnTo>
                  <a:pt x="35682" y="571961"/>
                </a:lnTo>
                <a:lnTo>
                  <a:pt x="62851" y="534116"/>
                </a:lnTo>
                <a:lnTo>
                  <a:pt x="97292" y="497049"/>
                </a:lnTo>
                <a:lnTo>
                  <a:pt x="138786" y="460822"/>
                </a:lnTo>
                <a:lnTo>
                  <a:pt x="187114" y="425495"/>
                </a:lnTo>
                <a:lnTo>
                  <a:pt x="242057" y="391130"/>
                </a:lnTo>
                <a:lnTo>
                  <a:pt x="303395" y="357788"/>
                </a:lnTo>
                <a:lnTo>
                  <a:pt x="370910" y="325531"/>
                </a:lnTo>
                <a:lnTo>
                  <a:pt x="406915" y="309829"/>
                </a:lnTo>
                <a:lnTo>
                  <a:pt x="444382" y="294420"/>
                </a:lnTo>
                <a:lnTo>
                  <a:pt x="483283" y="279313"/>
                </a:lnTo>
                <a:lnTo>
                  <a:pt x="523592" y="264516"/>
                </a:lnTo>
                <a:lnTo>
                  <a:pt x="565280" y="250036"/>
                </a:lnTo>
                <a:lnTo>
                  <a:pt x="608321" y="235881"/>
                </a:lnTo>
                <a:lnTo>
                  <a:pt x="652686" y="222058"/>
                </a:lnTo>
                <a:lnTo>
                  <a:pt x="698349" y="208575"/>
                </a:lnTo>
                <a:lnTo>
                  <a:pt x="745283" y="195441"/>
                </a:lnTo>
                <a:lnTo>
                  <a:pt x="793459" y="182661"/>
                </a:lnTo>
                <a:lnTo>
                  <a:pt x="842851" y="170245"/>
                </a:lnTo>
                <a:lnTo>
                  <a:pt x="893430" y="158200"/>
                </a:lnTo>
                <a:lnTo>
                  <a:pt x="945170" y="146533"/>
                </a:lnTo>
                <a:lnTo>
                  <a:pt x="998044" y="135252"/>
                </a:lnTo>
                <a:lnTo>
                  <a:pt x="1052023" y="124365"/>
                </a:lnTo>
                <a:lnTo>
                  <a:pt x="1107081" y="113879"/>
                </a:lnTo>
                <a:lnTo>
                  <a:pt x="1163190" y="103803"/>
                </a:lnTo>
                <a:lnTo>
                  <a:pt x="1220322" y="94143"/>
                </a:lnTo>
                <a:lnTo>
                  <a:pt x="1278451" y="84908"/>
                </a:lnTo>
                <a:lnTo>
                  <a:pt x="1337548" y="76105"/>
                </a:lnTo>
                <a:lnTo>
                  <a:pt x="1397587" y="67742"/>
                </a:lnTo>
                <a:lnTo>
                  <a:pt x="1458540" y="59826"/>
                </a:lnTo>
                <a:lnTo>
                  <a:pt x="1520380" y="52366"/>
                </a:lnTo>
                <a:lnTo>
                  <a:pt x="1583079" y="45368"/>
                </a:lnTo>
                <a:lnTo>
                  <a:pt x="1646610" y="38841"/>
                </a:lnTo>
                <a:lnTo>
                  <a:pt x="1710945" y="32791"/>
                </a:lnTo>
                <a:lnTo>
                  <a:pt x="1776058" y="27228"/>
                </a:lnTo>
                <a:lnTo>
                  <a:pt x="1841920" y="22158"/>
                </a:lnTo>
                <a:lnTo>
                  <a:pt x="1908505" y="17589"/>
                </a:lnTo>
                <a:lnTo>
                  <a:pt x="1975785" y="13529"/>
                </a:lnTo>
                <a:lnTo>
                  <a:pt x="2043732" y="9986"/>
                </a:lnTo>
                <a:lnTo>
                  <a:pt x="2112319" y="6966"/>
                </a:lnTo>
                <a:lnTo>
                  <a:pt x="2181519" y="4479"/>
                </a:lnTo>
                <a:lnTo>
                  <a:pt x="2251305" y="2531"/>
                </a:lnTo>
                <a:lnTo>
                  <a:pt x="2321648" y="1130"/>
                </a:lnTo>
                <a:lnTo>
                  <a:pt x="2392522" y="283"/>
                </a:lnTo>
                <a:lnTo>
                  <a:pt x="2463899" y="0"/>
                </a:lnTo>
                <a:lnTo>
                  <a:pt x="2535277" y="283"/>
                </a:lnTo>
                <a:lnTo>
                  <a:pt x="2606151" y="1130"/>
                </a:lnTo>
                <a:lnTo>
                  <a:pt x="2676494" y="2531"/>
                </a:lnTo>
                <a:lnTo>
                  <a:pt x="2746280" y="4479"/>
                </a:lnTo>
                <a:lnTo>
                  <a:pt x="2815480" y="6966"/>
                </a:lnTo>
                <a:lnTo>
                  <a:pt x="2884067" y="9986"/>
                </a:lnTo>
                <a:lnTo>
                  <a:pt x="2952014" y="13529"/>
                </a:lnTo>
                <a:lnTo>
                  <a:pt x="3019294" y="17589"/>
                </a:lnTo>
                <a:lnTo>
                  <a:pt x="3085878" y="22158"/>
                </a:lnTo>
                <a:lnTo>
                  <a:pt x="3151741" y="27228"/>
                </a:lnTo>
                <a:lnTo>
                  <a:pt x="3216853" y="32791"/>
                </a:lnTo>
                <a:lnTo>
                  <a:pt x="3281189" y="38841"/>
                </a:lnTo>
                <a:lnTo>
                  <a:pt x="3344720" y="45368"/>
                </a:lnTo>
                <a:lnTo>
                  <a:pt x="3407419" y="52366"/>
                </a:lnTo>
                <a:lnTo>
                  <a:pt x="3469259" y="59826"/>
                </a:lnTo>
                <a:lnTo>
                  <a:pt x="3530212" y="67742"/>
                </a:lnTo>
                <a:lnTo>
                  <a:pt x="3590251" y="76105"/>
                </a:lnTo>
                <a:lnTo>
                  <a:pt x="3649348" y="84908"/>
                </a:lnTo>
                <a:lnTo>
                  <a:pt x="3707477" y="94143"/>
                </a:lnTo>
                <a:lnTo>
                  <a:pt x="3764609" y="103803"/>
                </a:lnTo>
                <a:lnTo>
                  <a:pt x="3820718" y="113879"/>
                </a:lnTo>
                <a:lnTo>
                  <a:pt x="3875776" y="124365"/>
                </a:lnTo>
                <a:lnTo>
                  <a:pt x="3929755" y="135252"/>
                </a:lnTo>
                <a:lnTo>
                  <a:pt x="3982628" y="146533"/>
                </a:lnTo>
                <a:lnTo>
                  <a:pt x="4034369" y="158200"/>
                </a:lnTo>
                <a:lnTo>
                  <a:pt x="4084948" y="170245"/>
                </a:lnTo>
                <a:lnTo>
                  <a:pt x="4134340" y="182661"/>
                </a:lnTo>
                <a:lnTo>
                  <a:pt x="4182516" y="195441"/>
                </a:lnTo>
                <a:lnTo>
                  <a:pt x="4229449" y="208575"/>
                </a:lnTo>
                <a:lnTo>
                  <a:pt x="4275113" y="222058"/>
                </a:lnTo>
                <a:lnTo>
                  <a:pt x="4319478" y="235881"/>
                </a:lnTo>
                <a:lnTo>
                  <a:pt x="4362519" y="250036"/>
                </a:lnTo>
                <a:lnTo>
                  <a:pt x="4404207" y="264516"/>
                </a:lnTo>
                <a:lnTo>
                  <a:pt x="4444516" y="279313"/>
                </a:lnTo>
                <a:lnTo>
                  <a:pt x="4483417" y="294420"/>
                </a:lnTo>
                <a:lnTo>
                  <a:pt x="4520884" y="309829"/>
                </a:lnTo>
                <a:lnTo>
                  <a:pt x="4556889" y="325531"/>
                </a:lnTo>
                <a:lnTo>
                  <a:pt x="4624404" y="357788"/>
                </a:lnTo>
                <a:lnTo>
                  <a:pt x="4685742" y="391130"/>
                </a:lnTo>
                <a:lnTo>
                  <a:pt x="4740685" y="425495"/>
                </a:lnTo>
                <a:lnTo>
                  <a:pt x="4789012" y="460822"/>
                </a:lnTo>
                <a:lnTo>
                  <a:pt x="4830507" y="497049"/>
                </a:lnTo>
                <a:lnTo>
                  <a:pt x="4864948" y="534116"/>
                </a:lnTo>
                <a:lnTo>
                  <a:pt x="4892117" y="571961"/>
                </a:lnTo>
                <a:lnTo>
                  <a:pt x="4911794" y="610522"/>
                </a:lnTo>
                <a:lnTo>
                  <a:pt x="4923762" y="649739"/>
                </a:lnTo>
                <a:lnTo>
                  <a:pt x="4927799" y="689549"/>
                </a:lnTo>
                <a:lnTo>
                  <a:pt x="4923762" y="729360"/>
                </a:lnTo>
                <a:lnTo>
                  <a:pt x="4911794" y="768577"/>
                </a:lnTo>
                <a:lnTo>
                  <a:pt x="4892117" y="807138"/>
                </a:lnTo>
                <a:lnTo>
                  <a:pt x="4864948" y="844983"/>
                </a:lnTo>
                <a:lnTo>
                  <a:pt x="4830507" y="882050"/>
                </a:lnTo>
                <a:lnTo>
                  <a:pt x="4789012" y="918277"/>
                </a:lnTo>
                <a:lnTo>
                  <a:pt x="4740685" y="953604"/>
                </a:lnTo>
                <a:lnTo>
                  <a:pt x="4685742" y="987969"/>
                </a:lnTo>
                <a:lnTo>
                  <a:pt x="4624404" y="1021311"/>
                </a:lnTo>
                <a:lnTo>
                  <a:pt x="4556889" y="1053568"/>
                </a:lnTo>
                <a:lnTo>
                  <a:pt x="4520884" y="1069270"/>
                </a:lnTo>
                <a:lnTo>
                  <a:pt x="4483417" y="1084679"/>
                </a:lnTo>
                <a:lnTo>
                  <a:pt x="4444516" y="1099786"/>
                </a:lnTo>
                <a:lnTo>
                  <a:pt x="4404207" y="1114583"/>
                </a:lnTo>
                <a:lnTo>
                  <a:pt x="4362519" y="1129063"/>
                </a:lnTo>
                <a:lnTo>
                  <a:pt x="4319478" y="1143218"/>
                </a:lnTo>
                <a:lnTo>
                  <a:pt x="4275113" y="1157041"/>
                </a:lnTo>
                <a:lnTo>
                  <a:pt x="4229449" y="1170524"/>
                </a:lnTo>
                <a:lnTo>
                  <a:pt x="4182516" y="1183658"/>
                </a:lnTo>
                <a:lnTo>
                  <a:pt x="4134340" y="1196438"/>
                </a:lnTo>
                <a:lnTo>
                  <a:pt x="4084948" y="1208854"/>
                </a:lnTo>
                <a:lnTo>
                  <a:pt x="4034369" y="1220899"/>
                </a:lnTo>
                <a:lnTo>
                  <a:pt x="3982628" y="1232566"/>
                </a:lnTo>
                <a:lnTo>
                  <a:pt x="3929755" y="1243847"/>
                </a:lnTo>
                <a:lnTo>
                  <a:pt x="3875776" y="1254734"/>
                </a:lnTo>
                <a:lnTo>
                  <a:pt x="3820718" y="1265220"/>
                </a:lnTo>
                <a:lnTo>
                  <a:pt x="3764609" y="1275296"/>
                </a:lnTo>
                <a:lnTo>
                  <a:pt x="3707477" y="1284956"/>
                </a:lnTo>
                <a:lnTo>
                  <a:pt x="3649348" y="1294191"/>
                </a:lnTo>
                <a:lnTo>
                  <a:pt x="3590251" y="1302994"/>
                </a:lnTo>
                <a:lnTo>
                  <a:pt x="3530212" y="1311357"/>
                </a:lnTo>
                <a:lnTo>
                  <a:pt x="3469259" y="1319273"/>
                </a:lnTo>
                <a:lnTo>
                  <a:pt x="3407419" y="1326733"/>
                </a:lnTo>
                <a:lnTo>
                  <a:pt x="3344720" y="1333731"/>
                </a:lnTo>
                <a:lnTo>
                  <a:pt x="3281189" y="1340258"/>
                </a:lnTo>
                <a:lnTo>
                  <a:pt x="3216853" y="1346308"/>
                </a:lnTo>
                <a:lnTo>
                  <a:pt x="3151741" y="1351871"/>
                </a:lnTo>
                <a:lnTo>
                  <a:pt x="3085878" y="1356941"/>
                </a:lnTo>
                <a:lnTo>
                  <a:pt x="3019294" y="1361510"/>
                </a:lnTo>
                <a:lnTo>
                  <a:pt x="2952014" y="1365570"/>
                </a:lnTo>
                <a:lnTo>
                  <a:pt x="2884067" y="1369113"/>
                </a:lnTo>
                <a:lnTo>
                  <a:pt x="2815480" y="1372133"/>
                </a:lnTo>
                <a:lnTo>
                  <a:pt x="2746280" y="1374620"/>
                </a:lnTo>
                <a:lnTo>
                  <a:pt x="2676494" y="1376568"/>
                </a:lnTo>
                <a:lnTo>
                  <a:pt x="2606151" y="1377969"/>
                </a:lnTo>
                <a:lnTo>
                  <a:pt x="2535277" y="1378816"/>
                </a:lnTo>
                <a:lnTo>
                  <a:pt x="2463899" y="1379099"/>
                </a:lnTo>
                <a:lnTo>
                  <a:pt x="2392522" y="1378816"/>
                </a:lnTo>
                <a:lnTo>
                  <a:pt x="2321648" y="1377969"/>
                </a:lnTo>
                <a:lnTo>
                  <a:pt x="2251305" y="1376568"/>
                </a:lnTo>
                <a:lnTo>
                  <a:pt x="2181519" y="1374620"/>
                </a:lnTo>
                <a:lnTo>
                  <a:pt x="2112319" y="1372133"/>
                </a:lnTo>
                <a:lnTo>
                  <a:pt x="2043732" y="1369113"/>
                </a:lnTo>
                <a:lnTo>
                  <a:pt x="1975785" y="1365570"/>
                </a:lnTo>
                <a:lnTo>
                  <a:pt x="1908505" y="1361510"/>
                </a:lnTo>
                <a:lnTo>
                  <a:pt x="1841920" y="1356941"/>
                </a:lnTo>
                <a:lnTo>
                  <a:pt x="1776058" y="1351871"/>
                </a:lnTo>
                <a:lnTo>
                  <a:pt x="1710945" y="1346308"/>
                </a:lnTo>
                <a:lnTo>
                  <a:pt x="1646610" y="1340258"/>
                </a:lnTo>
                <a:lnTo>
                  <a:pt x="1583079" y="1333731"/>
                </a:lnTo>
                <a:lnTo>
                  <a:pt x="1520380" y="1326733"/>
                </a:lnTo>
                <a:lnTo>
                  <a:pt x="1458540" y="1319273"/>
                </a:lnTo>
                <a:lnTo>
                  <a:pt x="1397587" y="1311357"/>
                </a:lnTo>
                <a:lnTo>
                  <a:pt x="1337548" y="1302994"/>
                </a:lnTo>
                <a:lnTo>
                  <a:pt x="1278451" y="1294191"/>
                </a:lnTo>
                <a:lnTo>
                  <a:pt x="1220322" y="1284956"/>
                </a:lnTo>
                <a:lnTo>
                  <a:pt x="1163190" y="1275296"/>
                </a:lnTo>
                <a:lnTo>
                  <a:pt x="1107081" y="1265220"/>
                </a:lnTo>
                <a:lnTo>
                  <a:pt x="1052023" y="1254734"/>
                </a:lnTo>
                <a:lnTo>
                  <a:pt x="998044" y="1243847"/>
                </a:lnTo>
                <a:lnTo>
                  <a:pt x="945170" y="1232566"/>
                </a:lnTo>
                <a:lnTo>
                  <a:pt x="893430" y="1220899"/>
                </a:lnTo>
                <a:lnTo>
                  <a:pt x="842851" y="1208854"/>
                </a:lnTo>
                <a:lnTo>
                  <a:pt x="793459" y="1196438"/>
                </a:lnTo>
                <a:lnTo>
                  <a:pt x="745283" y="1183658"/>
                </a:lnTo>
                <a:lnTo>
                  <a:pt x="698349" y="1170524"/>
                </a:lnTo>
                <a:lnTo>
                  <a:pt x="652686" y="1157041"/>
                </a:lnTo>
                <a:lnTo>
                  <a:pt x="608321" y="1143218"/>
                </a:lnTo>
                <a:lnTo>
                  <a:pt x="565280" y="1129063"/>
                </a:lnTo>
                <a:lnTo>
                  <a:pt x="523592" y="1114583"/>
                </a:lnTo>
                <a:lnTo>
                  <a:pt x="483283" y="1099786"/>
                </a:lnTo>
                <a:lnTo>
                  <a:pt x="444382" y="1084679"/>
                </a:lnTo>
                <a:lnTo>
                  <a:pt x="406915" y="1069270"/>
                </a:lnTo>
                <a:lnTo>
                  <a:pt x="370910" y="1053568"/>
                </a:lnTo>
                <a:lnTo>
                  <a:pt x="303395" y="1021311"/>
                </a:lnTo>
                <a:lnTo>
                  <a:pt x="242057" y="987969"/>
                </a:lnTo>
                <a:lnTo>
                  <a:pt x="187114" y="953604"/>
                </a:lnTo>
                <a:lnTo>
                  <a:pt x="138786" y="918277"/>
                </a:lnTo>
                <a:lnTo>
                  <a:pt x="97292" y="882050"/>
                </a:lnTo>
                <a:lnTo>
                  <a:pt x="62851" y="844983"/>
                </a:lnTo>
                <a:lnTo>
                  <a:pt x="35682" y="807138"/>
                </a:lnTo>
                <a:lnTo>
                  <a:pt x="16005" y="768577"/>
                </a:lnTo>
                <a:lnTo>
                  <a:pt x="4037" y="729360"/>
                </a:lnTo>
                <a:lnTo>
                  <a:pt x="1014" y="709525"/>
                </a:lnTo>
                <a:lnTo>
                  <a:pt x="0" y="689549"/>
                </a:lnTo>
                <a:close/>
              </a:path>
            </a:pathLst>
          </a:custGeom>
          <a:ln w="28574">
            <a:solidFill>
              <a:srgbClr val="00FF00"/>
            </a:solidFill>
          </a:ln>
        </p:spPr>
        <p:txBody>
          <a:bodyPr wrap="square" lIns="0" tIns="0" rIns="0" bIns="0" rtlCol="0"/>
          <a:lstStyle/>
          <a:p>
            <a:endParaRPr sz="2400"/>
          </a:p>
        </p:txBody>
      </p:sp>
      <p:sp>
        <p:nvSpPr>
          <p:cNvPr id="13" name="object 13"/>
          <p:cNvSpPr/>
          <p:nvPr/>
        </p:nvSpPr>
        <p:spPr>
          <a:xfrm>
            <a:off x="10004634" y="3962632"/>
            <a:ext cx="732367" cy="1258147"/>
          </a:xfrm>
          <a:custGeom>
            <a:avLst/>
            <a:gdLst/>
            <a:ahLst/>
            <a:cxnLst/>
            <a:rect l="l" t="t" r="r" b="b"/>
            <a:pathLst>
              <a:path w="549275" h="943610">
                <a:moveTo>
                  <a:pt x="0" y="471599"/>
                </a:moveTo>
                <a:lnTo>
                  <a:pt x="2137" y="412443"/>
                </a:lnTo>
                <a:lnTo>
                  <a:pt x="8378" y="355479"/>
                </a:lnTo>
                <a:lnTo>
                  <a:pt x="18466" y="301150"/>
                </a:lnTo>
                <a:lnTo>
                  <a:pt x="32144" y="249898"/>
                </a:lnTo>
                <a:lnTo>
                  <a:pt x="49154" y="202164"/>
                </a:lnTo>
                <a:lnTo>
                  <a:pt x="69239" y="158391"/>
                </a:lnTo>
                <a:lnTo>
                  <a:pt x="92143" y="119021"/>
                </a:lnTo>
                <a:lnTo>
                  <a:pt x="117607" y="84494"/>
                </a:lnTo>
                <a:lnTo>
                  <a:pt x="145376" y="55255"/>
                </a:lnTo>
                <a:lnTo>
                  <a:pt x="206797" y="14403"/>
                </a:lnTo>
                <a:lnTo>
                  <a:pt x="274349" y="0"/>
                </a:lnTo>
                <a:lnTo>
                  <a:pt x="317526" y="5874"/>
                </a:lnTo>
                <a:lnTo>
                  <a:pt x="359251" y="23149"/>
                </a:lnTo>
                <a:lnTo>
                  <a:pt x="398787" y="51300"/>
                </a:lnTo>
                <a:lnTo>
                  <a:pt x="435397" y="89801"/>
                </a:lnTo>
                <a:lnTo>
                  <a:pt x="468344" y="138128"/>
                </a:lnTo>
                <a:lnTo>
                  <a:pt x="488995" y="177884"/>
                </a:lnTo>
                <a:lnTo>
                  <a:pt x="506775" y="221037"/>
                </a:lnTo>
                <a:lnTo>
                  <a:pt x="521571" y="267125"/>
                </a:lnTo>
                <a:lnTo>
                  <a:pt x="533273" y="315687"/>
                </a:lnTo>
                <a:lnTo>
                  <a:pt x="541769" y="366261"/>
                </a:lnTo>
                <a:lnTo>
                  <a:pt x="546948" y="418386"/>
                </a:lnTo>
                <a:lnTo>
                  <a:pt x="548699" y="471599"/>
                </a:lnTo>
                <a:lnTo>
                  <a:pt x="546562" y="530756"/>
                </a:lnTo>
                <a:lnTo>
                  <a:pt x="540321" y="587720"/>
                </a:lnTo>
                <a:lnTo>
                  <a:pt x="530233" y="642049"/>
                </a:lnTo>
                <a:lnTo>
                  <a:pt x="516555" y="693301"/>
                </a:lnTo>
                <a:lnTo>
                  <a:pt x="499545" y="741035"/>
                </a:lnTo>
                <a:lnTo>
                  <a:pt x="479460" y="784808"/>
                </a:lnTo>
                <a:lnTo>
                  <a:pt x="456556" y="824178"/>
                </a:lnTo>
                <a:lnTo>
                  <a:pt x="431092" y="858705"/>
                </a:lnTo>
                <a:lnTo>
                  <a:pt x="403323" y="887944"/>
                </a:lnTo>
                <a:lnTo>
                  <a:pt x="341902" y="928796"/>
                </a:lnTo>
                <a:lnTo>
                  <a:pt x="274349" y="943199"/>
                </a:lnTo>
                <a:lnTo>
                  <a:pt x="206797" y="928796"/>
                </a:lnTo>
                <a:lnTo>
                  <a:pt x="145376" y="887944"/>
                </a:lnTo>
                <a:lnTo>
                  <a:pt x="117607" y="858705"/>
                </a:lnTo>
                <a:lnTo>
                  <a:pt x="92143" y="824178"/>
                </a:lnTo>
                <a:lnTo>
                  <a:pt x="69239" y="784808"/>
                </a:lnTo>
                <a:lnTo>
                  <a:pt x="49154" y="741035"/>
                </a:lnTo>
                <a:lnTo>
                  <a:pt x="32144" y="693301"/>
                </a:lnTo>
                <a:lnTo>
                  <a:pt x="18466" y="642049"/>
                </a:lnTo>
                <a:lnTo>
                  <a:pt x="8378" y="587720"/>
                </a:lnTo>
                <a:lnTo>
                  <a:pt x="2137" y="530756"/>
                </a:lnTo>
                <a:lnTo>
                  <a:pt x="0" y="471599"/>
                </a:lnTo>
                <a:close/>
              </a:path>
            </a:pathLst>
          </a:custGeom>
          <a:ln w="28574">
            <a:solidFill>
              <a:srgbClr val="0000FF"/>
            </a:solidFill>
          </a:ln>
        </p:spPr>
        <p:txBody>
          <a:bodyPr wrap="square" lIns="0" tIns="0" rIns="0" bIns="0" rtlCol="0"/>
          <a:lstStyle/>
          <a:p>
            <a:endParaRPr sz="2400"/>
          </a:p>
        </p:txBody>
      </p:sp>
      <p:sp>
        <p:nvSpPr>
          <p:cNvPr id="14" name="object 14"/>
          <p:cNvSpPr/>
          <p:nvPr/>
        </p:nvSpPr>
        <p:spPr>
          <a:xfrm>
            <a:off x="9678232" y="5220233"/>
            <a:ext cx="1385147" cy="1374140"/>
          </a:xfrm>
          <a:custGeom>
            <a:avLst/>
            <a:gdLst/>
            <a:ahLst/>
            <a:cxnLst/>
            <a:rect l="l" t="t" r="r" b="b"/>
            <a:pathLst>
              <a:path w="1038859" h="1030604">
                <a:moveTo>
                  <a:pt x="0" y="515099"/>
                </a:moveTo>
                <a:lnTo>
                  <a:pt x="2121" y="468215"/>
                </a:lnTo>
                <a:lnTo>
                  <a:pt x="8364" y="422510"/>
                </a:lnTo>
                <a:lnTo>
                  <a:pt x="18544" y="378165"/>
                </a:lnTo>
                <a:lnTo>
                  <a:pt x="32479" y="335364"/>
                </a:lnTo>
                <a:lnTo>
                  <a:pt x="49985" y="294288"/>
                </a:lnTo>
                <a:lnTo>
                  <a:pt x="70879" y="255119"/>
                </a:lnTo>
                <a:lnTo>
                  <a:pt x="94977" y="218038"/>
                </a:lnTo>
                <a:lnTo>
                  <a:pt x="122097" y="183227"/>
                </a:lnTo>
                <a:lnTo>
                  <a:pt x="152055" y="150869"/>
                </a:lnTo>
                <a:lnTo>
                  <a:pt x="184668" y="121145"/>
                </a:lnTo>
                <a:lnTo>
                  <a:pt x="219752" y="94236"/>
                </a:lnTo>
                <a:lnTo>
                  <a:pt x="257124" y="70326"/>
                </a:lnTo>
                <a:lnTo>
                  <a:pt x="296602" y="49595"/>
                </a:lnTo>
                <a:lnTo>
                  <a:pt x="338001" y="32225"/>
                </a:lnTo>
                <a:lnTo>
                  <a:pt x="381139" y="18399"/>
                </a:lnTo>
                <a:lnTo>
                  <a:pt x="425832" y="8298"/>
                </a:lnTo>
                <a:lnTo>
                  <a:pt x="471896" y="2105"/>
                </a:lnTo>
                <a:lnTo>
                  <a:pt x="519149" y="0"/>
                </a:lnTo>
                <a:lnTo>
                  <a:pt x="570461" y="2520"/>
                </a:lnTo>
                <a:lnTo>
                  <a:pt x="620904" y="9988"/>
                </a:lnTo>
                <a:lnTo>
                  <a:pt x="670137" y="22265"/>
                </a:lnTo>
                <a:lnTo>
                  <a:pt x="717820" y="39209"/>
                </a:lnTo>
                <a:lnTo>
                  <a:pt x="763612" y="60682"/>
                </a:lnTo>
                <a:lnTo>
                  <a:pt x="807174" y="86542"/>
                </a:lnTo>
                <a:lnTo>
                  <a:pt x="848165" y="116651"/>
                </a:lnTo>
                <a:lnTo>
                  <a:pt x="886244" y="150869"/>
                </a:lnTo>
                <a:lnTo>
                  <a:pt x="920730" y="188651"/>
                </a:lnTo>
                <a:lnTo>
                  <a:pt x="951076" y="229322"/>
                </a:lnTo>
                <a:lnTo>
                  <a:pt x="977140" y="272544"/>
                </a:lnTo>
                <a:lnTo>
                  <a:pt x="998782" y="317979"/>
                </a:lnTo>
                <a:lnTo>
                  <a:pt x="1015859" y="365290"/>
                </a:lnTo>
                <a:lnTo>
                  <a:pt x="1028232" y="414139"/>
                </a:lnTo>
                <a:lnTo>
                  <a:pt x="1035759" y="464188"/>
                </a:lnTo>
                <a:lnTo>
                  <a:pt x="1038299" y="515099"/>
                </a:lnTo>
                <a:lnTo>
                  <a:pt x="1036178" y="561984"/>
                </a:lnTo>
                <a:lnTo>
                  <a:pt x="1029935" y="607689"/>
                </a:lnTo>
                <a:lnTo>
                  <a:pt x="1019755" y="652034"/>
                </a:lnTo>
                <a:lnTo>
                  <a:pt x="1005820" y="694835"/>
                </a:lnTo>
                <a:lnTo>
                  <a:pt x="988314" y="735911"/>
                </a:lnTo>
                <a:lnTo>
                  <a:pt x="967420" y="775080"/>
                </a:lnTo>
                <a:lnTo>
                  <a:pt x="943322" y="812161"/>
                </a:lnTo>
                <a:lnTo>
                  <a:pt x="916202" y="846972"/>
                </a:lnTo>
                <a:lnTo>
                  <a:pt x="886244" y="879330"/>
                </a:lnTo>
                <a:lnTo>
                  <a:pt x="853631" y="909054"/>
                </a:lnTo>
                <a:lnTo>
                  <a:pt x="818547" y="935963"/>
                </a:lnTo>
                <a:lnTo>
                  <a:pt x="781174" y="959873"/>
                </a:lnTo>
                <a:lnTo>
                  <a:pt x="741697" y="980604"/>
                </a:lnTo>
                <a:lnTo>
                  <a:pt x="700298" y="997974"/>
                </a:lnTo>
                <a:lnTo>
                  <a:pt x="657160" y="1011800"/>
                </a:lnTo>
                <a:lnTo>
                  <a:pt x="612467" y="1021901"/>
                </a:lnTo>
                <a:lnTo>
                  <a:pt x="566403" y="1028094"/>
                </a:lnTo>
                <a:lnTo>
                  <a:pt x="519149" y="1030199"/>
                </a:lnTo>
                <a:lnTo>
                  <a:pt x="471896" y="1028094"/>
                </a:lnTo>
                <a:lnTo>
                  <a:pt x="425832" y="1021901"/>
                </a:lnTo>
                <a:lnTo>
                  <a:pt x="381139" y="1011800"/>
                </a:lnTo>
                <a:lnTo>
                  <a:pt x="338001" y="997974"/>
                </a:lnTo>
                <a:lnTo>
                  <a:pt x="296602" y="980604"/>
                </a:lnTo>
                <a:lnTo>
                  <a:pt x="257124" y="959873"/>
                </a:lnTo>
                <a:lnTo>
                  <a:pt x="219752" y="935963"/>
                </a:lnTo>
                <a:lnTo>
                  <a:pt x="184668" y="909054"/>
                </a:lnTo>
                <a:lnTo>
                  <a:pt x="152055" y="879330"/>
                </a:lnTo>
                <a:lnTo>
                  <a:pt x="122097" y="846972"/>
                </a:lnTo>
                <a:lnTo>
                  <a:pt x="94977" y="812161"/>
                </a:lnTo>
                <a:lnTo>
                  <a:pt x="70879" y="775080"/>
                </a:lnTo>
                <a:lnTo>
                  <a:pt x="49985" y="735911"/>
                </a:lnTo>
                <a:lnTo>
                  <a:pt x="32479" y="694835"/>
                </a:lnTo>
                <a:lnTo>
                  <a:pt x="18544" y="652034"/>
                </a:lnTo>
                <a:lnTo>
                  <a:pt x="8364" y="607689"/>
                </a:lnTo>
                <a:lnTo>
                  <a:pt x="2121" y="561984"/>
                </a:lnTo>
                <a:lnTo>
                  <a:pt x="0" y="515099"/>
                </a:lnTo>
                <a:close/>
              </a:path>
            </a:pathLst>
          </a:custGeom>
          <a:ln w="28574">
            <a:solidFill>
              <a:srgbClr val="00FF00"/>
            </a:solidFill>
          </a:ln>
        </p:spPr>
        <p:txBody>
          <a:bodyPr wrap="square" lIns="0" tIns="0" rIns="0" bIns="0" rtlCol="0"/>
          <a:lstStyle/>
          <a:p>
            <a:endParaRPr sz="2400"/>
          </a:p>
        </p:txBody>
      </p:sp>
      <p:pic>
        <p:nvPicPr>
          <p:cNvPr id="16" name="Graphic 15">
            <a:extLst>
              <a:ext uri="{FF2B5EF4-FFF2-40B4-BE49-F238E27FC236}">
                <a16:creationId xmlns:a16="http://schemas.microsoft.com/office/drawing/2014/main" id="{33FAF34D-A068-D542-975E-10E36EDA726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084971" y="234602"/>
            <a:ext cx="1956816" cy="1549146"/>
          </a:xfrm>
          <a:prstGeom prst="rect">
            <a:avLst/>
          </a:prstGeom>
        </p:spPr>
      </p:pic>
    </p:spTree>
    <p:extLst>
      <p:ext uri="{BB962C8B-B14F-4D97-AF65-F5344CB8AC3E}">
        <p14:creationId xmlns:p14="http://schemas.microsoft.com/office/powerpoint/2010/main" val="38075051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1">
              <a:lumMod val="75000"/>
              <a:lumOff val="2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 name="Content Placeholder 9">
            <a:extLst>
              <a:ext uri="{FF2B5EF4-FFF2-40B4-BE49-F238E27FC236}">
                <a16:creationId xmlns:a16="http://schemas.microsoft.com/office/drawing/2014/main" id="{C320B50D-095A-4559-BFA4-624740953089}"/>
              </a:ext>
            </a:extLst>
          </p:cNvPr>
          <p:cNvSpPr>
            <a:spLocks noGrp="1"/>
          </p:cNvSpPr>
          <p:nvPr>
            <p:ph idx="1"/>
          </p:nvPr>
        </p:nvSpPr>
        <p:spPr>
          <a:xfrm>
            <a:off x="643468" y="268224"/>
            <a:ext cx="3363974" cy="6449568"/>
          </a:xfrm>
        </p:spPr>
        <p:txBody>
          <a:bodyPr>
            <a:normAutofit/>
          </a:bodyPr>
          <a:lstStyle/>
          <a:p>
            <a:r>
              <a:rPr lang="en-US" dirty="0">
                <a:solidFill>
                  <a:schemeClr val="bg1"/>
                </a:solidFill>
              </a:rPr>
              <a:t>An SPQR tree takes the form of an </a:t>
            </a:r>
            <a:r>
              <a:rPr lang="en-US" dirty="0">
                <a:solidFill>
                  <a:schemeClr val="bg1"/>
                </a:solidFill>
                <a:hlinkClick r:id="rId2" tooltip="Tree (graph theory)">
                  <a:extLst>
                    <a:ext uri="{A12FA001-AC4F-418D-AE19-62706E023703}">
                      <ahyp:hlinkClr xmlns:ahyp="http://schemas.microsoft.com/office/drawing/2018/hyperlinkcolor" val="tx"/>
                    </a:ext>
                  </a:extLst>
                </a:hlinkClick>
              </a:rPr>
              <a:t>unrooted tree</a:t>
            </a:r>
            <a:r>
              <a:rPr lang="en-US" dirty="0">
                <a:solidFill>
                  <a:schemeClr val="bg1"/>
                </a:solidFill>
              </a:rPr>
              <a:t> in which for each node </a:t>
            </a:r>
            <a:r>
              <a:rPr lang="en-US" i="1" dirty="0">
                <a:solidFill>
                  <a:schemeClr val="bg1"/>
                </a:solidFill>
              </a:rPr>
              <a:t>x</a:t>
            </a:r>
            <a:r>
              <a:rPr lang="en-US" dirty="0">
                <a:solidFill>
                  <a:schemeClr val="bg1"/>
                </a:solidFill>
              </a:rPr>
              <a:t> there is associated an </a:t>
            </a:r>
            <a:r>
              <a:rPr lang="en-US" dirty="0">
                <a:solidFill>
                  <a:schemeClr val="bg1"/>
                </a:solidFill>
                <a:hlinkClick r:id="rId3" tooltip="Undirected graph">
                  <a:extLst>
                    <a:ext uri="{A12FA001-AC4F-418D-AE19-62706E023703}">
                      <ahyp:hlinkClr xmlns:ahyp="http://schemas.microsoft.com/office/drawing/2018/hyperlinkcolor" val="tx"/>
                    </a:ext>
                  </a:extLst>
                </a:hlinkClick>
              </a:rPr>
              <a:t>undirected graph</a:t>
            </a:r>
            <a:r>
              <a:rPr lang="en-US" dirty="0">
                <a:solidFill>
                  <a:schemeClr val="bg1"/>
                </a:solidFill>
              </a:rPr>
              <a:t> or </a:t>
            </a:r>
            <a:r>
              <a:rPr lang="en-US" dirty="0">
                <a:solidFill>
                  <a:schemeClr val="bg1"/>
                </a:solidFill>
                <a:hlinkClick r:id="rId4" tooltip="Multigraph">
                  <a:extLst>
                    <a:ext uri="{A12FA001-AC4F-418D-AE19-62706E023703}">
                      <ahyp:hlinkClr xmlns:ahyp="http://schemas.microsoft.com/office/drawing/2018/hyperlinkcolor" val="tx"/>
                    </a:ext>
                  </a:extLst>
                </a:hlinkClick>
              </a:rPr>
              <a:t>multigraph</a:t>
            </a:r>
            <a:r>
              <a:rPr lang="en-US" dirty="0">
                <a:solidFill>
                  <a:schemeClr val="bg1"/>
                </a:solidFill>
              </a:rPr>
              <a:t> </a:t>
            </a:r>
            <a:r>
              <a:rPr lang="en-US" i="1" dirty="0" err="1">
                <a:solidFill>
                  <a:schemeClr val="bg1"/>
                </a:solidFill>
              </a:rPr>
              <a:t>G</a:t>
            </a:r>
            <a:r>
              <a:rPr lang="en-US" i="1" baseline="-25000" dirty="0" err="1">
                <a:solidFill>
                  <a:schemeClr val="bg1"/>
                </a:solidFill>
              </a:rPr>
              <a:t>x</a:t>
            </a:r>
            <a:r>
              <a:rPr lang="en-US" dirty="0">
                <a:solidFill>
                  <a:schemeClr val="bg1"/>
                </a:solidFill>
              </a:rPr>
              <a:t>. </a:t>
            </a:r>
          </a:p>
          <a:p>
            <a:r>
              <a:rPr lang="en-US" dirty="0">
                <a:solidFill>
                  <a:schemeClr val="bg1"/>
                </a:solidFill>
              </a:rPr>
              <a:t>The node, and the graph associated with it, may have one of four types, given the initials SPQR</a:t>
            </a:r>
          </a:p>
          <a:p>
            <a:pPr marL="0" indent="0">
              <a:buNone/>
            </a:pPr>
            <a:endParaRPr lang="en-US" dirty="0"/>
          </a:p>
        </p:txBody>
      </p:sp>
      <p:pic>
        <p:nvPicPr>
          <p:cNvPr id="8" name="Content Placeholder 4">
            <a:extLst>
              <a:ext uri="{FF2B5EF4-FFF2-40B4-BE49-F238E27FC236}">
                <a16:creationId xmlns:a16="http://schemas.microsoft.com/office/drawing/2014/main" id="{3A640F13-287F-1344-A82C-52B16505867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055999" y="51251"/>
            <a:ext cx="6908698" cy="6537263"/>
          </a:xfrm>
          <a:prstGeom prst="rect">
            <a:avLst/>
          </a:prstGeom>
        </p:spPr>
      </p:pic>
      <p:sp>
        <p:nvSpPr>
          <p:cNvPr id="7" name="Rectangle 6">
            <a:extLst>
              <a:ext uri="{FF2B5EF4-FFF2-40B4-BE49-F238E27FC236}">
                <a16:creationId xmlns:a16="http://schemas.microsoft.com/office/drawing/2014/main" id="{D5F6A1AD-CBA0-A142-8100-0DE8B4BD9B28}"/>
              </a:ext>
            </a:extLst>
          </p:cNvPr>
          <p:cNvSpPr/>
          <p:nvPr/>
        </p:nvSpPr>
        <p:spPr>
          <a:xfrm>
            <a:off x="7028350" y="6488668"/>
            <a:ext cx="4090754" cy="369332"/>
          </a:xfrm>
          <a:prstGeom prst="rect">
            <a:avLst/>
          </a:prstGeom>
        </p:spPr>
        <p:txBody>
          <a:bodyPr wrap="square">
            <a:spAutoFit/>
          </a:bodyPr>
          <a:lstStyle/>
          <a:p>
            <a:r>
              <a:rPr lang="en-US" dirty="0">
                <a:hlinkClick r:id="rId7"/>
              </a:rPr>
              <a:t>https://en.wikipedia.org/wiki/SPQR_tree</a:t>
            </a:r>
            <a:endParaRPr lang="en-US" dirty="0"/>
          </a:p>
        </p:txBody>
      </p:sp>
    </p:spTree>
    <p:extLst>
      <p:ext uri="{BB962C8B-B14F-4D97-AF65-F5344CB8AC3E}">
        <p14:creationId xmlns:p14="http://schemas.microsoft.com/office/powerpoint/2010/main" val="9911392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3" name="Picture 3">
            <a:extLst>
              <a:ext uri="{FF2B5EF4-FFF2-40B4-BE49-F238E27FC236}">
                <a16:creationId xmlns:a16="http://schemas.microsoft.com/office/drawing/2014/main" id="{53336242-4C93-4E93-81E0-77F34087551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232276" y="2374901"/>
            <a:ext cx="2944813" cy="294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4" name="TextBox 4">
            <a:extLst>
              <a:ext uri="{FF2B5EF4-FFF2-40B4-BE49-F238E27FC236}">
                <a16:creationId xmlns:a16="http://schemas.microsoft.com/office/drawing/2014/main" id="{8F449EA3-D128-447E-B8D4-B8BA2F8DB4C7}"/>
              </a:ext>
            </a:extLst>
          </p:cNvPr>
          <p:cNvSpPr txBox="1">
            <a:spLocks noChangeArrowheads="1"/>
          </p:cNvSpPr>
          <p:nvPr/>
        </p:nvSpPr>
        <p:spPr bwMode="auto">
          <a:xfrm>
            <a:off x="1714500" y="3590926"/>
            <a:ext cx="2724150"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2100" b="1" u="sng"/>
              <a:t>Software Engineering</a:t>
            </a:r>
          </a:p>
        </p:txBody>
      </p:sp>
      <p:sp>
        <p:nvSpPr>
          <p:cNvPr id="18435" name="TextBox 5">
            <a:extLst>
              <a:ext uri="{FF2B5EF4-FFF2-40B4-BE49-F238E27FC236}">
                <a16:creationId xmlns:a16="http://schemas.microsoft.com/office/drawing/2014/main" id="{2A8BB3C1-D7D7-4D19-90A5-18AC073EA749}"/>
              </a:ext>
            </a:extLst>
          </p:cNvPr>
          <p:cNvSpPr txBox="1">
            <a:spLocks noChangeArrowheads="1"/>
          </p:cNvSpPr>
          <p:nvPr/>
        </p:nvSpPr>
        <p:spPr bwMode="auto">
          <a:xfrm>
            <a:off x="4645026" y="1982789"/>
            <a:ext cx="2651125" cy="414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2100" b="1" u="sng"/>
              <a:t>Pathogen Detection</a:t>
            </a:r>
          </a:p>
        </p:txBody>
      </p:sp>
      <p:sp>
        <p:nvSpPr>
          <p:cNvPr id="7" name="TextBox 6">
            <a:extLst>
              <a:ext uri="{FF2B5EF4-FFF2-40B4-BE49-F238E27FC236}">
                <a16:creationId xmlns:a16="http://schemas.microsoft.com/office/drawing/2014/main" id="{138A83DB-C5E3-4F9F-972D-0FCBC55C3F1D}"/>
              </a:ext>
            </a:extLst>
          </p:cNvPr>
          <p:cNvSpPr txBox="1"/>
          <p:nvPr/>
        </p:nvSpPr>
        <p:spPr>
          <a:xfrm>
            <a:off x="7234238" y="3595689"/>
            <a:ext cx="3433762" cy="403225"/>
          </a:xfrm>
          <a:prstGeom prst="rect">
            <a:avLst/>
          </a:prstGeom>
          <a:noFill/>
        </p:spPr>
        <p:txBody>
          <a:bodyPr>
            <a:spAutoFit/>
          </a:bodyPr>
          <a:lstStyle/>
          <a:p>
            <a:pPr>
              <a:defRPr/>
            </a:pPr>
            <a:r>
              <a:rPr lang="en-US" sz="2025" b="1" u="sng" dirty="0">
                <a:latin typeface="Calibri" charset="0"/>
              </a:rPr>
              <a:t>Microbial Ecology &amp; Evolution</a:t>
            </a:r>
          </a:p>
        </p:txBody>
      </p:sp>
      <p:sp>
        <p:nvSpPr>
          <p:cNvPr id="18437" name="TextBox 7">
            <a:extLst>
              <a:ext uri="{FF2B5EF4-FFF2-40B4-BE49-F238E27FC236}">
                <a16:creationId xmlns:a16="http://schemas.microsoft.com/office/drawing/2014/main" id="{3218FA1D-59E2-4BF0-BCB4-F5C3ECD6944D}"/>
              </a:ext>
            </a:extLst>
          </p:cNvPr>
          <p:cNvSpPr txBox="1">
            <a:spLocks noChangeArrowheads="1"/>
          </p:cNvSpPr>
          <p:nvPr/>
        </p:nvSpPr>
        <p:spPr bwMode="auto">
          <a:xfrm>
            <a:off x="4879976" y="5357814"/>
            <a:ext cx="2513013" cy="414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2100" b="1" u="sng"/>
              <a:t>Bioinformatics</a:t>
            </a:r>
          </a:p>
        </p:txBody>
      </p:sp>
      <p:pic>
        <p:nvPicPr>
          <p:cNvPr id="18438" name="Picture 26">
            <a:extLst>
              <a:ext uri="{FF2B5EF4-FFF2-40B4-BE49-F238E27FC236}">
                <a16:creationId xmlns:a16="http://schemas.microsoft.com/office/drawing/2014/main" id="{FDA58723-184C-498E-88DE-6F295584C7E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20875" y="4357689"/>
            <a:ext cx="272415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9" name="Picture 42">
            <a:extLst>
              <a:ext uri="{FF2B5EF4-FFF2-40B4-BE49-F238E27FC236}">
                <a16:creationId xmlns:a16="http://schemas.microsoft.com/office/drawing/2014/main" id="{B8907ED1-2C4B-4B6A-ACCC-59AD656ACBA1}"/>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226301" y="2227263"/>
            <a:ext cx="3044825" cy="106521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18440" name="Content Placeholder 7" descr="Figure3n.png">
            <a:extLst>
              <a:ext uri="{FF2B5EF4-FFF2-40B4-BE49-F238E27FC236}">
                <a16:creationId xmlns:a16="http://schemas.microsoft.com/office/drawing/2014/main" id="{EAD9E5DD-FA72-4B3E-ADF3-77F40E40A1AC}"/>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009775" y="2132014"/>
            <a:ext cx="2101850" cy="140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41" name="Picture 44">
            <a:extLst>
              <a:ext uri="{FF2B5EF4-FFF2-40B4-BE49-F238E27FC236}">
                <a16:creationId xmlns:a16="http://schemas.microsoft.com/office/drawing/2014/main" id="{1642060B-899D-4C4E-9C95-4E6E68D0D6F4}"/>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6878638" y="4386263"/>
            <a:ext cx="3441700" cy="7493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18442" name="Title 45">
            <a:extLst>
              <a:ext uri="{FF2B5EF4-FFF2-40B4-BE49-F238E27FC236}">
                <a16:creationId xmlns:a16="http://schemas.microsoft.com/office/drawing/2014/main" id="{30724E2C-579D-4C1B-8F58-401442A6883C}"/>
              </a:ext>
            </a:extLst>
          </p:cNvPr>
          <p:cNvSpPr>
            <a:spLocks noGrp="1"/>
          </p:cNvSpPr>
          <p:nvPr>
            <p:ph type="title"/>
          </p:nvPr>
        </p:nvSpPr>
        <p:spPr>
          <a:xfrm>
            <a:off x="1714500" y="596901"/>
            <a:ext cx="8953500" cy="722313"/>
          </a:xfrm>
        </p:spPr>
        <p:txBody>
          <a:bodyPr>
            <a:normAutofit/>
          </a:bodyPr>
          <a:lstStyle/>
          <a:p>
            <a:r>
              <a:rPr lang="en-US" altLang="en-US" b="1" dirty="0"/>
              <a:t>Research background/interests</a:t>
            </a:r>
            <a:endParaRPr lang="en-US" altLang="en-US" dirty="0"/>
          </a:p>
        </p:txBody>
      </p:sp>
    </p:spTree>
    <p:extLst>
      <p:ext uri="{BB962C8B-B14F-4D97-AF65-F5344CB8AC3E}">
        <p14:creationId xmlns:p14="http://schemas.microsoft.com/office/powerpoint/2010/main" val="413485162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12967" y="677405"/>
            <a:ext cx="9573260" cy="591551"/>
          </a:xfrm>
          <a:prstGeom prst="rect">
            <a:avLst/>
          </a:prstGeom>
        </p:spPr>
        <p:txBody>
          <a:bodyPr vert="horz" wrap="square" lIns="0" tIns="16933" rIns="0" bIns="0" rtlCol="0" anchor="ctr">
            <a:spAutoFit/>
          </a:bodyPr>
          <a:lstStyle/>
          <a:p>
            <a:pPr marL="16933">
              <a:lnSpc>
                <a:spcPct val="100000"/>
              </a:lnSpc>
              <a:spcBef>
                <a:spcPts val="133"/>
              </a:spcBef>
            </a:pPr>
            <a:r>
              <a:rPr sz="3733" spc="-13" dirty="0"/>
              <a:t>Exercise </a:t>
            </a:r>
            <a:r>
              <a:rPr sz="3733" spc="-7" dirty="0"/>
              <a:t>#3: </a:t>
            </a:r>
            <a:r>
              <a:rPr sz="3733" spc="-13" dirty="0"/>
              <a:t>Viewing </a:t>
            </a:r>
            <a:r>
              <a:rPr sz="3733" spc="-7" dirty="0"/>
              <a:t>an </a:t>
            </a:r>
            <a:r>
              <a:rPr sz="3733" spc="-13" dirty="0"/>
              <a:t>SPQR </a:t>
            </a:r>
            <a:r>
              <a:rPr sz="3733" spc="-7" dirty="0"/>
              <a:t>tree two</a:t>
            </a:r>
            <a:r>
              <a:rPr sz="3733" spc="-87" dirty="0"/>
              <a:t> </a:t>
            </a:r>
            <a:r>
              <a:rPr sz="3733" spc="-7" dirty="0"/>
              <a:t>ways</a:t>
            </a:r>
            <a:endParaRPr sz="3733" dirty="0"/>
          </a:p>
        </p:txBody>
      </p:sp>
      <p:sp>
        <p:nvSpPr>
          <p:cNvPr id="3" name="object 3"/>
          <p:cNvSpPr txBox="1"/>
          <p:nvPr/>
        </p:nvSpPr>
        <p:spPr>
          <a:xfrm>
            <a:off x="633666" y="1568467"/>
            <a:ext cx="10231967" cy="2136653"/>
          </a:xfrm>
          <a:prstGeom prst="rect">
            <a:avLst/>
          </a:prstGeom>
        </p:spPr>
        <p:txBody>
          <a:bodyPr vert="horz" wrap="square" lIns="0" tIns="16933" rIns="0" bIns="0" rtlCol="0">
            <a:spAutoFit/>
          </a:bodyPr>
          <a:lstStyle/>
          <a:p>
            <a:pPr marL="505447" marR="1867700" indent="-488514">
              <a:lnSpc>
                <a:spcPct val="114599"/>
              </a:lnSpc>
              <a:spcBef>
                <a:spcPts val="133"/>
              </a:spcBef>
              <a:buChar char="●"/>
              <a:tabLst>
                <a:tab pos="505447" algn="l"/>
                <a:tab pos="506294" algn="l"/>
              </a:tabLst>
            </a:pPr>
            <a:r>
              <a:rPr sz="2400" spc="-7" dirty="0">
                <a:solidFill>
                  <a:srgbClr val="595959"/>
                </a:solidFill>
                <a:latin typeface="Arial"/>
                <a:cs typeface="Arial"/>
              </a:rPr>
              <a:t>Open the </a:t>
            </a:r>
            <a:r>
              <a:rPr sz="2400" dirty="0">
                <a:solidFill>
                  <a:srgbClr val="595959"/>
                </a:solidFill>
                <a:latin typeface="Arial"/>
                <a:cs typeface="Arial"/>
              </a:rPr>
              <a:t>“MaryGold </a:t>
            </a:r>
            <a:r>
              <a:rPr sz="2400" spc="-7" dirty="0">
                <a:solidFill>
                  <a:srgbClr val="595959"/>
                </a:solidFill>
                <a:latin typeface="Arial"/>
                <a:cs typeface="Arial"/>
              </a:rPr>
              <a:t>Paper Figure </a:t>
            </a:r>
            <a:r>
              <a:rPr sz="2400" dirty="0">
                <a:solidFill>
                  <a:srgbClr val="595959"/>
                </a:solidFill>
                <a:latin typeface="Arial"/>
                <a:cs typeface="Arial"/>
              </a:rPr>
              <a:t>2 </a:t>
            </a:r>
            <a:r>
              <a:rPr sz="2400" spc="-7" dirty="0">
                <a:solidFill>
                  <a:srgbClr val="595959"/>
                </a:solidFill>
                <a:latin typeface="Arial"/>
                <a:cs typeface="Arial"/>
              </a:rPr>
              <a:t>graph” demo graph in  </a:t>
            </a:r>
            <a:r>
              <a:rPr sz="2400" dirty="0">
                <a:solidFill>
                  <a:srgbClr val="595959"/>
                </a:solidFill>
                <a:latin typeface="Arial"/>
                <a:cs typeface="Arial"/>
              </a:rPr>
              <a:t>MetagenomeScope’s viewer</a:t>
            </a:r>
            <a:r>
              <a:rPr sz="2400" spc="-27" dirty="0">
                <a:solidFill>
                  <a:srgbClr val="595959"/>
                </a:solidFill>
                <a:latin typeface="Arial"/>
                <a:cs typeface="Arial"/>
              </a:rPr>
              <a:t> </a:t>
            </a:r>
            <a:r>
              <a:rPr sz="2400" spc="-7" dirty="0">
                <a:solidFill>
                  <a:srgbClr val="595959"/>
                </a:solidFill>
                <a:latin typeface="Arial"/>
                <a:cs typeface="Arial"/>
              </a:rPr>
              <a:t>interface</a:t>
            </a:r>
            <a:endParaRPr sz="2400" dirty="0">
              <a:latin typeface="Arial"/>
              <a:cs typeface="Arial"/>
            </a:endParaRPr>
          </a:p>
          <a:p>
            <a:pPr marL="505447" marR="6773" indent="-488514">
              <a:lnSpc>
                <a:spcPct val="114599"/>
              </a:lnSpc>
              <a:buChar char="●"/>
              <a:tabLst>
                <a:tab pos="505447" algn="l"/>
                <a:tab pos="506294" algn="l"/>
              </a:tabLst>
            </a:pPr>
            <a:r>
              <a:rPr sz="2400" spc="-7" dirty="0">
                <a:solidFill>
                  <a:srgbClr val="595959"/>
                </a:solidFill>
                <a:latin typeface="Arial"/>
                <a:cs typeface="Arial"/>
              </a:rPr>
              <a:t>Draw the </a:t>
            </a:r>
            <a:r>
              <a:rPr sz="2400" dirty="0">
                <a:solidFill>
                  <a:srgbClr val="595959"/>
                </a:solidFill>
                <a:latin typeface="Arial"/>
                <a:cs typeface="Arial"/>
              </a:rPr>
              <a:t>“explicit” </a:t>
            </a:r>
            <a:r>
              <a:rPr sz="2400" spc="-7" dirty="0">
                <a:solidFill>
                  <a:srgbClr val="595959"/>
                </a:solidFill>
                <a:latin typeface="Arial"/>
                <a:cs typeface="Arial"/>
              </a:rPr>
              <a:t>and </a:t>
            </a:r>
            <a:r>
              <a:rPr sz="2400" dirty="0">
                <a:solidFill>
                  <a:srgbClr val="595959"/>
                </a:solidFill>
                <a:latin typeface="Arial"/>
                <a:cs typeface="Arial"/>
              </a:rPr>
              <a:t>“implicit” </a:t>
            </a:r>
            <a:r>
              <a:rPr sz="2400" spc="-7" dirty="0">
                <a:solidFill>
                  <a:srgbClr val="595959"/>
                </a:solidFill>
                <a:latin typeface="Arial"/>
                <a:cs typeface="Arial"/>
              </a:rPr>
              <a:t>SPQR tree graphs, and fully expand the  graph display by </a:t>
            </a:r>
            <a:r>
              <a:rPr sz="2400" dirty="0">
                <a:solidFill>
                  <a:srgbClr val="595959"/>
                </a:solidFill>
                <a:latin typeface="Arial"/>
                <a:cs typeface="Arial"/>
              </a:rPr>
              <a:t>right-clicking</a:t>
            </a:r>
            <a:r>
              <a:rPr sz="2400" spc="-20" dirty="0">
                <a:solidFill>
                  <a:srgbClr val="595959"/>
                </a:solidFill>
                <a:latin typeface="Arial"/>
                <a:cs typeface="Arial"/>
              </a:rPr>
              <a:t> </a:t>
            </a:r>
            <a:r>
              <a:rPr sz="2400" dirty="0">
                <a:solidFill>
                  <a:srgbClr val="595959"/>
                </a:solidFill>
                <a:latin typeface="Arial"/>
                <a:cs typeface="Arial"/>
              </a:rPr>
              <a:t>metanodes</a:t>
            </a:r>
            <a:endParaRPr sz="2400" dirty="0">
              <a:latin typeface="Arial"/>
              <a:cs typeface="Arial"/>
            </a:endParaRPr>
          </a:p>
          <a:p>
            <a:pPr marL="505447" indent="-488514">
              <a:spcBef>
                <a:spcPts val="420"/>
              </a:spcBef>
              <a:buChar char="●"/>
              <a:tabLst>
                <a:tab pos="505447" algn="l"/>
                <a:tab pos="506294" algn="l"/>
              </a:tabLst>
            </a:pPr>
            <a:r>
              <a:rPr sz="2400" spc="-7" dirty="0">
                <a:solidFill>
                  <a:srgbClr val="595959"/>
                </a:solidFill>
                <a:latin typeface="Arial"/>
                <a:cs typeface="Arial"/>
              </a:rPr>
              <a:t>What </a:t>
            </a:r>
            <a:r>
              <a:rPr sz="2400" dirty="0">
                <a:solidFill>
                  <a:srgbClr val="595959"/>
                </a:solidFill>
                <a:latin typeface="Arial"/>
                <a:cs typeface="Arial"/>
              </a:rPr>
              <a:t>similarities </a:t>
            </a:r>
            <a:r>
              <a:rPr sz="2400" spc="-7" dirty="0">
                <a:solidFill>
                  <a:srgbClr val="595959"/>
                </a:solidFill>
                <a:latin typeface="Arial"/>
                <a:cs typeface="Arial"/>
              </a:rPr>
              <a:t>do </a:t>
            </a:r>
            <a:r>
              <a:rPr sz="2400" dirty="0">
                <a:solidFill>
                  <a:srgbClr val="595959"/>
                </a:solidFill>
                <a:latin typeface="Arial"/>
                <a:cs typeface="Arial"/>
              </a:rPr>
              <a:t>you see? </a:t>
            </a:r>
            <a:r>
              <a:rPr sz="2400" spc="-7" dirty="0">
                <a:solidFill>
                  <a:srgbClr val="595959"/>
                </a:solidFill>
                <a:latin typeface="Arial"/>
                <a:cs typeface="Arial"/>
              </a:rPr>
              <a:t>What</a:t>
            </a:r>
            <a:r>
              <a:rPr sz="2400" spc="-47" dirty="0">
                <a:solidFill>
                  <a:srgbClr val="595959"/>
                </a:solidFill>
                <a:latin typeface="Arial"/>
                <a:cs typeface="Arial"/>
              </a:rPr>
              <a:t> </a:t>
            </a:r>
            <a:r>
              <a:rPr sz="2400" spc="-7" dirty="0">
                <a:solidFill>
                  <a:srgbClr val="595959"/>
                </a:solidFill>
                <a:latin typeface="Arial"/>
                <a:cs typeface="Arial"/>
              </a:rPr>
              <a:t>differences?</a:t>
            </a:r>
            <a:endParaRPr sz="2400" dirty="0">
              <a:latin typeface="Arial"/>
              <a:cs typeface="Arial"/>
            </a:endParaRPr>
          </a:p>
        </p:txBody>
      </p:sp>
      <p:sp>
        <p:nvSpPr>
          <p:cNvPr id="4" name="object 4"/>
          <p:cNvSpPr/>
          <p:nvPr/>
        </p:nvSpPr>
        <p:spPr>
          <a:xfrm>
            <a:off x="0" y="4057730"/>
            <a:ext cx="8028229" cy="2800265"/>
          </a:xfrm>
          <a:prstGeom prst="rect">
            <a:avLst/>
          </a:prstGeom>
          <a:blipFill>
            <a:blip r:embed="rId2" cstate="print"/>
            <a:stretch>
              <a:fillRect/>
            </a:stretch>
          </a:blipFill>
        </p:spPr>
        <p:txBody>
          <a:bodyPr wrap="square" lIns="0" tIns="0" rIns="0" bIns="0" rtlCol="0"/>
          <a:lstStyle/>
          <a:p>
            <a:endParaRPr sz="2400"/>
          </a:p>
        </p:txBody>
      </p:sp>
      <p:sp>
        <p:nvSpPr>
          <p:cNvPr id="5" name="object 5"/>
          <p:cNvSpPr/>
          <p:nvPr/>
        </p:nvSpPr>
        <p:spPr>
          <a:xfrm>
            <a:off x="0" y="4051379"/>
            <a:ext cx="8034867" cy="2806700"/>
          </a:xfrm>
          <a:custGeom>
            <a:avLst/>
            <a:gdLst/>
            <a:ahLst/>
            <a:cxnLst/>
            <a:rect l="l" t="t" r="r" b="b"/>
            <a:pathLst>
              <a:path w="6026150" h="2105025">
                <a:moveTo>
                  <a:pt x="0" y="0"/>
                </a:moveTo>
                <a:lnTo>
                  <a:pt x="6025934" y="0"/>
                </a:lnTo>
                <a:lnTo>
                  <a:pt x="6025934" y="2104965"/>
                </a:lnTo>
              </a:path>
            </a:pathLst>
          </a:custGeom>
          <a:ln w="9524">
            <a:solidFill>
              <a:srgbClr val="000000"/>
            </a:solidFill>
          </a:ln>
        </p:spPr>
        <p:txBody>
          <a:bodyPr wrap="square" lIns="0" tIns="0" rIns="0" bIns="0" rtlCol="0"/>
          <a:lstStyle/>
          <a:p>
            <a:endParaRPr sz="2400"/>
          </a:p>
        </p:txBody>
      </p:sp>
      <p:sp>
        <p:nvSpPr>
          <p:cNvPr id="6" name="object 6"/>
          <p:cNvSpPr/>
          <p:nvPr/>
        </p:nvSpPr>
        <p:spPr>
          <a:xfrm>
            <a:off x="8028234" y="2958767"/>
            <a:ext cx="4157999" cy="3899232"/>
          </a:xfrm>
          <a:prstGeom prst="rect">
            <a:avLst/>
          </a:prstGeom>
          <a:blipFill>
            <a:blip r:embed="rId3" cstate="print"/>
            <a:stretch>
              <a:fillRect/>
            </a:stretch>
          </a:blipFill>
        </p:spPr>
        <p:txBody>
          <a:bodyPr wrap="square" lIns="0" tIns="0" rIns="0" bIns="0" rtlCol="0"/>
          <a:lstStyle/>
          <a:p>
            <a:endParaRPr sz="2400"/>
          </a:p>
        </p:txBody>
      </p:sp>
      <p:sp>
        <p:nvSpPr>
          <p:cNvPr id="7" name="object 7"/>
          <p:cNvSpPr/>
          <p:nvPr/>
        </p:nvSpPr>
        <p:spPr>
          <a:xfrm>
            <a:off x="1" y="3891099"/>
            <a:ext cx="8028940" cy="2967567"/>
          </a:xfrm>
          <a:custGeom>
            <a:avLst/>
            <a:gdLst/>
            <a:ahLst/>
            <a:cxnLst/>
            <a:rect l="l" t="t" r="r" b="b"/>
            <a:pathLst>
              <a:path w="6021705" h="2225675">
                <a:moveTo>
                  <a:pt x="0" y="1148249"/>
                </a:moveTo>
                <a:lnTo>
                  <a:pt x="2933" y="1097102"/>
                </a:lnTo>
                <a:lnTo>
                  <a:pt x="11652" y="1046527"/>
                </a:lnTo>
                <a:lnTo>
                  <a:pt x="26033" y="996572"/>
                </a:lnTo>
                <a:lnTo>
                  <a:pt x="45955" y="947283"/>
                </a:lnTo>
                <a:lnTo>
                  <a:pt x="71295" y="898708"/>
                </a:lnTo>
                <a:lnTo>
                  <a:pt x="101931" y="850891"/>
                </a:lnTo>
                <a:lnTo>
                  <a:pt x="137740" y="803881"/>
                </a:lnTo>
                <a:lnTo>
                  <a:pt x="178600" y="757724"/>
                </a:lnTo>
                <a:lnTo>
                  <a:pt x="224388" y="712467"/>
                </a:lnTo>
                <a:lnTo>
                  <a:pt x="274983" y="668156"/>
                </a:lnTo>
                <a:lnTo>
                  <a:pt x="330262" y="624838"/>
                </a:lnTo>
                <a:lnTo>
                  <a:pt x="390102" y="582559"/>
                </a:lnTo>
                <a:lnTo>
                  <a:pt x="454382" y="541367"/>
                </a:lnTo>
                <a:lnTo>
                  <a:pt x="488148" y="521193"/>
                </a:lnTo>
                <a:lnTo>
                  <a:pt x="522978" y="501308"/>
                </a:lnTo>
                <a:lnTo>
                  <a:pt x="558856" y="481718"/>
                </a:lnTo>
                <a:lnTo>
                  <a:pt x="595768" y="462429"/>
                </a:lnTo>
                <a:lnTo>
                  <a:pt x="633698" y="443446"/>
                </a:lnTo>
                <a:lnTo>
                  <a:pt x="672631" y="424776"/>
                </a:lnTo>
                <a:lnTo>
                  <a:pt x="712550" y="406423"/>
                </a:lnTo>
                <a:lnTo>
                  <a:pt x="753443" y="388395"/>
                </a:lnTo>
                <a:lnTo>
                  <a:pt x="795291" y="370697"/>
                </a:lnTo>
                <a:lnTo>
                  <a:pt x="838082" y="353335"/>
                </a:lnTo>
                <a:lnTo>
                  <a:pt x="881798" y="336314"/>
                </a:lnTo>
                <a:lnTo>
                  <a:pt x="926426" y="319641"/>
                </a:lnTo>
                <a:lnTo>
                  <a:pt x="971949" y="303321"/>
                </a:lnTo>
                <a:lnTo>
                  <a:pt x="1018353" y="287360"/>
                </a:lnTo>
                <a:lnTo>
                  <a:pt x="1065621" y="271764"/>
                </a:lnTo>
                <a:lnTo>
                  <a:pt x="1113740" y="256538"/>
                </a:lnTo>
                <a:lnTo>
                  <a:pt x="1162692" y="241690"/>
                </a:lnTo>
                <a:lnTo>
                  <a:pt x="1212464" y="227223"/>
                </a:lnTo>
                <a:lnTo>
                  <a:pt x="1263040" y="213145"/>
                </a:lnTo>
                <a:lnTo>
                  <a:pt x="1314404" y="199461"/>
                </a:lnTo>
                <a:lnTo>
                  <a:pt x="1366542" y="186177"/>
                </a:lnTo>
                <a:lnTo>
                  <a:pt x="1419437" y="173299"/>
                </a:lnTo>
                <a:lnTo>
                  <a:pt x="1473075" y="160832"/>
                </a:lnTo>
                <a:lnTo>
                  <a:pt x="1527441" y="148783"/>
                </a:lnTo>
                <a:lnTo>
                  <a:pt x="1582518" y="137157"/>
                </a:lnTo>
                <a:lnTo>
                  <a:pt x="1638292" y="125960"/>
                </a:lnTo>
                <a:lnTo>
                  <a:pt x="1694748" y="115198"/>
                </a:lnTo>
                <a:lnTo>
                  <a:pt x="1751870" y="104877"/>
                </a:lnTo>
                <a:lnTo>
                  <a:pt x="1809643" y="95003"/>
                </a:lnTo>
                <a:lnTo>
                  <a:pt x="1868051" y="85581"/>
                </a:lnTo>
                <a:lnTo>
                  <a:pt x="1927080" y="76617"/>
                </a:lnTo>
                <a:lnTo>
                  <a:pt x="1986714" y="68117"/>
                </a:lnTo>
                <a:lnTo>
                  <a:pt x="2046937" y="60087"/>
                </a:lnTo>
                <a:lnTo>
                  <a:pt x="2107735" y="52533"/>
                </a:lnTo>
                <a:lnTo>
                  <a:pt x="2169092" y="45461"/>
                </a:lnTo>
                <a:lnTo>
                  <a:pt x="2230993" y="38876"/>
                </a:lnTo>
                <a:lnTo>
                  <a:pt x="2293422" y="32784"/>
                </a:lnTo>
                <a:lnTo>
                  <a:pt x="2356364" y="27191"/>
                </a:lnTo>
                <a:lnTo>
                  <a:pt x="2419804" y="22104"/>
                </a:lnTo>
                <a:lnTo>
                  <a:pt x="2483727" y="17527"/>
                </a:lnTo>
                <a:lnTo>
                  <a:pt x="2548118" y="13466"/>
                </a:lnTo>
                <a:lnTo>
                  <a:pt x="2612960" y="9929"/>
                </a:lnTo>
                <a:lnTo>
                  <a:pt x="2678239" y="6919"/>
                </a:lnTo>
                <a:lnTo>
                  <a:pt x="2743939" y="4444"/>
                </a:lnTo>
                <a:lnTo>
                  <a:pt x="2810046" y="2508"/>
                </a:lnTo>
                <a:lnTo>
                  <a:pt x="2876543" y="1118"/>
                </a:lnTo>
                <a:lnTo>
                  <a:pt x="2943416" y="280"/>
                </a:lnTo>
                <a:lnTo>
                  <a:pt x="3010649" y="0"/>
                </a:lnTo>
                <a:lnTo>
                  <a:pt x="3077883" y="280"/>
                </a:lnTo>
                <a:lnTo>
                  <a:pt x="3144756" y="1118"/>
                </a:lnTo>
                <a:lnTo>
                  <a:pt x="3211253" y="2508"/>
                </a:lnTo>
                <a:lnTo>
                  <a:pt x="3277360" y="4444"/>
                </a:lnTo>
                <a:lnTo>
                  <a:pt x="3343060" y="6919"/>
                </a:lnTo>
                <a:lnTo>
                  <a:pt x="3408339" y="9929"/>
                </a:lnTo>
                <a:lnTo>
                  <a:pt x="3473181" y="13466"/>
                </a:lnTo>
                <a:lnTo>
                  <a:pt x="3537572" y="17527"/>
                </a:lnTo>
                <a:lnTo>
                  <a:pt x="3601495" y="22104"/>
                </a:lnTo>
                <a:lnTo>
                  <a:pt x="3664935" y="27191"/>
                </a:lnTo>
                <a:lnTo>
                  <a:pt x="3727877" y="32784"/>
                </a:lnTo>
                <a:lnTo>
                  <a:pt x="3790306" y="38876"/>
                </a:lnTo>
                <a:lnTo>
                  <a:pt x="3852207" y="45461"/>
                </a:lnTo>
                <a:lnTo>
                  <a:pt x="3913564" y="52533"/>
                </a:lnTo>
                <a:lnTo>
                  <a:pt x="3974362" y="60087"/>
                </a:lnTo>
                <a:lnTo>
                  <a:pt x="4034585" y="68117"/>
                </a:lnTo>
                <a:lnTo>
                  <a:pt x="4094219" y="76617"/>
                </a:lnTo>
                <a:lnTo>
                  <a:pt x="4153248" y="85581"/>
                </a:lnTo>
                <a:lnTo>
                  <a:pt x="4211656" y="95003"/>
                </a:lnTo>
                <a:lnTo>
                  <a:pt x="4269429" y="104877"/>
                </a:lnTo>
                <a:lnTo>
                  <a:pt x="4326551" y="115198"/>
                </a:lnTo>
                <a:lnTo>
                  <a:pt x="4383007" y="125960"/>
                </a:lnTo>
                <a:lnTo>
                  <a:pt x="4438781" y="137157"/>
                </a:lnTo>
                <a:lnTo>
                  <a:pt x="4493858" y="148783"/>
                </a:lnTo>
                <a:lnTo>
                  <a:pt x="4548224" y="160832"/>
                </a:lnTo>
                <a:lnTo>
                  <a:pt x="4601862" y="173299"/>
                </a:lnTo>
                <a:lnTo>
                  <a:pt x="4654757" y="186177"/>
                </a:lnTo>
                <a:lnTo>
                  <a:pt x="4706895" y="199461"/>
                </a:lnTo>
                <a:lnTo>
                  <a:pt x="4758259" y="213145"/>
                </a:lnTo>
                <a:lnTo>
                  <a:pt x="4808835" y="227223"/>
                </a:lnTo>
                <a:lnTo>
                  <a:pt x="4858607" y="241690"/>
                </a:lnTo>
                <a:lnTo>
                  <a:pt x="4907559" y="256538"/>
                </a:lnTo>
                <a:lnTo>
                  <a:pt x="4955678" y="271764"/>
                </a:lnTo>
                <a:lnTo>
                  <a:pt x="5002946" y="287360"/>
                </a:lnTo>
                <a:lnTo>
                  <a:pt x="5049350" y="303321"/>
                </a:lnTo>
                <a:lnTo>
                  <a:pt x="5094873" y="319641"/>
                </a:lnTo>
                <a:lnTo>
                  <a:pt x="5139500" y="336314"/>
                </a:lnTo>
                <a:lnTo>
                  <a:pt x="5183217" y="353335"/>
                </a:lnTo>
                <a:lnTo>
                  <a:pt x="5226008" y="370697"/>
                </a:lnTo>
                <a:lnTo>
                  <a:pt x="5267856" y="388395"/>
                </a:lnTo>
                <a:lnTo>
                  <a:pt x="5308748" y="406423"/>
                </a:lnTo>
                <a:lnTo>
                  <a:pt x="5348668" y="424776"/>
                </a:lnTo>
                <a:lnTo>
                  <a:pt x="5387601" y="443446"/>
                </a:lnTo>
                <a:lnTo>
                  <a:pt x="5425531" y="462429"/>
                </a:lnTo>
                <a:lnTo>
                  <a:pt x="5462443" y="481718"/>
                </a:lnTo>
                <a:lnTo>
                  <a:pt x="5498321" y="501308"/>
                </a:lnTo>
                <a:lnTo>
                  <a:pt x="5533151" y="521193"/>
                </a:lnTo>
                <a:lnTo>
                  <a:pt x="5566917" y="541367"/>
                </a:lnTo>
                <a:lnTo>
                  <a:pt x="5599604" y="561825"/>
                </a:lnTo>
                <a:lnTo>
                  <a:pt x="5661679" y="603566"/>
                </a:lnTo>
                <a:lnTo>
                  <a:pt x="5719254" y="646370"/>
                </a:lnTo>
                <a:lnTo>
                  <a:pt x="5772206" y="690190"/>
                </a:lnTo>
                <a:lnTo>
                  <a:pt x="5820413" y="734980"/>
                </a:lnTo>
                <a:lnTo>
                  <a:pt x="5863753" y="780693"/>
                </a:lnTo>
                <a:lnTo>
                  <a:pt x="5902103" y="827283"/>
                </a:lnTo>
                <a:lnTo>
                  <a:pt x="5935341" y="874702"/>
                </a:lnTo>
                <a:lnTo>
                  <a:pt x="5963344" y="922904"/>
                </a:lnTo>
                <a:lnTo>
                  <a:pt x="5985990" y="971842"/>
                </a:lnTo>
                <a:lnTo>
                  <a:pt x="6003157" y="1021469"/>
                </a:lnTo>
                <a:lnTo>
                  <a:pt x="6014722" y="1071740"/>
                </a:lnTo>
                <a:lnTo>
                  <a:pt x="6020564" y="1122607"/>
                </a:lnTo>
                <a:lnTo>
                  <a:pt x="6021299" y="1148249"/>
                </a:lnTo>
                <a:lnTo>
                  <a:pt x="6020564" y="1173892"/>
                </a:lnTo>
                <a:lnTo>
                  <a:pt x="6014722" y="1224759"/>
                </a:lnTo>
                <a:lnTo>
                  <a:pt x="6003157" y="1275030"/>
                </a:lnTo>
                <a:lnTo>
                  <a:pt x="5985990" y="1324657"/>
                </a:lnTo>
                <a:lnTo>
                  <a:pt x="5963344" y="1373595"/>
                </a:lnTo>
                <a:lnTo>
                  <a:pt x="5935341" y="1421797"/>
                </a:lnTo>
                <a:lnTo>
                  <a:pt x="5902103" y="1469216"/>
                </a:lnTo>
                <a:lnTo>
                  <a:pt x="5863753" y="1515806"/>
                </a:lnTo>
                <a:lnTo>
                  <a:pt x="5820413" y="1561519"/>
                </a:lnTo>
                <a:lnTo>
                  <a:pt x="5772206" y="1606309"/>
                </a:lnTo>
                <a:lnTo>
                  <a:pt x="5719254" y="1650129"/>
                </a:lnTo>
                <a:lnTo>
                  <a:pt x="5661679" y="1692933"/>
                </a:lnTo>
                <a:lnTo>
                  <a:pt x="5599604" y="1734674"/>
                </a:lnTo>
                <a:lnTo>
                  <a:pt x="5566917" y="1755132"/>
                </a:lnTo>
                <a:lnTo>
                  <a:pt x="5533151" y="1775306"/>
                </a:lnTo>
                <a:lnTo>
                  <a:pt x="5498321" y="1795191"/>
                </a:lnTo>
                <a:lnTo>
                  <a:pt x="5462443" y="1814781"/>
                </a:lnTo>
                <a:lnTo>
                  <a:pt x="5425531" y="1834070"/>
                </a:lnTo>
                <a:lnTo>
                  <a:pt x="5387601" y="1853053"/>
                </a:lnTo>
                <a:lnTo>
                  <a:pt x="5348668" y="1871723"/>
                </a:lnTo>
                <a:lnTo>
                  <a:pt x="5308748" y="1890076"/>
                </a:lnTo>
                <a:lnTo>
                  <a:pt x="5267856" y="1908104"/>
                </a:lnTo>
                <a:lnTo>
                  <a:pt x="5226008" y="1925802"/>
                </a:lnTo>
                <a:lnTo>
                  <a:pt x="5183217" y="1943164"/>
                </a:lnTo>
                <a:lnTo>
                  <a:pt x="5139500" y="1960185"/>
                </a:lnTo>
                <a:lnTo>
                  <a:pt x="5094873" y="1976858"/>
                </a:lnTo>
                <a:lnTo>
                  <a:pt x="5049350" y="1993178"/>
                </a:lnTo>
                <a:lnTo>
                  <a:pt x="5002946" y="2009139"/>
                </a:lnTo>
                <a:lnTo>
                  <a:pt x="4955678" y="2024735"/>
                </a:lnTo>
                <a:lnTo>
                  <a:pt x="4907559" y="2039961"/>
                </a:lnTo>
                <a:lnTo>
                  <a:pt x="4858607" y="2054809"/>
                </a:lnTo>
                <a:lnTo>
                  <a:pt x="4808835" y="2069276"/>
                </a:lnTo>
                <a:lnTo>
                  <a:pt x="4758259" y="2083354"/>
                </a:lnTo>
                <a:lnTo>
                  <a:pt x="4706895" y="2097038"/>
                </a:lnTo>
                <a:lnTo>
                  <a:pt x="4654757" y="2110322"/>
                </a:lnTo>
                <a:lnTo>
                  <a:pt x="4601862" y="2123200"/>
                </a:lnTo>
                <a:lnTo>
                  <a:pt x="4548224" y="2135667"/>
                </a:lnTo>
                <a:lnTo>
                  <a:pt x="4493858" y="2147716"/>
                </a:lnTo>
                <a:lnTo>
                  <a:pt x="4438781" y="2159342"/>
                </a:lnTo>
                <a:lnTo>
                  <a:pt x="4383007" y="2170539"/>
                </a:lnTo>
                <a:lnTo>
                  <a:pt x="4326551" y="2181301"/>
                </a:lnTo>
                <a:lnTo>
                  <a:pt x="4269429" y="2191622"/>
                </a:lnTo>
                <a:lnTo>
                  <a:pt x="4211656" y="2201496"/>
                </a:lnTo>
                <a:lnTo>
                  <a:pt x="4153248" y="2210918"/>
                </a:lnTo>
                <a:lnTo>
                  <a:pt x="4094219" y="2219882"/>
                </a:lnTo>
                <a:lnTo>
                  <a:pt x="4057090" y="2225174"/>
                </a:lnTo>
              </a:path>
            </a:pathLst>
          </a:custGeom>
          <a:ln w="28574">
            <a:solidFill>
              <a:srgbClr val="FF0000"/>
            </a:solidFill>
          </a:ln>
        </p:spPr>
        <p:txBody>
          <a:bodyPr wrap="square" lIns="0" tIns="0" rIns="0" bIns="0" rtlCol="0"/>
          <a:lstStyle/>
          <a:p>
            <a:endParaRPr sz="2400"/>
          </a:p>
        </p:txBody>
      </p:sp>
      <p:sp>
        <p:nvSpPr>
          <p:cNvPr id="8" name="object 8"/>
          <p:cNvSpPr/>
          <p:nvPr/>
        </p:nvSpPr>
        <p:spPr>
          <a:xfrm>
            <a:off x="1" y="5422100"/>
            <a:ext cx="3765127" cy="1435947"/>
          </a:xfrm>
          <a:custGeom>
            <a:avLst/>
            <a:gdLst/>
            <a:ahLst/>
            <a:cxnLst/>
            <a:rect l="l" t="t" r="r" b="b"/>
            <a:pathLst>
              <a:path w="2823845" h="1076960">
                <a:moveTo>
                  <a:pt x="2823639" y="1076924"/>
                </a:moveTo>
                <a:lnTo>
                  <a:pt x="0" y="0"/>
                </a:lnTo>
              </a:path>
            </a:pathLst>
          </a:custGeom>
          <a:ln w="28574">
            <a:solidFill>
              <a:srgbClr val="FF0000"/>
            </a:solidFill>
          </a:ln>
        </p:spPr>
        <p:txBody>
          <a:bodyPr wrap="square" lIns="0" tIns="0" rIns="0" bIns="0" rtlCol="0"/>
          <a:lstStyle/>
          <a:p>
            <a:endParaRPr sz="2400"/>
          </a:p>
        </p:txBody>
      </p:sp>
      <p:sp>
        <p:nvSpPr>
          <p:cNvPr id="9" name="object 9"/>
          <p:cNvSpPr/>
          <p:nvPr/>
        </p:nvSpPr>
        <p:spPr>
          <a:xfrm>
            <a:off x="7969114" y="4706259"/>
            <a:ext cx="1833033" cy="1810173"/>
          </a:xfrm>
          <a:custGeom>
            <a:avLst/>
            <a:gdLst/>
            <a:ahLst/>
            <a:cxnLst/>
            <a:rect l="l" t="t" r="r" b="b"/>
            <a:pathLst>
              <a:path w="1374775" h="1357629">
                <a:moveTo>
                  <a:pt x="338139" y="1254716"/>
                </a:moveTo>
                <a:lnTo>
                  <a:pt x="296734" y="1227624"/>
                </a:lnTo>
                <a:lnTo>
                  <a:pt x="257846" y="1198192"/>
                </a:lnTo>
                <a:lnTo>
                  <a:pt x="221515" y="1166577"/>
                </a:lnTo>
                <a:lnTo>
                  <a:pt x="187783" y="1132937"/>
                </a:lnTo>
                <a:lnTo>
                  <a:pt x="156690" y="1097432"/>
                </a:lnTo>
                <a:lnTo>
                  <a:pt x="128279" y="1060219"/>
                </a:lnTo>
                <a:lnTo>
                  <a:pt x="102590" y="1021456"/>
                </a:lnTo>
                <a:lnTo>
                  <a:pt x="79664" y="981301"/>
                </a:lnTo>
                <a:lnTo>
                  <a:pt x="59542" y="939913"/>
                </a:lnTo>
                <a:lnTo>
                  <a:pt x="42265" y="897451"/>
                </a:lnTo>
                <a:lnTo>
                  <a:pt x="27875" y="854072"/>
                </a:lnTo>
                <a:lnTo>
                  <a:pt x="16412" y="809934"/>
                </a:lnTo>
                <a:lnTo>
                  <a:pt x="7918" y="765196"/>
                </a:lnTo>
                <a:lnTo>
                  <a:pt x="2433" y="720016"/>
                </a:lnTo>
                <a:lnTo>
                  <a:pt x="0" y="674552"/>
                </a:lnTo>
                <a:lnTo>
                  <a:pt x="658" y="628963"/>
                </a:lnTo>
                <a:lnTo>
                  <a:pt x="4449" y="583407"/>
                </a:lnTo>
                <a:lnTo>
                  <a:pt x="11414" y="538041"/>
                </a:lnTo>
                <a:lnTo>
                  <a:pt x="21594" y="493025"/>
                </a:lnTo>
                <a:lnTo>
                  <a:pt x="35031" y="448516"/>
                </a:lnTo>
                <a:lnTo>
                  <a:pt x="51765" y="404673"/>
                </a:lnTo>
                <a:lnTo>
                  <a:pt x="71837" y="361653"/>
                </a:lnTo>
                <a:lnTo>
                  <a:pt x="95289" y="319616"/>
                </a:lnTo>
                <a:lnTo>
                  <a:pt x="121975" y="279064"/>
                </a:lnTo>
                <a:lnTo>
                  <a:pt x="151416" y="240806"/>
                </a:lnTo>
                <a:lnTo>
                  <a:pt x="183461" y="204950"/>
                </a:lnTo>
                <a:lnTo>
                  <a:pt x="217962" y="171604"/>
                </a:lnTo>
                <a:lnTo>
                  <a:pt x="254769" y="140875"/>
                </a:lnTo>
                <a:lnTo>
                  <a:pt x="293730" y="112871"/>
                </a:lnTo>
                <a:lnTo>
                  <a:pt x="334697" y="87700"/>
                </a:lnTo>
                <a:lnTo>
                  <a:pt x="377519" y="65469"/>
                </a:lnTo>
                <a:lnTo>
                  <a:pt x="422046" y="46288"/>
                </a:lnTo>
                <a:lnTo>
                  <a:pt x="468129" y="30262"/>
                </a:lnTo>
                <a:lnTo>
                  <a:pt x="515618" y="17501"/>
                </a:lnTo>
                <a:lnTo>
                  <a:pt x="563998" y="8170"/>
                </a:lnTo>
                <a:lnTo>
                  <a:pt x="612730" y="2347"/>
                </a:lnTo>
                <a:lnTo>
                  <a:pt x="661630" y="0"/>
                </a:lnTo>
                <a:lnTo>
                  <a:pt x="710510" y="1098"/>
                </a:lnTo>
                <a:lnTo>
                  <a:pt x="759186" y="5612"/>
                </a:lnTo>
                <a:lnTo>
                  <a:pt x="807472" y="13511"/>
                </a:lnTo>
                <a:lnTo>
                  <a:pt x="855181" y="24764"/>
                </a:lnTo>
                <a:lnTo>
                  <a:pt x="902128" y="39342"/>
                </a:lnTo>
                <a:lnTo>
                  <a:pt x="948128" y="57213"/>
                </a:lnTo>
                <a:lnTo>
                  <a:pt x="992993" y="78348"/>
                </a:lnTo>
                <a:lnTo>
                  <a:pt x="1036539" y="102716"/>
                </a:lnTo>
                <a:lnTo>
                  <a:pt x="1077944" y="129808"/>
                </a:lnTo>
                <a:lnTo>
                  <a:pt x="1116833" y="159240"/>
                </a:lnTo>
                <a:lnTo>
                  <a:pt x="1153163" y="190855"/>
                </a:lnTo>
                <a:lnTo>
                  <a:pt x="1186895" y="224495"/>
                </a:lnTo>
                <a:lnTo>
                  <a:pt x="1217988" y="260000"/>
                </a:lnTo>
                <a:lnTo>
                  <a:pt x="1246399" y="297214"/>
                </a:lnTo>
                <a:lnTo>
                  <a:pt x="1272088" y="335977"/>
                </a:lnTo>
                <a:lnTo>
                  <a:pt x="1295014" y="376131"/>
                </a:lnTo>
                <a:lnTo>
                  <a:pt x="1315136" y="417519"/>
                </a:lnTo>
                <a:lnTo>
                  <a:pt x="1332413" y="459981"/>
                </a:lnTo>
                <a:lnTo>
                  <a:pt x="1346803" y="503361"/>
                </a:lnTo>
                <a:lnTo>
                  <a:pt x="1358266" y="547498"/>
                </a:lnTo>
                <a:lnTo>
                  <a:pt x="1366760" y="592236"/>
                </a:lnTo>
                <a:lnTo>
                  <a:pt x="1372245" y="637416"/>
                </a:lnTo>
                <a:lnTo>
                  <a:pt x="1374678" y="682880"/>
                </a:lnTo>
                <a:lnTo>
                  <a:pt x="1374020" y="728469"/>
                </a:lnTo>
                <a:lnTo>
                  <a:pt x="1370229" y="774026"/>
                </a:lnTo>
                <a:lnTo>
                  <a:pt x="1363264" y="819391"/>
                </a:lnTo>
                <a:lnTo>
                  <a:pt x="1353084" y="864407"/>
                </a:lnTo>
                <a:lnTo>
                  <a:pt x="1339647" y="908916"/>
                </a:lnTo>
                <a:lnTo>
                  <a:pt x="1322913" y="952760"/>
                </a:lnTo>
                <a:lnTo>
                  <a:pt x="1302841" y="995779"/>
                </a:lnTo>
                <a:lnTo>
                  <a:pt x="1279389" y="1037816"/>
                </a:lnTo>
                <a:lnTo>
                  <a:pt x="1252964" y="1078050"/>
                </a:lnTo>
                <a:lnTo>
                  <a:pt x="1224106" y="1115741"/>
                </a:lnTo>
                <a:lnTo>
                  <a:pt x="1192974" y="1150851"/>
                </a:lnTo>
                <a:lnTo>
                  <a:pt x="1159728" y="1183345"/>
                </a:lnTo>
                <a:lnTo>
                  <a:pt x="1124527" y="1213185"/>
                </a:lnTo>
                <a:lnTo>
                  <a:pt x="1087530" y="1240335"/>
                </a:lnTo>
                <a:lnTo>
                  <a:pt x="1048896" y="1264758"/>
                </a:lnTo>
                <a:lnTo>
                  <a:pt x="1008784" y="1286417"/>
                </a:lnTo>
                <a:lnTo>
                  <a:pt x="967355" y="1305276"/>
                </a:lnTo>
                <a:lnTo>
                  <a:pt x="924767" y="1321298"/>
                </a:lnTo>
                <a:lnTo>
                  <a:pt x="881179" y="1334447"/>
                </a:lnTo>
                <a:lnTo>
                  <a:pt x="836751" y="1344685"/>
                </a:lnTo>
                <a:lnTo>
                  <a:pt x="791642" y="1351975"/>
                </a:lnTo>
                <a:lnTo>
                  <a:pt x="746011" y="1356282"/>
                </a:lnTo>
                <a:lnTo>
                  <a:pt x="700018" y="1357569"/>
                </a:lnTo>
                <a:lnTo>
                  <a:pt x="653822" y="1355798"/>
                </a:lnTo>
                <a:lnTo>
                  <a:pt x="607582" y="1350933"/>
                </a:lnTo>
                <a:lnTo>
                  <a:pt x="561457" y="1342938"/>
                </a:lnTo>
                <a:lnTo>
                  <a:pt x="515607" y="1331775"/>
                </a:lnTo>
                <a:lnTo>
                  <a:pt x="470191" y="1317408"/>
                </a:lnTo>
                <a:lnTo>
                  <a:pt x="425368" y="1299800"/>
                </a:lnTo>
                <a:lnTo>
                  <a:pt x="381298" y="1278915"/>
                </a:lnTo>
                <a:lnTo>
                  <a:pt x="338139" y="1254716"/>
                </a:lnTo>
                <a:close/>
              </a:path>
            </a:pathLst>
          </a:custGeom>
          <a:ln w="28574">
            <a:solidFill>
              <a:srgbClr val="FF0000"/>
            </a:solidFill>
          </a:ln>
        </p:spPr>
        <p:txBody>
          <a:bodyPr wrap="square" lIns="0" tIns="0" rIns="0" bIns="0" rtlCol="0"/>
          <a:lstStyle/>
          <a:p>
            <a:endParaRPr sz="2400"/>
          </a:p>
        </p:txBody>
      </p:sp>
      <p:sp>
        <p:nvSpPr>
          <p:cNvPr id="10" name="object 10"/>
          <p:cNvSpPr/>
          <p:nvPr/>
        </p:nvSpPr>
        <p:spPr>
          <a:xfrm>
            <a:off x="1722433" y="5156700"/>
            <a:ext cx="2853267" cy="1701800"/>
          </a:xfrm>
          <a:custGeom>
            <a:avLst/>
            <a:gdLst/>
            <a:ahLst/>
            <a:cxnLst/>
            <a:rect l="l" t="t" r="r" b="b"/>
            <a:pathLst>
              <a:path w="2139950" h="1276350">
                <a:moveTo>
                  <a:pt x="0" y="689549"/>
                </a:moveTo>
                <a:lnTo>
                  <a:pt x="6278" y="614415"/>
                </a:lnTo>
                <a:lnTo>
                  <a:pt x="24678" y="541625"/>
                </a:lnTo>
                <a:lnTo>
                  <a:pt x="54546" y="471598"/>
                </a:lnTo>
                <a:lnTo>
                  <a:pt x="73577" y="437753"/>
                </a:lnTo>
                <a:lnTo>
                  <a:pt x="95231" y="404757"/>
                </a:lnTo>
                <a:lnTo>
                  <a:pt x="119425" y="372662"/>
                </a:lnTo>
                <a:lnTo>
                  <a:pt x="146079" y="341520"/>
                </a:lnTo>
                <a:lnTo>
                  <a:pt x="175110" y="311386"/>
                </a:lnTo>
                <a:lnTo>
                  <a:pt x="206438" y="282310"/>
                </a:lnTo>
                <a:lnTo>
                  <a:pt x="239980" y="254346"/>
                </a:lnTo>
                <a:lnTo>
                  <a:pt x="275655" y="227547"/>
                </a:lnTo>
                <a:lnTo>
                  <a:pt x="313381" y="201964"/>
                </a:lnTo>
                <a:lnTo>
                  <a:pt x="353076" y="177651"/>
                </a:lnTo>
                <a:lnTo>
                  <a:pt x="394660" y="154659"/>
                </a:lnTo>
                <a:lnTo>
                  <a:pt x="438051" y="133043"/>
                </a:lnTo>
                <a:lnTo>
                  <a:pt x="483166" y="112853"/>
                </a:lnTo>
                <a:lnTo>
                  <a:pt x="529925" y="94143"/>
                </a:lnTo>
                <a:lnTo>
                  <a:pt x="578246" y="76966"/>
                </a:lnTo>
                <a:lnTo>
                  <a:pt x="628047" y="61373"/>
                </a:lnTo>
                <a:lnTo>
                  <a:pt x="679246" y="47418"/>
                </a:lnTo>
                <a:lnTo>
                  <a:pt x="731763" y="35153"/>
                </a:lnTo>
                <a:lnTo>
                  <a:pt x="785514" y="24631"/>
                </a:lnTo>
                <a:lnTo>
                  <a:pt x="840420" y="15904"/>
                </a:lnTo>
                <a:lnTo>
                  <a:pt x="896398" y="9025"/>
                </a:lnTo>
                <a:lnTo>
                  <a:pt x="953367" y="4046"/>
                </a:lnTo>
                <a:lnTo>
                  <a:pt x="1011244" y="1020"/>
                </a:lnTo>
                <a:lnTo>
                  <a:pt x="1069949" y="0"/>
                </a:lnTo>
                <a:lnTo>
                  <a:pt x="1128655" y="1020"/>
                </a:lnTo>
                <a:lnTo>
                  <a:pt x="1186532" y="4046"/>
                </a:lnTo>
                <a:lnTo>
                  <a:pt x="1243501" y="9025"/>
                </a:lnTo>
                <a:lnTo>
                  <a:pt x="1299479" y="15904"/>
                </a:lnTo>
                <a:lnTo>
                  <a:pt x="1354385" y="24631"/>
                </a:lnTo>
                <a:lnTo>
                  <a:pt x="1408136" y="35153"/>
                </a:lnTo>
                <a:lnTo>
                  <a:pt x="1460653" y="47418"/>
                </a:lnTo>
                <a:lnTo>
                  <a:pt x="1511852" y="61373"/>
                </a:lnTo>
                <a:lnTo>
                  <a:pt x="1561653" y="76966"/>
                </a:lnTo>
                <a:lnTo>
                  <a:pt x="1609974" y="94143"/>
                </a:lnTo>
                <a:lnTo>
                  <a:pt x="1656733" y="112853"/>
                </a:lnTo>
                <a:lnTo>
                  <a:pt x="1701848" y="133043"/>
                </a:lnTo>
                <a:lnTo>
                  <a:pt x="1745239" y="154659"/>
                </a:lnTo>
                <a:lnTo>
                  <a:pt x="1786823" y="177651"/>
                </a:lnTo>
                <a:lnTo>
                  <a:pt x="1826518" y="201964"/>
                </a:lnTo>
                <a:lnTo>
                  <a:pt x="1864244" y="227547"/>
                </a:lnTo>
                <a:lnTo>
                  <a:pt x="1899919" y="254346"/>
                </a:lnTo>
                <a:lnTo>
                  <a:pt x="1933461" y="282310"/>
                </a:lnTo>
                <a:lnTo>
                  <a:pt x="1964789" y="311386"/>
                </a:lnTo>
                <a:lnTo>
                  <a:pt x="1993820" y="341520"/>
                </a:lnTo>
                <a:lnTo>
                  <a:pt x="2020474" y="372662"/>
                </a:lnTo>
                <a:lnTo>
                  <a:pt x="2044668" y="404757"/>
                </a:lnTo>
                <a:lnTo>
                  <a:pt x="2066322" y="437753"/>
                </a:lnTo>
                <a:lnTo>
                  <a:pt x="2085353" y="471598"/>
                </a:lnTo>
                <a:lnTo>
                  <a:pt x="2101680" y="506240"/>
                </a:lnTo>
                <a:lnTo>
                  <a:pt x="2125896" y="577701"/>
                </a:lnTo>
                <a:lnTo>
                  <a:pt x="2138316" y="651716"/>
                </a:lnTo>
                <a:lnTo>
                  <a:pt x="2139899" y="689549"/>
                </a:lnTo>
                <a:lnTo>
                  <a:pt x="2138316" y="727383"/>
                </a:lnTo>
                <a:lnTo>
                  <a:pt x="2125896" y="801398"/>
                </a:lnTo>
                <a:lnTo>
                  <a:pt x="2101680" y="872859"/>
                </a:lnTo>
                <a:lnTo>
                  <a:pt x="2085353" y="907501"/>
                </a:lnTo>
                <a:lnTo>
                  <a:pt x="2066322" y="941346"/>
                </a:lnTo>
                <a:lnTo>
                  <a:pt x="2044668" y="974342"/>
                </a:lnTo>
                <a:lnTo>
                  <a:pt x="2020474" y="1006437"/>
                </a:lnTo>
                <a:lnTo>
                  <a:pt x="1993820" y="1037579"/>
                </a:lnTo>
                <a:lnTo>
                  <a:pt x="1964789" y="1067713"/>
                </a:lnTo>
                <a:lnTo>
                  <a:pt x="1933461" y="1096789"/>
                </a:lnTo>
                <a:lnTo>
                  <a:pt x="1899919" y="1124753"/>
                </a:lnTo>
                <a:lnTo>
                  <a:pt x="1864244" y="1151552"/>
                </a:lnTo>
                <a:lnTo>
                  <a:pt x="1826518" y="1177135"/>
                </a:lnTo>
                <a:lnTo>
                  <a:pt x="1786823" y="1201448"/>
                </a:lnTo>
                <a:lnTo>
                  <a:pt x="1745239" y="1224440"/>
                </a:lnTo>
                <a:lnTo>
                  <a:pt x="1701848" y="1246056"/>
                </a:lnTo>
                <a:lnTo>
                  <a:pt x="1656733" y="1266246"/>
                </a:lnTo>
                <a:lnTo>
                  <a:pt x="1632419" y="1275974"/>
                </a:lnTo>
              </a:path>
            </a:pathLst>
          </a:custGeom>
          <a:ln w="28574">
            <a:solidFill>
              <a:srgbClr val="0000FF"/>
            </a:solidFill>
          </a:ln>
        </p:spPr>
        <p:txBody>
          <a:bodyPr wrap="square" lIns="0" tIns="0" rIns="0" bIns="0" rtlCol="0"/>
          <a:lstStyle/>
          <a:p>
            <a:endParaRPr sz="2400"/>
          </a:p>
        </p:txBody>
      </p:sp>
      <p:sp>
        <p:nvSpPr>
          <p:cNvPr id="11" name="object 11"/>
          <p:cNvSpPr/>
          <p:nvPr/>
        </p:nvSpPr>
        <p:spPr>
          <a:xfrm>
            <a:off x="1722434" y="6076099"/>
            <a:ext cx="677333" cy="782320"/>
          </a:xfrm>
          <a:custGeom>
            <a:avLst/>
            <a:gdLst/>
            <a:ahLst/>
            <a:cxnLst/>
            <a:rect l="l" t="t" r="r" b="b"/>
            <a:pathLst>
              <a:path w="508000" h="586739">
                <a:moveTo>
                  <a:pt x="507480" y="586424"/>
                </a:moveTo>
                <a:lnTo>
                  <a:pt x="438051" y="556506"/>
                </a:lnTo>
                <a:lnTo>
                  <a:pt x="394660" y="534890"/>
                </a:lnTo>
                <a:lnTo>
                  <a:pt x="353076" y="511898"/>
                </a:lnTo>
                <a:lnTo>
                  <a:pt x="313381" y="487585"/>
                </a:lnTo>
                <a:lnTo>
                  <a:pt x="275655" y="462002"/>
                </a:lnTo>
                <a:lnTo>
                  <a:pt x="239980" y="435203"/>
                </a:lnTo>
                <a:lnTo>
                  <a:pt x="206438" y="407239"/>
                </a:lnTo>
                <a:lnTo>
                  <a:pt x="175110" y="378163"/>
                </a:lnTo>
                <a:lnTo>
                  <a:pt x="146079" y="348029"/>
                </a:lnTo>
                <a:lnTo>
                  <a:pt x="119425" y="316887"/>
                </a:lnTo>
                <a:lnTo>
                  <a:pt x="95231" y="284792"/>
                </a:lnTo>
                <a:lnTo>
                  <a:pt x="73577" y="251796"/>
                </a:lnTo>
                <a:lnTo>
                  <a:pt x="54546" y="217951"/>
                </a:lnTo>
                <a:lnTo>
                  <a:pt x="38219" y="183309"/>
                </a:lnTo>
                <a:lnTo>
                  <a:pt x="14003" y="111848"/>
                </a:lnTo>
                <a:lnTo>
                  <a:pt x="1583" y="37833"/>
                </a:lnTo>
                <a:lnTo>
                  <a:pt x="0" y="0"/>
                </a:lnTo>
              </a:path>
            </a:pathLst>
          </a:custGeom>
          <a:ln w="28574">
            <a:solidFill>
              <a:srgbClr val="0000FF"/>
            </a:solidFill>
          </a:ln>
        </p:spPr>
        <p:txBody>
          <a:bodyPr wrap="square" lIns="0" tIns="0" rIns="0" bIns="0" rtlCol="0"/>
          <a:lstStyle/>
          <a:p>
            <a:endParaRPr sz="2400"/>
          </a:p>
        </p:txBody>
      </p:sp>
      <p:sp>
        <p:nvSpPr>
          <p:cNvPr id="12" name="object 12"/>
          <p:cNvSpPr/>
          <p:nvPr/>
        </p:nvSpPr>
        <p:spPr>
          <a:xfrm>
            <a:off x="699866" y="3891099"/>
            <a:ext cx="6570980" cy="1838960"/>
          </a:xfrm>
          <a:custGeom>
            <a:avLst/>
            <a:gdLst/>
            <a:ahLst/>
            <a:cxnLst/>
            <a:rect l="l" t="t" r="r" b="b"/>
            <a:pathLst>
              <a:path w="4928235" h="1379220">
                <a:moveTo>
                  <a:pt x="0" y="689549"/>
                </a:moveTo>
                <a:lnTo>
                  <a:pt x="1014" y="669574"/>
                </a:lnTo>
                <a:lnTo>
                  <a:pt x="4037" y="649739"/>
                </a:lnTo>
                <a:lnTo>
                  <a:pt x="16005" y="610522"/>
                </a:lnTo>
                <a:lnTo>
                  <a:pt x="35682" y="571961"/>
                </a:lnTo>
                <a:lnTo>
                  <a:pt x="62851" y="534116"/>
                </a:lnTo>
                <a:lnTo>
                  <a:pt x="97292" y="497049"/>
                </a:lnTo>
                <a:lnTo>
                  <a:pt x="138786" y="460822"/>
                </a:lnTo>
                <a:lnTo>
                  <a:pt x="187114" y="425495"/>
                </a:lnTo>
                <a:lnTo>
                  <a:pt x="242057" y="391130"/>
                </a:lnTo>
                <a:lnTo>
                  <a:pt x="303395" y="357788"/>
                </a:lnTo>
                <a:lnTo>
                  <a:pt x="370910" y="325531"/>
                </a:lnTo>
                <a:lnTo>
                  <a:pt x="406915" y="309829"/>
                </a:lnTo>
                <a:lnTo>
                  <a:pt x="444382" y="294420"/>
                </a:lnTo>
                <a:lnTo>
                  <a:pt x="483283" y="279313"/>
                </a:lnTo>
                <a:lnTo>
                  <a:pt x="523592" y="264516"/>
                </a:lnTo>
                <a:lnTo>
                  <a:pt x="565280" y="250036"/>
                </a:lnTo>
                <a:lnTo>
                  <a:pt x="608321" y="235881"/>
                </a:lnTo>
                <a:lnTo>
                  <a:pt x="652686" y="222058"/>
                </a:lnTo>
                <a:lnTo>
                  <a:pt x="698349" y="208575"/>
                </a:lnTo>
                <a:lnTo>
                  <a:pt x="745283" y="195441"/>
                </a:lnTo>
                <a:lnTo>
                  <a:pt x="793459" y="182661"/>
                </a:lnTo>
                <a:lnTo>
                  <a:pt x="842851" y="170245"/>
                </a:lnTo>
                <a:lnTo>
                  <a:pt x="893430" y="158200"/>
                </a:lnTo>
                <a:lnTo>
                  <a:pt x="945170" y="146533"/>
                </a:lnTo>
                <a:lnTo>
                  <a:pt x="998044" y="135252"/>
                </a:lnTo>
                <a:lnTo>
                  <a:pt x="1052023" y="124365"/>
                </a:lnTo>
                <a:lnTo>
                  <a:pt x="1107081" y="113879"/>
                </a:lnTo>
                <a:lnTo>
                  <a:pt x="1163190" y="103803"/>
                </a:lnTo>
                <a:lnTo>
                  <a:pt x="1220322" y="94143"/>
                </a:lnTo>
                <a:lnTo>
                  <a:pt x="1278451" y="84908"/>
                </a:lnTo>
                <a:lnTo>
                  <a:pt x="1337548" y="76105"/>
                </a:lnTo>
                <a:lnTo>
                  <a:pt x="1397587" y="67742"/>
                </a:lnTo>
                <a:lnTo>
                  <a:pt x="1458540" y="59826"/>
                </a:lnTo>
                <a:lnTo>
                  <a:pt x="1520380" y="52366"/>
                </a:lnTo>
                <a:lnTo>
                  <a:pt x="1583079" y="45368"/>
                </a:lnTo>
                <a:lnTo>
                  <a:pt x="1646610" y="38841"/>
                </a:lnTo>
                <a:lnTo>
                  <a:pt x="1710945" y="32791"/>
                </a:lnTo>
                <a:lnTo>
                  <a:pt x="1776058" y="27228"/>
                </a:lnTo>
                <a:lnTo>
                  <a:pt x="1841920" y="22158"/>
                </a:lnTo>
                <a:lnTo>
                  <a:pt x="1908505" y="17589"/>
                </a:lnTo>
                <a:lnTo>
                  <a:pt x="1975785" y="13529"/>
                </a:lnTo>
                <a:lnTo>
                  <a:pt x="2043732" y="9986"/>
                </a:lnTo>
                <a:lnTo>
                  <a:pt x="2112319" y="6966"/>
                </a:lnTo>
                <a:lnTo>
                  <a:pt x="2181519" y="4479"/>
                </a:lnTo>
                <a:lnTo>
                  <a:pt x="2251305" y="2531"/>
                </a:lnTo>
                <a:lnTo>
                  <a:pt x="2321648" y="1130"/>
                </a:lnTo>
                <a:lnTo>
                  <a:pt x="2392522" y="283"/>
                </a:lnTo>
                <a:lnTo>
                  <a:pt x="2463899" y="0"/>
                </a:lnTo>
                <a:lnTo>
                  <a:pt x="2535277" y="283"/>
                </a:lnTo>
                <a:lnTo>
                  <a:pt x="2606151" y="1130"/>
                </a:lnTo>
                <a:lnTo>
                  <a:pt x="2676494" y="2531"/>
                </a:lnTo>
                <a:lnTo>
                  <a:pt x="2746280" y="4479"/>
                </a:lnTo>
                <a:lnTo>
                  <a:pt x="2815480" y="6966"/>
                </a:lnTo>
                <a:lnTo>
                  <a:pt x="2884067" y="9986"/>
                </a:lnTo>
                <a:lnTo>
                  <a:pt x="2952014" y="13529"/>
                </a:lnTo>
                <a:lnTo>
                  <a:pt x="3019294" y="17589"/>
                </a:lnTo>
                <a:lnTo>
                  <a:pt x="3085878" y="22158"/>
                </a:lnTo>
                <a:lnTo>
                  <a:pt x="3151741" y="27228"/>
                </a:lnTo>
                <a:lnTo>
                  <a:pt x="3216853" y="32791"/>
                </a:lnTo>
                <a:lnTo>
                  <a:pt x="3281189" y="38841"/>
                </a:lnTo>
                <a:lnTo>
                  <a:pt x="3344720" y="45368"/>
                </a:lnTo>
                <a:lnTo>
                  <a:pt x="3407419" y="52366"/>
                </a:lnTo>
                <a:lnTo>
                  <a:pt x="3469259" y="59826"/>
                </a:lnTo>
                <a:lnTo>
                  <a:pt x="3530212" y="67742"/>
                </a:lnTo>
                <a:lnTo>
                  <a:pt x="3590251" y="76105"/>
                </a:lnTo>
                <a:lnTo>
                  <a:pt x="3649348" y="84908"/>
                </a:lnTo>
                <a:lnTo>
                  <a:pt x="3707477" y="94143"/>
                </a:lnTo>
                <a:lnTo>
                  <a:pt x="3764609" y="103803"/>
                </a:lnTo>
                <a:lnTo>
                  <a:pt x="3820718" y="113879"/>
                </a:lnTo>
                <a:lnTo>
                  <a:pt x="3875776" y="124365"/>
                </a:lnTo>
                <a:lnTo>
                  <a:pt x="3929755" y="135252"/>
                </a:lnTo>
                <a:lnTo>
                  <a:pt x="3982628" y="146533"/>
                </a:lnTo>
                <a:lnTo>
                  <a:pt x="4034369" y="158200"/>
                </a:lnTo>
                <a:lnTo>
                  <a:pt x="4084948" y="170245"/>
                </a:lnTo>
                <a:lnTo>
                  <a:pt x="4134340" y="182661"/>
                </a:lnTo>
                <a:lnTo>
                  <a:pt x="4182516" y="195441"/>
                </a:lnTo>
                <a:lnTo>
                  <a:pt x="4229449" y="208575"/>
                </a:lnTo>
                <a:lnTo>
                  <a:pt x="4275113" y="222058"/>
                </a:lnTo>
                <a:lnTo>
                  <a:pt x="4319478" y="235881"/>
                </a:lnTo>
                <a:lnTo>
                  <a:pt x="4362519" y="250036"/>
                </a:lnTo>
                <a:lnTo>
                  <a:pt x="4404207" y="264516"/>
                </a:lnTo>
                <a:lnTo>
                  <a:pt x="4444516" y="279313"/>
                </a:lnTo>
                <a:lnTo>
                  <a:pt x="4483417" y="294420"/>
                </a:lnTo>
                <a:lnTo>
                  <a:pt x="4520884" y="309829"/>
                </a:lnTo>
                <a:lnTo>
                  <a:pt x="4556889" y="325531"/>
                </a:lnTo>
                <a:lnTo>
                  <a:pt x="4624404" y="357788"/>
                </a:lnTo>
                <a:lnTo>
                  <a:pt x="4685742" y="391130"/>
                </a:lnTo>
                <a:lnTo>
                  <a:pt x="4740685" y="425495"/>
                </a:lnTo>
                <a:lnTo>
                  <a:pt x="4789012" y="460822"/>
                </a:lnTo>
                <a:lnTo>
                  <a:pt x="4830507" y="497049"/>
                </a:lnTo>
                <a:lnTo>
                  <a:pt x="4864948" y="534116"/>
                </a:lnTo>
                <a:lnTo>
                  <a:pt x="4892117" y="571961"/>
                </a:lnTo>
                <a:lnTo>
                  <a:pt x="4911794" y="610522"/>
                </a:lnTo>
                <a:lnTo>
                  <a:pt x="4923762" y="649739"/>
                </a:lnTo>
                <a:lnTo>
                  <a:pt x="4927799" y="689549"/>
                </a:lnTo>
                <a:lnTo>
                  <a:pt x="4923762" y="729360"/>
                </a:lnTo>
                <a:lnTo>
                  <a:pt x="4911794" y="768577"/>
                </a:lnTo>
                <a:lnTo>
                  <a:pt x="4892117" y="807138"/>
                </a:lnTo>
                <a:lnTo>
                  <a:pt x="4864948" y="844983"/>
                </a:lnTo>
                <a:lnTo>
                  <a:pt x="4830507" y="882050"/>
                </a:lnTo>
                <a:lnTo>
                  <a:pt x="4789012" y="918277"/>
                </a:lnTo>
                <a:lnTo>
                  <a:pt x="4740685" y="953604"/>
                </a:lnTo>
                <a:lnTo>
                  <a:pt x="4685742" y="987969"/>
                </a:lnTo>
                <a:lnTo>
                  <a:pt x="4624404" y="1021311"/>
                </a:lnTo>
                <a:lnTo>
                  <a:pt x="4556889" y="1053568"/>
                </a:lnTo>
                <a:lnTo>
                  <a:pt x="4520884" y="1069270"/>
                </a:lnTo>
                <a:lnTo>
                  <a:pt x="4483417" y="1084679"/>
                </a:lnTo>
                <a:lnTo>
                  <a:pt x="4444516" y="1099786"/>
                </a:lnTo>
                <a:lnTo>
                  <a:pt x="4404207" y="1114583"/>
                </a:lnTo>
                <a:lnTo>
                  <a:pt x="4362519" y="1129063"/>
                </a:lnTo>
                <a:lnTo>
                  <a:pt x="4319478" y="1143218"/>
                </a:lnTo>
                <a:lnTo>
                  <a:pt x="4275113" y="1157041"/>
                </a:lnTo>
                <a:lnTo>
                  <a:pt x="4229449" y="1170524"/>
                </a:lnTo>
                <a:lnTo>
                  <a:pt x="4182516" y="1183658"/>
                </a:lnTo>
                <a:lnTo>
                  <a:pt x="4134340" y="1196438"/>
                </a:lnTo>
                <a:lnTo>
                  <a:pt x="4084948" y="1208854"/>
                </a:lnTo>
                <a:lnTo>
                  <a:pt x="4034369" y="1220899"/>
                </a:lnTo>
                <a:lnTo>
                  <a:pt x="3982628" y="1232566"/>
                </a:lnTo>
                <a:lnTo>
                  <a:pt x="3929755" y="1243847"/>
                </a:lnTo>
                <a:lnTo>
                  <a:pt x="3875776" y="1254734"/>
                </a:lnTo>
                <a:lnTo>
                  <a:pt x="3820718" y="1265220"/>
                </a:lnTo>
                <a:lnTo>
                  <a:pt x="3764609" y="1275296"/>
                </a:lnTo>
                <a:lnTo>
                  <a:pt x="3707477" y="1284956"/>
                </a:lnTo>
                <a:lnTo>
                  <a:pt x="3649348" y="1294191"/>
                </a:lnTo>
                <a:lnTo>
                  <a:pt x="3590251" y="1302994"/>
                </a:lnTo>
                <a:lnTo>
                  <a:pt x="3530212" y="1311357"/>
                </a:lnTo>
                <a:lnTo>
                  <a:pt x="3469259" y="1319273"/>
                </a:lnTo>
                <a:lnTo>
                  <a:pt x="3407419" y="1326733"/>
                </a:lnTo>
                <a:lnTo>
                  <a:pt x="3344720" y="1333731"/>
                </a:lnTo>
                <a:lnTo>
                  <a:pt x="3281189" y="1340258"/>
                </a:lnTo>
                <a:lnTo>
                  <a:pt x="3216853" y="1346308"/>
                </a:lnTo>
                <a:lnTo>
                  <a:pt x="3151741" y="1351871"/>
                </a:lnTo>
                <a:lnTo>
                  <a:pt x="3085878" y="1356941"/>
                </a:lnTo>
                <a:lnTo>
                  <a:pt x="3019294" y="1361510"/>
                </a:lnTo>
                <a:lnTo>
                  <a:pt x="2952014" y="1365570"/>
                </a:lnTo>
                <a:lnTo>
                  <a:pt x="2884067" y="1369113"/>
                </a:lnTo>
                <a:lnTo>
                  <a:pt x="2815480" y="1372133"/>
                </a:lnTo>
                <a:lnTo>
                  <a:pt x="2746280" y="1374620"/>
                </a:lnTo>
                <a:lnTo>
                  <a:pt x="2676494" y="1376568"/>
                </a:lnTo>
                <a:lnTo>
                  <a:pt x="2606151" y="1377969"/>
                </a:lnTo>
                <a:lnTo>
                  <a:pt x="2535277" y="1378816"/>
                </a:lnTo>
                <a:lnTo>
                  <a:pt x="2463899" y="1379099"/>
                </a:lnTo>
                <a:lnTo>
                  <a:pt x="2392522" y="1378816"/>
                </a:lnTo>
                <a:lnTo>
                  <a:pt x="2321648" y="1377969"/>
                </a:lnTo>
                <a:lnTo>
                  <a:pt x="2251305" y="1376568"/>
                </a:lnTo>
                <a:lnTo>
                  <a:pt x="2181519" y="1374620"/>
                </a:lnTo>
                <a:lnTo>
                  <a:pt x="2112319" y="1372133"/>
                </a:lnTo>
                <a:lnTo>
                  <a:pt x="2043732" y="1369113"/>
                </a:lnTo>
                <a:lnTo>
                  <a:pt x="1975785" y="1365570"/>
                </a:lnTo>
                <a:lnTo>
                  <a:pt x="1908505" y="1361510"/>
                </a:lnTo>
                <a:lnTo>
                  <a:pt x="1841920" y="1356941"/>
                </a:lnTo>
                <a:lnTo>
                  <a:pt x="1776058" y="1351871"/>
                </a:lnTo>
                <a:lnTo>
                  <a:pt x="1710945" y="1346308"/>
                </a:lnTo>
                <a:lnTo>
                  <a:pt x="1646610" y="1340258"/>
                </a:lnTo>
                <a:lnTo>
                  <a:pt x="1583079" y="1333731"/>
                </a:lnTo>
                <a:lnTo>
                  <a:pt x="1520380" y="1326733"/>
                </a:lnTo>
                <a:lnTo>
                  <a:pt x="1458540" y="1319273"/>
                </a:lnTo>
                <a:lnTo>
                  <a:pt x="1397587" y="1311357"/>
                </a:lnTo>
                <a:lnTo>
                  <a:pt x="1337548" y="1302994"/>
                </a:lnTo>
                <a:lnTo>
                  <a:pt x="1278451" y="1294191"/>
                </a:lnTo>
                <a:lnTo>
                  <a:pt x="1220322" y="1284956"/>
                </a:lnTo>
                <a:lnTo>
                  <a:pt x="1163190" y="1275296"/>
                </a:lnTo>
                <a:lnTo>
                  <a:pt x="1107081" y="1265220"/>
                </a:lnTo>
                <a:lnTo>
                  <a:pt x="1052023" y="1254734"/>
                </a:lnTo>
                <a:lnTo>
                  <a:pt x="998044" y="1243847"/>
                </a:lnTo>
                <a:lnTo>
                  <a:pt x="945170" y="1232566"/>
                </a:lnTo>
                <a:lnTo>
                  <a:pt x="893430" y="1220899"/>
                </a:lnTo>
                <a:lnTo>
                  <a:pt x="842851" y="1208854"/>
                </a:lnTo>
                <a:lnTo>
                  <a:pt x="793459" y="1196438"/>
                </a:lnTo>
                <a:lnTo>
                  <a:pt x="745283" y="1183658"/>
                </a:lnTo>
                <a:lnTo>
                  <a:pt x="698349" y="1170524"/>
                </a:lnTo>
                <a:lnTo>
                  <a:pt x="652686" y="1157041"/>
                </a:lnTo>
                <a:lnTo>
                  <a:pt x="608321" y="1143218"/>
                </a:lnTo>
                <a:lnTo>
                  <a:pt x="565280" y="1129063"/>
                </a:lnTo>
                <a:lnTo>
                  <a:pt x="523592" y="1114583"/>
                </a:lnTo>
                <a:lnTo>
                  <a:pt x="483283" y="1099786"/>
                </a:lnTo>
                <a:lnTo>
                  <a:pt x="444382" y="1084679"/>
                </a:lnTo>
                <a:lnTo>
                  <a:pt x="406915" y="1069270"/>
                </a:lnTo>
                <a:lnTo>
                  <a:pt x="370910" y="1053568"/>
                </a:lnTo>
                <a:lnTo>
                  <a:pt x="303395" y="1021311"/>
                </a:lnTo>
                <a:lnTo>
                  <a:pt x="242057" y="987969"/>
                </a:lnTo>
                <a:lnTo>
                  <a:pt x="187114" y="953604"/>
                </a:lnTo>
                <a:lnTo>
                  <a:pt x="138786" y="918277"/>
                </a:lnTo>
                <a:lnTo>
                  <a:pt x="97292" y="882050"/>
                </a:lnTo>
                <a:lnTo>
                  <a:pt x="62851" y="844983"/>
                </a:lnTo>
                <a:lnTo>
                  <a:pt x="35682" y="807138"/>
                </a:lnTo>
                <a:lnTo>
                  <a:pt x="16005" y="768577"/>
                </a:lnTo>
                <a:lnTo>
                  <a:pt x="4037" y="729360"/>
                </a:lnTo>
                <a:lnTo>
                  <a:pt x="1014" y="709525"/>
                </a:lnTo>
                <a:lnTo>
                  <a:pt x="0" y="689549"/>
                </a:lnTo>
                <a:close/>
              </a:path>
            </a:pathLst>
          </a:custGeom>
          <a:ln w="28574">
            <a:solidFill>
              <a:srgbClr val="00FF00"/>
            </a:solidFill>
          </a:ln>
        </p:spPr>
        <p:txBody>
          <a:bodyPr wrap="square" lIns="0" tIns="0" rIns="0" bIns="0" rtlCol="0"/>
          <a:lstStyle/>
          <a:p>
            <a:endParaRPr sz="2400"/>
          </a:p>
        </p:txBody>
      </p:sp>
      <p:sp>
        <p:nvSpPr>
          <p:cNvPr id="13" name="object 13"/>
          <p:cNvSpPr/>
          <p:nvPr/>
        </p:nvSpPr>
        <p:spPr>
          <a:xfrm>
            <a:off x="10004634" y="3962632"/>
            <a:ext cx="732367" cy="1258147"/>
          </a:xfrm>
          <a:custGeom>
            <a:avLst/>
            <a:gdLst/>
            <a:ahLst/>
            <a:cxnLst/>
            <a:rect l="l" t="t" r="r" b="b"/>
            <a:pathLst>
              <a:path w="549275" h="943610">
                <a:moveTo>
                  <a:pt x="0" y="471599"/>
                </a:moveTo>
                <a:lnTo>
                  <a:pt x="2137" y="412443"/>
                </a:lnTo>
                <a:lnTo>
                  <a:pt x="8378" y="355479"/>
                </a:lnTo>
                <a:lnTo>
                  <a:pt x="18466" y="301150"/>
                </a:lnTo>
                <a:lnTo>
                  <a:pt x="32144" y="249898"/>
                </a:lnTo>
                <a:lnTo>
                  <a:pt x="49154" y="202164"/>
                </a:lnTo>
                <a:lnTo>
                  <a:pt x="69239" y="158391"/>
                </a:lnTo>
                <a:lnTo>
                  <a:pt x="92143" y="119021"/>
                </a:lnTo>
                <a:lnTo>
                  <a:pt x="117607" y="84494"/>
                </a:lnTo>
                <a:lnTo>
                  <a:pt x="145376" y="55255"/>
                </a:lnTo>
                <a:lnTo>
                  <a:pt x="206797" y="14403"/>
                </a:lnTo>
                <a:lnTo>
                  <a:pt x="274349" y="0"/>
                </a:lnTo>
                <a:lnTo>
                  <a:pt x="317526" y="5874"/>
                </a:lnTo>
                <a:lnTo>
                  <a:pt x="359251" y="23149"/>
                </a:lnTo>
                <a:lnTo>
                  <a:pt x="398787" y="51300"/>
                </a:lnTo>
                <a:lnTo>
                  <a:pt x="435397" y="89801"/>
                </a:lnTo>
                <a:lnTo>
                  <a:pt x="468344" y="138128"/>
                </a:lnTo>
                <a:lnTo>
                  <a:pt x="488995" y="177884"/>
                </a:lnTo>
                <a:lnTo>
                  <a:pt x="506775" y="221037"/>
                </a:lnTo>
                <a:lnTo>
                  <a:pt x="521571" y="267125"/>
                </a:lnTo>
                <a:lnTo>
                  <a:pt x="533273" y="315687"/>
                </a:lnTo>
                <a:lnTo>
                  <a:pt x="541769" y="366261"/>
                </a:lnTo>
                <a:lnTo>
                  <a:pt x="546948" y="418386"/>
                </a:lnTo>
                <a:lnTo>
                  <a:pt x="548699" y="471599"/>
                </a:lnTo>
                <a:lnTo>
                  <a:pt x="546562" y="530756"/>
                </a:lnTo>
                <a:lnTo>
                  <a:pt x="540321" y="587720"/>
                </a:lnTo>
                <a:lnTo>
                  <a:pt x="530233" y="642049"/>
                </a:lnTo>
                <a:lnTo>
                  <a:pt x="516555" y="693301"/>
                </a:lnTo>
                <a:lnTo>
                  <a:pt x="499545" y="741035"/>
                </a:lnTo>
                <a:lnTo>
                  <a:pt x="479460" y="784808"/>
                </a:lnTo>
                <a:lnTo>
                  <a:pt x="456556" y="824178"/>
                </a:lnTo>
                <a:lnTo>
                  <a:pt x="431092" y="858705"/>
                </a:lnTo>
                <a:lnTo>
                  <a:pt x="403323" y="887944"/>
                </a:lnTo>
                <a:lnTo>
                  <a:pt x="341902" y="928796"/>
                </a:lnTo>
                <a:lnTo>
                  <a:pt x="274349" y="943199"/>
                </a:lnTo>
                <a:lnTo>
                  <a:pt x="206797" y="928796"/>
                </a:lnTo>
                <a:lnTo>
                  <a:pt x="145376" y="887944"/>
                </a:lnTo>
                <a:lnTo>
                  <a:pt x="117607" y="858705"/>
                </a:lnTo>
                <a:lnTo>
                  <a:pt x="92143" y="824178"/>
                </a:lnTo>
                <a:lnTo>
                  <a:pt x="69239" y="784808"/>
                </a:lnTo>
                <a:lnTo>
                  <a:pt x="49154" y="741035"/>
                </a:lnTo>
                <a:lnTo>
                  <a:pt x="32144" y="693301"/>
                </a:lnTo>
                <a:lnTo>
                  <a:pt x="18466" y="642049"/>
                </a:lnTo>
                <a:lnTo>
                  <a:pt x="8378" y="587720"/>
                </a:lnTo>
                <a:lnTo>
                  <a:pt x="2137" y="530756"/>
                </a:lnTo>
                <a:lnTo>
                  <a:pt x="0" y="471599"/>
                </a:lnTo>
                <a:close/>
              </a:path>
            </a:pathLst>
          </a:custGeom>
          <a:ln w="28574">
            <a:solidFill>
              <a:srgbClr val="0000FF"/>
            </a:solidFill>
          </a:ln>
        </p:spPr>
        <p:txBody>
          <a:bodyPr wrap="square" lIns="0" tIns="0" rIns="0" bIns="0" rtlCol="0"/>
          <a:lstStyle/>
          <a:p>
            <a:endParaRPr sz="2400"/>
          </a:p>
        </p:txBody>
      </p:sp>
      <p:sp>
        <p:nvSpPr>
          <p:cNvPr id="14" name="object 14"/>
          <p:cNvSpPr/>
          <p:nvPr/>
        </p:nvSpPr>
        <p:spPr>
          <a:xfrm>
            <a:off x="9678232" y="5220233"/>
            <a:ext cx="1385147" cy="1374140"/>
          </a:xfrm>
          <a:custGeom>
            <a:avLst/>
            <a:gdLst/>
            <a:ahLst/>
            <a:cxnLst/>
            <a:rect l="l" t="t" r="r" b="b"/>
            <a:pathLst>
              <a:path w="1038859" h="1030604">
                <a:moveTo>
                  <a:pt x="0" y="515099"/>
                </a:moveTo>
                <a:lnTo>
                  <a:pt x="2121" y="468215"/>
                </a:lnTo>
                <a:lnTo>
                  <a:pt x="8364" y="422510"/>
                </a:lnTo>
                <a:lnTo>
                  <a:pt x="18544" y="378165"/>
                </a:lnTo>
                <a:lnTo>
                  <a:pt x="32479" y="335364"/>
                </a:lnTo>
                <a:lnTo>
                  <a:pt x="49985" y="294288"/>
                </a:lnTo>
                <a:lnTo>
                  <a:pt x="70879" y="255119"/>
                </a:lnTo>
                <a:lnTo>
                  <a:pt x="94977" y="218038"/>
                </a:lnTo>
                <a:lnTo>
                  <a:pt x="122097" y="183227"/>
                </a:lnTo>
                <a:lnTo>
                  <a:pt x="152055" y="150869"/>
                </a:lnTo>
                <a:lnTo>
                  <a:pt x="184668" y="121145"/>
                </a:lnTo>
                <a:lnTo>
                  <a:pt x="219752" y="94236"/>
                </a:lnTo>
                <a:lnTo>
                  <a:pt x="257124" y="70326"/>
                </a:lnTo>
                <a:lnTo>
                  <a:pt x="296602" y="49595"/>
                </a:lnTo>
                <a:lnTo>
                  <a:pt x="338001" y="32225"/>
                </a:lnTo>
                <a:lnTo>
                  <a:pt x="381139" y="18399"/>
                </a:lnTo>
                <a:lnTo>
                  <a:pt x="425832" y="8298"/>
                </a:lnTo>
                <a:lnTo>
                  <a:pt x="471896" y="2105"/>
                </a:lnTo>
                <a:lnTo>
                  <a:pt x="519149" y="0"/>
                </a:lnTo>
                <a:lnTo>
                  <a:pt x="570461" y="2520"/>
                </a:lnTo>
                <a:lnTo>
                  <a:pt x="620904" y="9988"/>
                </a:lnTo>
                <a:lnTo>
                  <a:pt x="670137" y="22265"/>
                </a:lnTo>
                <a:lnTo>
                  <a:pt x="717820" y="39209"/>
                </a:lnTo>
                <a:lnTo>
                  <a:pt x="763612" y="60682"/>
                </a:lnTo>
                <a:lnTo>
                  <a:pt x="807174" y="86542"/>
                </a:lnTo>
                <a:lnTo>
                  <a:pt x="848165" y="116651"/>
                </a:lnTo>
                <a:lnTo>
                  <a:pt x="886244" y="150869"/>
                </a:lnTo>
                <a:lnTo>
                  <a:pt x="920730" y="188651"/>
                </a:lnTo>
                <a:lnTo>
                  <a:pt x="951076" y="229322"/>
                </a:lnTo>
                <a:lnTo>
                  <a:pt x="977140" y="272544"/>
                </a:lnTo>
                <a:lnTo>
                  <a:pt x="998782" y="317979"/>
                </a:lnTo>
                <a:lnTo>
                  <a:pt x="1015859" y="365290"/>
                </a:lnTo>
                <a:lnTo>
                  <a:pt x="1028232" y="414139"/>
                </a:lnTo>
                <a:lnTo>
                  <a:pt x="1035759" y="464188"/>
                </a:lnTo>
                <a:lnTo>
                  <a:pt x="1038299" y="515099"/>
                </a:lnTo>
                <a:lnTo>
                  <a:pt x="1036178" y="561984"/>
                </a:lnTo>
                <a:lnTo>
                  <a:pt x="1029935" y="607689"/>
                </a:lnTo>
                <a:lnTo>
                  <a:pt x="1019755" y="652034"/>
                </a:lnTo>
                <a:lnTo>
                  <a:pt x="1005820" y="694835"/>
                </a:lnTo>
                <a:lnTo>
                  <a:pt x="988314" y="735911"/>
                </a:lnTo>
                <a:lnTo>
                  <a:pt x="967420" y="775080"/>
                </a:lnTo>
                <a:lnTo>
                  <a:pt x="943322" y="812161"/>
                </a:lnTo>
                <a:lnTo>
                  <a:pt x="916202" y="846972"/>
                </a:lnTo>
                <a:lnTo>
                  <a:pt x="886244" y="879330"/>
                </a:lnTo>
                <a:lnTo>
                  <a:pt x="853631" y="909054"/>
                </a:lnTo>
                <a:lnTo>
                  <a:pt x="818547" y="935963"/>
                </a:lnTo>
                <a:lnTo>
                  <a:pt x="781174" y="959873"/>
                </a:lnTo>
                <a:lnTo>
                  <a:pt x="741697" y="980604"/>
                </a:lnTo>
                <a:lnTo>
                  <a:pt x="700298" y="997974"/>
                </a:lnTo>
                <a:lnTo>
                  <a:pt x="657160" y="1011800"/>
                </a:lnTo>
                <a:lnTo>
                  <a:pt x="612467" y="1021901"/>
                </a:lnTo>
                <a:lnTo>
                  <a:pt x="566403" y="1028094"/>
                </a:lnTo>
                <a:lnTo>
                  <a:pt x="519149" y="1030199"/>
                </a:lnTo>
                <a:lnTo>
                  <a:pt x="471896" y="1028094"/>
                </a:lnTo>
                <a:lnTo>
                  <a:pt x="425832" y="1021901"/>
                </a:lnTo>
                <a:lnTo>
                  <a:pt x="381139" y="1011800"/>
                </a:lnTo>
                <a:lnTo>
                  <a:pt x="338001" y="997974"/>
                </a:lnTo>
                <a:lnTo>
                  <a:pt x="296602" y="980604"/>
                </a:lnTo>
                <a:lnTo>
                  <a:pt x="257124" y="959873"/>
                </a:lnTo>
                <a:lnTo>
                  <a:pt x="219752" y="935963"/>
                </a:lnTo>
                <a:lnTo>
                  <a:pt x="184668" y="909054"/>
                </a:lnTo>
                <a:lnTo>
                  <a:pt x="152055" y="879330"/>
                </a:lnTo>
                <a:lnTo>
                  <a:pt x="122097" y="846972"/>
                </a:lnTo>
                <a:lnTo>
                  <a:pt x="94977" y="812161"/>
                </a:lnTo>
                <a:lnTo>
                  <a:pt x="70879" y="775080"/>
                </a:lnTo>
                <a:lnTo>
                  <a:pt x="49985" y="735911"/>
                </a:lnTo>
                <a:lnTo>
                  <a:pt x="32479" y="694835"/>
                </a:lnTo>
                <a:lnTo>
                  <a:pt x="18544" y="652034"/>
                </a:lnTo>
                <a:lnTo>
                  <a:pt x="8364" y="607689"/>
                </a:lnTo>
                <a:lnTo>
                  <a:pt x="2121" y="561984"/>
                </a:lnTo>
                <a:lnTo>
                  <a:pt x="0" y="515099"/>
                </a:lnTo>
                <a:close/>
              </a:path>
            </a:pathLst>
          </a:custGeom>
          <a:ln w="28574">
            <a:solidFill>
              <a:srgbClr val="00FF00"/>
            </a:solidFill>
          </a:ln>
        </p:spPr>
        <p:txBody>
          <a:bodyPr wrap="square" lIns="0" tIns="0" rIns="0" bIns="0" rtlCol="0"/>
          <a:lstStyle/>
          <a:p>
            <a:endParaRPr sz="2400"/>
          </a:p>
        </p:txBody>
      </p:sp>
    </p:spTree>
    <p:extLst>
      <p:ext uri="{BB962C8B-B14F-4D97-AF65-F5344CB8AC3E}">
        <p14:creationId xmlns:p14="http://schemas.microsoft.com/office/powerpoint/2010/main" val="157106919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583267" y="3544248"/>
            <a:ext cx="5608732" cy="1283661"/>
          </a:xfrm>
          <a:prstGeom prst="rect">
            <a:avLst/>
          </a:prstGeom>
          <a:blipFill>
            <a:blip r:embed="rId2" cstate="print"/>
            <a:stretch>
              <a:fillRect/>
            </a:stretch>
          </a:blipFill>
        </p:spPr>
        <p:txBody>
          <a:bodyPr wrap="square" lIns="0" tIns="0" rIns="0" bIns="0" rtlCol="0"/>
          <a:lstStyle/>
          <a:p>
            <a:endParaRPr sz="2400"/>
          </a:p>
        </p:txBody>
      </p:sp>
      <p:sp>
        <p:nvSpPr>
          <p:cNvPr id="3" name="object 3"/>
          <p:cNvSpPr/>
          <p:nvPr/>
        </p:nvSpPr>
        <p:spPr>
          <a:xfrm>
            <a:off x="6576916" y="3479549"/>
            <a:ext cx="5615093" cy="0"/>
          </a:xfrm>
          <a:custGeom>
            <a:avLst/>
            <a:gdLst/>
            <a:ahLst/>
            <a:cxnLst/>
            <a:rect l="l" t="t" r="r" b="b"/>
            <a:pathLst>
              <a:path w="4211320">
                <a:moveTo>
                  <a:pt x="0" y="0"/>
                </a:moveTo>
                <a:lnTo>
                  <a:pt x="4211312" y="0"/>
                </a:lnTo>
              </a:path>
            </a:pathLst>
          </a:custGeom>
          <a:ln w="9524">
            <a:solidFill>
              <a:srgbClr val="000000"/>
            </a:solidFill>
          </a:ln>
        </p:spPr>
        <p:txBody>
          <a:bodyPr wrap="square" lIns="0" tIns="0" rIns="0" bIns="0" rtlCol="0"/>
          <a:lstStyle/>
          <a:p>
            <a:endParaRPr sz="2400"/>
          </a:p>
        </p:txBody>
      </p:sp>
      <p:sp>
        <p:nvSpPr>
          <p:cNvPr id="4" name="object 4"/>
          <p:cNvSpPr/>
          <p:nvPr/>
        </p:nvSpPr>
        <p:spPr>
          <a:xfrm>
            <a:off x="6576916" y="3479550"/>
            <a:ext cx="5615093" cy="1381759"/>
          </a:xfrm>
          <a:custGeom>
            <a:avLst/>
            <a:gdLst/>
            <a:ahLst/>
            <a:cxnLst/>
            <a:rect l="l" t="t" r="r" b="b"/>
            <a:pathLst>
              <a:path w="4211320" h="1036320">
                <a:moveTo>
                  <a:pt x="4211312" y="1035725"/>
                </a:moveTo>
                <a:lnTo>
                  <a:pt x="0" y="1035725"/>
                </a:lnTo>
                <a:lnTo>
                  <a:pt x="0" y="0"/>
                </a:lnTo>
              </a:path>
            </a:pathLst>
          </a:custGeom>
          <a:ln w="9524">
            <a:solidFill>
              <a:srgbClr val="000000"/>
            </a:solidFill>
          </a:ln>
        </p:spPr>
        <p:txBody>
          <a:bodyPr wrap="square" lIns="0" tIns="0" rIns="0" bIns="0" rtlCol="0"/>
          <a:lstStyle/>
          <a:p>
            <a:endParaRPr sz="2400"/>
          </a:p>
        </p:txBody>
      </p:sp>
      <p:sp>
        <p:nvSpPr>
          <p:cNvPr id="5" name="object 5"/>
          <p:cNvSpPr txBox="1">
            <a:spLocks noGrp="1"/>
          </p:cNvSpPr>
          <p:nvPr>
            <p:ph type="title"/>
          </p:nvPr>
        </p:nvSpPr>
        <p:spPr>
          <a:xfrm>
            <a:off x="512967" y="677405"/>
            <a:ext cx="10670540" cy="591551"/>
          </a:xfrm>
          <a:prstGeom prst="rect">
            <a:avLst/>
          </a:prstGeom>
        </p:spPr>
        <p:txBody>
          <a:bodyPr vert="horz" wrap="square" lIns="0" tIns="16933" rIns="0" bIns="0" rtlCol="0" anchor="ctr">
            <a:spAutoFit/>
          </a:bodyPr>
          <a:lstStyle/>
          <a:p>
            <a:pPr marL="16933">
              <a:lnSpc>
                <a:spcPct val="100000"/>
              </a:lnSpc>
              <a:spcBef>
                <a:spcPts val="133"/>
              </a:spcBef>
            </a:pPr>
            <a:r>
              <a:rPr sz="3733" spc="-7" dirty="0"/>
              <a:t>How </a:t>
            </a:r>
            <a:r>
              <a:rPr sz="3733" dirty="0"/>
              <a:t>MetagenomeScope </a:t>
            </a:r>
            <a:r>
              <a:rPr sz="3733" spc="-13" dirty="0"/>
              <a:t>Scales </a:t>
            </a:r>
            <a:r>
              <a:rPr sz="3733" spc="-7" dirty="0"/>
              <a:t>Nodes and</a:t>
            </a:r>
            <a:r>
              <a:rPr sz="3733" spc="-113" dirty="0"/>
              <a:t> </a:t>
            </a:r>
            <a:r>
              <a:rPr sz="3733" spc="-7" dirty="0"/>
              <a:t>Edges</a:t>
            </a:r>
            <a:endParaRPr sz="3733"/>
          </a:p>
        </p:txBody>
      </p:sp>
      <p:sp>
        <p:nvSpPr>
          <p:cNvPr id="6" name="object 6"/>
          <p:cNvSpPr txBox="1"/>
          <p:nvPr/>
        </p:nvSpPr>
        <p:spPr>
          <a:xfrm>
            <a:off x="633666" y="1549744"/>
            <a:ext cx="10741660" cy="2221377"/>
          </a:xfrm>
          <a:prstGeom prst="rect">
            <a:avLst/>
          </a:prstGeom>
        </p:spPr>
        <p:txBody>
          <a:bodyPr vert="horz" wrap="square" lIns="0" tIns="88900" rIns="0" bIns="0" rtlCol="0">
            <a:spAutoFit/>
          </a:bodyPr>
          <a:lstStyle/>
          <a:p>
            <a:pPr marL="505447" indent="-488514">
              <a:spcBef>
                <a:spcPts val="700"/>
              </a:spcBef>
              <a:buChar char="●"/>
              <a:tabLst>
                <a:tab pos="505447" algn="l"/>
                <a:tab pos="506294" algn="l"/>
              </a:tabLst>
            </a:pPr>
            <a:r>
              <a:rPr sz="2400" spc="-7" dirty="0">
                <a:solidFill>
                  <a:srgbClr val="595959"/>
                </a:solidFill>
                <a:latin typeface="Arial"/>
                <a:cs typeface="Arial"/>
              </a:rPr>
              <a:t>Scaling nodes’</a:t>
            </a:r>
            <a:r>
              <a:rPr sz="2400" spc="-20" dirty="0">
                <a:solidFill>
                  <a:srgbClr val="595959"/>
                </a:solidFill>
                <a:latin typeface="Arial"/>
                <a:cs typeface="Arial"/>
              </a:rPr>
              <a:t> </a:t>
            </a:r>
            <a:r>
              <a:rPr sz="2400" spc="-7" dirty="0">
                <a:solidFill>
                  <a:srgbClr val="595959"/>
                </a:solidFill>
                <a:latin typeface="Arial"/>
                <a:cs typeface="Arial"/>
              </a:rPr>
              <a:t>area</a:t>
            </a:r>
            <a:endParaRPr sz="2400">
              <a:latin typeface="Arial"/>
              <a:cs typeface="Arial"/>
            </a:endParaRPr>
          </a:p>
          <a:p>
            <a:pPr marL="1115031" lvl="1" indent="-447875">
              <a:spcBef>
                <a:spcPts val="440"/>
              </a:spcBef>
              <a:buChar char="○"/>
              <a:tabLst>
                <a:tab pos="1115031" algn="l"/>
                <a:tab pos="1115879" algn="l"/>
              </a:tabLst>
            </a:pPr>
            <a:r>
              <a:rPr sz="1867" spc="-7" dirty="0">
                <a:solidFill>
                  <a:srgbClr val="595959"/>
                </a:solidFill>
                <a:latin typeface="Arial"/>
                <a:cs typeface="Arial"/>
              </a:rPr>
              <a:t>Logarithmic </a:t>
            </a:r>
            <a:r>
              <a:rPr sz="1867" dirty="0">
                <a:solidFill>
                  <a:srgbClr val="595959"/>
                </a:solidFill>
                <a:latin typeface="Arial"/>
                <a:cs typeface="Arial"/>
              </a:rPr>
              <a:t>→ relative scaling </a:t>
            </a:r>
            <a:r>
              <a:rPr sz="1867" spc="-7" dirty="0">
                <a:solidFill>
                  <a:srgbClr val="595959"/>
                </a:solidFill>
                <a:latin typeface="Arial"/>
                <a:cs typeface="Arial"/>
              </a:rPr>
              <a:t>of node area, based on</a:t>
            </a:r>
            <a:r>
              <a:rPr sz="1867" spc="-47" dirty="0">
                <a:solidFill>
                  <a:srgbClr val="595959"/>
                </a:solidFill>
                <a:latin typeface="Arial"/>
                <a:cs typeface="Arial"/>
              </a:rPr>
              <a:t> </a:t>
            </a:r>
            <a:r>
              <a:rPr sz="1867" spc="-7" dirty="0">
                <a:solidFill>
                  <a:srgbClr val="595959"/>
                </a:solidFill>
                <a:latin typeface="Arial"/>
                <a:cs typeface="Arial"/>
              </a:rPr>
              <a:t>length</a:t>
            </a:r>
            <a:endParaRPr sz="1867">
              <a:latin typeface="Arial"/>
              <a:cs typeface="Arial"/>
            </a:endParaRPr>
          </a:p>
          <a:p>
            <a:pPr marL="1115031" lvl="1" indent="-447875">
              <a:spcBef>
                <a:spcPts val="360"/>
              </a:spcBef>
              <a:buChar char="○"/>
              <a:tabLst>
                <a:tab pos="1115031" algn="l"/>
                <a:tab pos="1115879" algn="l"/>
              </a:tabLst>
            </a:pPr>
            <a:r>
              <a:rPr sz="1867" spc="-7" dirty="0">
                <a:solidFill>
                  <a:srgbClr val="595959"/>
                </a:solidFill>
                <a:latin typeface="Arial"/>
                <a:cs typeface="Arial"/>
              </a:rPr>
              <a:t>Width/height proportions are altered based on percentiles: </a:t>
            </a:r>
            <a:r>
              <a:rPr sz="1867" dirty="0">
                <a:solidFill>
                  <a:srgbClr val="595959"/>
                </a:solidFill>
                <a:latin typeface="Arial"/>
                <a:cs typeface="Arial"/>
              </a:rPr>
              <a:t>makes </a:t>
            </a:r>
            <a:r>
              <a:rPr sz="1867" spc="-7" dirty="0">
                <a:solidFill>
                  <a:srgbClr val="595959"/>
                </a:solidFill>
                <a:latin typeface="Arial"/>
                <a:cs typeface="Arial"/>
              </a:rPr>
              <a:t>larger nodes look</a:t>
            </a:r>
            <a:r>
              <a:rPr sz="1867" spc="-80" dirty="0">
                <a:solidFill>
                  <a:srgbClr val="595959"/>
                </a:solidFill>
                <a:latin typeface="Arial"/>
                <a:cs typeface="Arial"/>
              </a:rPr>
              <a:t> </a:t>
            </a:r>
            <a:r>
              <a:rPr sz="1867" dirty="0">
                <a:solidFill>
                  <a:srgbClr val="595959"/>
                </a:solidFill>
                <a:latin typeface="Arial"/>
                <a:cs typeface="Arial"/>
              </a:rPr>
              <a:t>“longer”</a:t>
            </a:r>
            <a:endParaRPr sz="1867">
              <a:latin typeface="Arial"/>
              <a:cs typeface="Arial"/>
            </a:endParaRPr>
          </a:p>
          <a:p>
            <a:pPr marL="505447" indent="-488514">
              <a:spcBef>
                <a:spcPts val="339"/>
              </a:spcBef>
              <a:buChar char="●"/>
              <a:tabLst>
                <a:tab pos="505447" algn="l"/>
                <a:tab pos="506294" algn="l"/>
              </a:tabLst>
            </a:pPr>
            <a:r>
              <a:rPr sz="2400" spc="-7" dirty="0">
                <a:solidFill>
                  <a:srgbClr val="595959"/>
                </a:solidFill>
                <a:latin typeface="Arial"/>
                <a:cs typeface="Arial"/>
              </a:rPr>
              <a:t>Scaling edges’</a:t>
            </a:r>
            <a:r>
              <a:rPr sz="2400" spc="-20" dirty="0">
                <a:solidFill>
                  <a:srgbClr val="595959"/>
                </a:solidFill>
                <a:latin typeface="Arial"/>
                <a:cs typeface="Arial"/>
              </a:rPr>
              <a:t> </a:t>
            </a:r>
            <a:r>
              <a:rPr sz="2400" spc="-7" dirty="0">
                <a:solidFill>
                  <a:srgbClr val="595959"/>
                </a:solidFill>
                <a:latin typeface="Arial"/>
                <a:cs typeface="Arial"/>
              </a:rPr>
              <a:t>thickness</a:t>
            </a:r>
            <a:endParaRPr sz="2400">
              <a:latin typeface="Arial"/>
              <a:cs typeface="Arial"/>
            </a:endParaRPr>
          </a:p>
          <a:p>
            <a:pPr marL="1115031" lvl="1" indent="-447875">
              <a:spcBef>
                <a:spcPts val="440"/>
              </a:spcBef>
              <a:buChar char="○"/>
              <a:tabLst>
                <a:tab pos="1115031" algn="l"/>
                <a:tab pos="1115879" algn="l"/>
              </a:tabLst>
            </a:pPr>
            <a:r>
              <a:rPr sz="1867" spc="-7" dirty="0">
                <a:solidFill>
                  <a:srgbClr val="595959"/>
                </a:solidFill>
                <a:latin typeface="Arial"/>
                <a:cs typeface="Arial"/>
              </a:rPr>
              <a:t>Using Tukey fences to identify outlier edge</a:t>
            </a:r>
            <a:r>
              <a:rPr sz="1867" spc="-20" dirty="0">
                <a:solidFill>
                  <a:srgbClr val="595959"/>
                </a:solidFill>
                <a:latin typeface="Arial"/>
                <a:cs typeface="Arial"/>
              </a:rPr>
              <a:t> </a:t>
            </a:r>
            <a:r>
              <a:rPr sz="1867" spc="-7" dirty="0">
                <a:solidFill>
                  <a:srgbClr val="595959"/>
                </a:solidFill>
                <a:latin typeface="Arial"/>
                <a:cs typeface="Arial"/>
              </a:rPr>
              <a:t>weights</a:t>
            </a:r>
            <a:endParaRPr sz="1867">
              <a:latin typeface="Arial"/>
              <a:cs typeface="Arial"/>
            </a:endParaRPr>
          </a:p>
          <a:p>
            <a:pPr marL="1115031" lvl="1" indent="-447875">
              <a:spcBef>
                <a:spcPts val="360"/>
              </a:spcBef>
              <a:buChar char="○"/>
              <a:tabLst>
                <a:tab pos="1115031" algn="l"/>
                <a:tab pos="1115879" algn="l"/>
              </a:tabLst>
            </a:pPr>
            <a:r>
              <a:rPr sz="1867" spc="-7" dirty="0">
                <a:solidFill>
                  <a:srgbClr val="595959"/>
                </a:solidFill>
                <a:latin typeface="Arial"/>
                <a:cs typeface="Arial"/>
              </a:rPr>
              <a:t>Flagging outliers in the</a:t>
            </a:r>
            <a:r>
              <a:rPr sz="1867" spc="-13" dirty="0">
                <a:solidFill>
                  <a:srgbClr val="595959"/>
                </a:solidFill>
                <a:latin typeface="Arial"/>
                <a:cs typeface="Arial"/>
              </a:rPr>
              <a:t> </a:t>
            </a:r>
            <a:r>
              <a:rPr sz="1867" spc="-7" dirty="0">
                <a:solidFill>
                  <a:srgbClr val="595959"/>
                </a:solidFill>
                <a:latin typeface="Arial"/>
                <a:cs typeface="Arial"/>
              </a:rPr>
              <a:t>display</a:t>
            </a:r>
            <a:endParaRPr sz="1867">
              <a:latin typeface="Arial"/>
              <a:cs typeface="Arial"/>
            </a:endParaRPr>
          </a:p>
        </p:txBody>
      </p:sp>
      <p:sp>
        <p:nvSpPr>
          <p:cNvPr id="7" name="object 7"/>
          <p:cNvSpPr/>
          <p:nvPr/>
        </p:nvSpPr>
        <p:spPr>
          <a:xfrm>
            <a:off x="1" y="4854164"/>
            <a:ext cx="12191999" cy="2003835"/>
          </a:xfrm>
          <a:prstGeom prst="rect">
            <a:avLst/>
          </a:prstGeom>
          <a:blipFill>
            <a:blip r:embed="rId3" cstate="print"/>
            <a:stretch>
              <a:fillRect/>
            </a:stretch>
          </a:blipFill>
        </p:spPr>
        <p:txBody>
          <a:bodyPr wrap="square" lIns="0" tIns="0" rIns="0" bIns="0" rtlCol="0"/>
          <a:lstStyle/>
          <a:p>
            <a:endParaRPr sz="2400"/>
          </a:p>
        </p:txBody>
      </p:sp>
      <p:sp>
        <p:nvSpPr>
          <p:cNvPr id="8" name="object 8"/>
          <p:cNvSpPr/>
          <p:nvPr/>
        </p:nvSpPr>
        <p:spPr>
          <a:xfrm>
            <a:off x="0" y="4847813"/>
            <a:ext cx="12192000" cy="0"/>
          </a:xfrm>
          <a:custGeom>
            <a:avLst/>
            <a:gdLst/>
            <a:ahLst/>
            <a:cxnLst/>
            <a:rect l="l" t="t" r="r" b="b"/>
            <a:pathLst>
              <a:path w="9144000">
                <a:moveTo>
                  <a:pt x="0" y="0"/>
                </a:moveTo>
                <a:lnTo>
                  <a:pt x="9143999" y="0"/>
                </a:lnTo>
              </a:path>
            </a:pathLst>
          </a:custGeom>
          <a:ln w="9524">
            <a:solidFill>
              <a:srgbClr val="000000"/>
            </a:solidFill>
          </a:ln>
        </p:spPr>
        <p:txBody>
          <a:bodyPr wrap="square" lIns="0" tIns="0" rIns="0" bIns="0" rtlCol="0"/>
          <a:lstStyle/>
          <a:p>
            <a:endParaRPr sz="2400"/>
          </a:p>
        </p:txBody>
      </p:sp>
    </p:spTree>
    <p:extLst>
      <p:ext uri="{BB962C8B-B14F-4D97-AF65-F5344CB8AC3E}">
        <p14:creationId xmlns:p14="http://schemas.microsoft.com/office/powerpoint/2010/main" val="396717194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12968" y="677405"/>
            <a:ext cx="3270673" cy="591551"/>
          </a:xfrm>
          <a:prstGeom prst="rect">
            <a:avLst/>
          </a:prstGeom>
        </p:spPr>
        <p:txBody>
          <a:bodyPr vert="horz" wrap="square" lIns="0" tIns="16933" rIns="0" bIns="0" rtlCol="0" anchor="ctr">
            <a:spAutoFit/>
          </a:bodyPr>
          <a:lstStyle/>
          <a:p>
            <a:pPr marL="16933">
              <a:lnSpc>
                <a:spcPct val="100000"/>
              </a:lnSpc>
              <a:spcBef>
                <a:spcPts val="133"/>
              </a:spcBef>
            </a:pPr>
            <a:r>
              <a:rPr sz="3733" spc="-7" dirty="0"/>
              <a:t>Implementation</a:t>
            </a:r>
            <a:endParaRPr sz="3733"/>
          </a:p>
        </p:txBody>
      </p:sp>
      <p:sp>
        <p:nvSpPr>
          <p:cNvPr id="3" name="object 3"/>
          <p:cNvSpPr txBox="1"/>
          <p:nvPr/>
        </p:nvSpPr>
        <p:spPr>
          <a:xfrm>
            <a:off x="633666" y="1549745"/>
            <a:ext cx="10395373" cy="1964769"/>
          </a:xfrm>
          <a:prstGeom prst="rect">
            <a:avLst/>
          </a:prstGeom>
        </p:spPr>
        <p:txBody>
          <a:bodyPr vert="horz" wrap="square" lIns="0" tIns="88900" rIns="0" bIns="0" rtlCol="0">
            <a:spAutoFit/>
          </a:bodyPr>
          <a:lstStyle/>
          <a:p>
            <a:pPr marL="505447" indent="-488514">
              <a:spcBef>
                <a:spcPts val="700"/>
              </a:spcBef>
              <a:buChar char="●"/>
              <a:tabLst>
                <a:tab pos="505447" algn="l"/>
                <a:tab pos="506294" algn="l"/>
              </a:tabLst>
            </a:pPr>
            <a:r>
              <a:rPr sz="2400" spc="-7" dirty="0">
                <a:solidFill>
                  <a:srgbClr val="595959"/>
                </a:solidFill>
                <a:latin typeface="Arial"/>
                <a:cs typeface="Arial"/>
              </a:rPr>
              <a:t>Command-line preprocessing </a:t>
            </a:r>
            <a:r>
              <a:rPr sz="2400" dirty="0">
                <a:solidFill>
                  <a:srgbClr val="595959"/>
                </a:solidFill>
                <a:latin typeface="Arial"/>
                <a:cs typeface="Arial"/>
              </a:rPr>
              <a:t>script </a:t>
            </a:r>
            <a:r>
              <a:rPr sz="2400" spc="-7" dirty="0">
                <a:solidFill>
                  <a:srgbClr val="595959"/>
                </a:solidFill>
                <a:latin typeface="Arial"/>
                <a:cs typeface="Arial"/>
              </a:rPr>
              <a:t>and web </a:t>
            </a:r>
            <a:r>
              <a:rPr sz="2400" dirty="0">
                <a:solidFill>
                  <a:srgbClr val="595959"/>
                </a:solidFill>
                <a:latin typeface="Arial"/>
                <a:cs typeface="Arial"/>
              </a:rPr>
              <a:t>viewer</a:t>
            </a:r>
            <a:r>
              <a:rPr sz="2400" spc="-40" dirty="0">
                <a:solidFill>
                  <a:srgbClr val="595959"/>
                </a:solidFill>
                <a:latin typeface="Arial"/>
                <a:cs typeface="Arial"/>
              </a:rPr>
              <a:t> </a:t>
            </a:r>
            <a:r>
              <a:rPr sz="2400" spc="-7" dirty="0">
                <a:solidFill>
                  <a:srgbClr val="595959"/>
                </a:solidFill>
                <a:latin typeface="Arial"/>
                <a:cs typeface="Arial"/>
              </a:rPr>
              <a:t>interface</a:t>
            </a:r>
            <a:endParaRPr sz="2400">
              <a:latin typeface="Arial"/>
              <a:cs typeface="Arial"/>
            </a:endParaRPr>
          </a:p>
          <a:p>
            <a:pPr marL="1115031" lvl="1" indent="-447875">
              <a:spcBef>
                <a:spcPts val="440"/>
              </a:spcBef>
              <a:buChar char="○"/>
              <a:tabLst>
                <a:tab pos="1115031" algn="l"/>
                <a:tab pos="1115879" algn="l"/>
              </a:tabLst>
            </a:pPr>
            <a:r>
              <a:rPr sz="1867" spc="-7" dirty="0">
                <a:solidFill>
                  <a:srgbClr val="595959"/>
                </a:solidFill>
                <a:latin typeface="Arial"/>
                <a:cs typeface="Arial"/>
              </a:rPr>
              <a:t>Script produces </a:t>
            </a:r>
            <a:r>
              <a:rPr sz="1867" dirty="0">
                <a:solidFill>
                  <a:srgbClr val="595959"/>
                </a:solidFill>
                <a:latin typeface="Arial"/>
                <a:cs typeface="Arial"/>
              </a:rPr>
              <a:t>a </a:t>
            </a:r>
            <a:r>
              <a:rPr sz="1867" spc="-7" dirty="0">
                <a:solidFill>
                  <a:srgbClr val="595959"/>
                </a:solidFill>
                <a:latin typeface="Arial"/>
                <a:cs typeface="Arial"/>
              </a:rPr>
              <a:t>SQLite3 database file, which is parsed on the </a:t>
            </a:r>
            <a:r>
              <a:rPr sz="1867" dirty="0">
                <a:solidFill>
                  <a:srgbClr val="595959"/>
                </a:solidFill>
                <a:latin typeface="Arial"/>
                <a:cs typeface="Arial"/>
              </a:rPr>
              <a:t>client side </a:t>
            </a:r>
            <a:r>
              <a:rPr sz="1867" spc="-7" dirty="0">
                <a:solidFill>
                  <a:srgbClr val="595959"/>
                </a:solidFill>
                <a:latin typeface="Arial"/>
                <a:cs typeface="Arial"/>
              </a:rPr>
              <a:t>using</a:t>
            </a:r>
            <a:r>
              <a:rPr sz="1867" spc="20" dirty="0">
                <a:solidFill>
                  <a:srgbClr val="595959"/>
                </a:solidFill>
                <a:latin typeface="Arial"/>
                <a:cs typeface="Arial"/>
              </a:rPr>
              <a:t> </a:t>
            </a:r>
            <a:r>
              <a:rPr sz="1867" spc="305" dirty="0">
                <a:solidFill>
                  <a:srgbClr val="595959"/>
                </a:solidFill>
                <a:latin typeface="Arial"/>
                <a:cs typeface="Arial"/>
              </a:rPr>
              <a:t>sql.js</a:t>
            </a:r>
            <a:endParaRPr sz="1867">
              <a:latin typeface="Arial"/>
              <a:cs typeface="Arial"/>
            </a:endParaRPr>
          </a:p>
          <a:p>
            <a:pPr marL="1115031" lvl="1" indent="-447875">
              <a:spcBef>
                <a:spcPts val="360"/>
              </a:spcBef>
              <a:buChar char="○"/>
              <a:tabLst>
                <a:tab pos="1115031" algn="l"/>
                <a:tab pos="1115879" algn="l"/>
              </a:tabLst>
            </a:pPr>
            <a:r>
              <a:rPr sz="1867" spc="-7" dirty="0">
                <a:solidFill>
                  <a:srgbClr val="595959"/>
                </a:solidFill>
                <a:latin typeface="Arial"/>
                <a:cs typeface="Arial"/>
              </a:rPr>
              <a:t>Graph </a:t>
            </a:r>
            <a:r>
              <a:rPr sz="1867" dirty="0">
                <a:solidFill>
                  <a:srgbClr val="595959"/>
                </a:solidFill>
                <a:latin typeface="Arial"/>
                <a:cs typeface="Arial"/>
              </a:rPr>
              <a:t>visualization </a:t>
            </a:r>
            <a:r>
              <a:rPr sz="1867" spc="-7" dirty="0">
                <a:solidFill>
                  <a:srgbClr val="595959"/>
                </a:solidFill>
                <a:latin typeface="Arial"/>
                <a:cs typeface="Arial"/>
              </a:rPr>
              <a:t>is done on the </a:t>
            </a:r>
            <a:r>
              <a:rPr sz="1867" dirty="0">
                <a:solidFill>
                  <a:srgbClr val="595959"/>
                </a:solidFill>
                <a:latin typeface="Arial"/>
                <a:cs typeface="Arial"/>
              </a:rPr>
              <a:t>client side (“serverlessly”) </a:t>
            </a:r>
            <a:r>
              <a:rPr sz="1867" spc="-7" dirty="0">
                <a:solidFill>
                  <a:srgbClr val="595959"/>
                </a:solidFill>
                <a:latin typeface="Arial"/>
                <a:cs typeface="Arial"/>
              </a:rPr>
              <a:t>using</a:t>
            </a:r>
            <a:r>
              <a:rPr sz="1867" spc="-47" dirty="0">
                <a:solidFill>
                  <a:srgbClr val="595959"/>
                </a:solidFill>
                <a:latin typeface="Arial"/>
                <a:cs typeface="Arial"/>
              </a:rPr>
              <a:t> </a:t>
            </a:r>
            <a:r>
              <a:rPr sz="1867" spc="127" dirty="0">
                <a:solidFill>
                  <a:srgbClr val="595959"/>
                </a:solidFill>
                <a:latin typeface="Arial"/>
                <a:cs typeface="Arial"/>
              </a:rPr>
              <a:t>Cytoscape.js</a:t>
            </a:r>
            <a:endParaRPr sz="1867">
              <a:latin typeface="Arial"/>
              <a:cs typeface="Arial"/>
            </a:endParaRPr>
          </a:p>
          <a:p>
            <a:pPr marL="505447" indent="-488514">
              <a:spcBef>
                <a:spcPts val="339"/>
              </a:spcBef>
              <a:buChar char="●"/>
              <a:tabLst>
                <a:tab pos="505447" algn="l"/>
                <a:tab pos="506294" algn="l"/>
              </a:tabLst>
            </a:pPr>
            <a:r>
              <a:rPr sz="2400" spc="-7" dirty="0">
                <a:solidFill>
                  <a:srgbClr val="595959"/>
                </a:solidFill>
                <a:latin typeface="Arial"/>
                <a:cs typeface="Arial"/>
              </a:rPr>
              <a:t>Various tradeoffs in this approach </a:t>
            </a:r>
            <a:r>
              <a:rPr sz="2400" dirty="0">
                <a:solidFill>
                  <a:srgbClr val="595959"/>
                </a:solidFill>
                <a:latin typeface="Arial"/>
                <a:cs typeface="Arial"/>
              </a:rPr>
              <a:t>(database </a:t>
            </a:r>
            <a:r>
              <a:rPr sz="2400" spc="-7" dirty="0">
                <a:solidFill>
                  <a:srgbClr val="595959"/>
                </a:solidFill>
                <a:latin typeface="Arial"/>
                <a:cs typeface="Arial"/>
              </a:rPr>
              <a:t>filesize, layout time,</a:t>
            </a:r>
            <a:r>
              <a:rPr sz="2400" spc="-67" dirty="0">
                <a:solidFill>
                  <a:srgbClr val="595959"/>
                </a:solidFill>
                <a:latin typeface="Arial"/>
                <a:cs typeface="Arial"/>
              </a:rPr>
              <a:t> </a:t>
            </a:r>
            <a:r>
              <a:rPr sz="2400" dirty="0">
                <a:solidFill>
                  <a:srgbClr val="595959"/>
                </a:solidFill>
                <a:latin typeface="Arial"/>
                <a:cs typeface="Arial"/>
              </a:rPr>
              <a:t>…)</a:t>
            </a:r>
            <a:endParaRPr sz="2400">
              <a:latin typeface="Arial"/>
              <a:cs typeface="Arial"/>
            </a:endParaRPr>
          </a:p>
          <a:p>
            <a:pPr marL="505447" indent="-488514">
              <a:spcBef>
                <a:spcPts val="420"/>
              </a:spcBef>
              <a:buChar char="●"/>
              <a:tabLst>
                <a:tab pos="505447" algn="l"/>
                <a:tab pos="506294" algn="l"/>
              </a:tabLst>
            </a:pPr>
            <a:r>
              <a:rPr sz="2400" spc="-7" dirty="0">
                <a:solidFill>
                  <a:srgbClr val="595959"/>
                </a:solidFill>
                <a:latin typeface="Arial"/>
                <a:cs typeface="Arial"/>
              </a:rPr>
              <a:t>Source </a:t>
            </a:r>
            <a:r>
              <a:rPr sz="2400" dirty="0">
                <a:solidFill>
                  <a:srgbClr val="595959"/>
                </a:solidFill>
                <a:latin typeface="Arial"/>
                <a:cs typeface="Arial"/>
              </a:rPr>
              <a:t>code </a:t>
            </a:r>
            <a:r>
              <a:rPr sz="2400" spc="-7" dirty="0">
                <a:solidFill>
                  <a:srgbClr val="595959"/>
                </a:solidFill>
                <a:latin typeface="Arial"/>
                <a:cs typeface="Arial"/>
              </a:rPr>
              <a:t>on GitHub under the GNU GPL, </a:t>
            </a:r>
            <a:r>
              <a:rPr sz="2400" dirty="0">
                <a:solidFill>
                  <a:srgbClr val="595959"/>
                </a:solidFill>
                <a:latin typeface="Arial"/>
                <a:cs typeface="Arial"/>
              </a:rPr>
              <a:t>version</a:t>
            </a:r>
            <a:r>
              <a:rPr sz="2400" spc="-40" dirty="0">
                <a:solidFill>
                  <a:srgbClr val="595959"/>
                </a:solidFill>
                <a:latin typeface="Arial"/>
                <a:cs typeface="Arial"/>
              </a:rPr>
              <a:t> </a:t>
            </a:r>
            <a:r>
              <a:rPr sz="2400" dirty="0">
                <a:solidFill>
                  <a:srgbClr val="595959"/>
                </a:solidFill>
                <a:latin typeface="Arial"/>
                <a:cs typeface="Arial"/>
              </a:rPr>
              <a:t>3</a:t>
            </a:r>
            <a:endParaRPr sz="2400">
              <a:latin typeface="Arial"/>
              <a:cs typeface="Arial"/>
            </a:endParaRPr>
          </a:p>
        </p:txBody>
      </p:sp>
      <p:sp>
        <p:nvSpPr>
          <p:cNvPr id="4" name="object 4"/>
          <p:cNvSpPr/>
          <p:nvPr/>
        </p:nvSpPr>
        <p:spPr>
          <a:xfrm>
            <a:off x="1" y="3494401"/>
            <a:ext cx="4617801" cy="3363599"/>
          </a:xfrm>
          <a:prstGeom prst="rect">
            <a:avLst/>
          </a:prstGeom>
          <a:blipFill>
            <a:blip r:embed="rId2" cstate="print"/>
            <a:stretch>
              <a:fillRect/>
            </a:stretch>
          </a:blipFill>
        </p:spPr>
        <p:txBody>
          <a:bodyPr wrap="square" lIns="0" tIns="0" rIns="0" bIns="0" rtlCol="0"/>
          <a:lstStyle/>
          <a:p>
            <a:endParaRPr sz="2400"/>
          </a:p>
        </p:txBody>
      </p:sp>
      <p:sp>
        <p:nvSpPr>
          <p:cNvPr id="5" name="object 5"/>
          <p:cNvSpPr/>
          <p:nvPr/>
        </p:nvSpPr>
        <p:spPr>
          <a:xfrm>
            <a:off x="5668660" y="3494401"/>
            <a:ext cx="6523339" cy="3363599"/>
          </a:xfrm>
          <a:prstGeom prst="rect">
            <a:avLst/>
          </a:prstGeom>
          <a:blipFill>
            <a:blip r:embed="rId3" cstate="print"/>
            <a:stretch>
              <a:fillRect/>
            </a:stretch>
          </a:blipFill>
        </p:spPr>
        <p:txBody>
          <a:bodyPr wrap="square" lIns="0" tIns="0" rIns="0" bIns="0" rtlCol="0"/>
          <a:lstStyle/>
          <a:p>
            <a:endParaRPr sz="2400"/>
          </a:p>
        </p:txBody>
      </p:sp>
      <p:sp>
        <p:nvSpPr>
          <p:cNvPr id="6" name="object 6"/>
          <p:cNvSpPr/>
          <p:nvPr/>
        </p:nvSpPr>
        <p:spPr>
          <a:xfrm>
            <a:off x="4573860" y="5176200"/>
            <a:ext cx="1019387" cy="0"/>
          </a:xfrm>
          <a:custGeom>
            <a:avLst/>
            <a:gdLst/>
            <a:ahLst/>
            <a:cxnLst/>
            <a:rect l="l" t="t" r="r" b="b"/>
            <a:pathLst>
              <a:path w="764539">
                <a:moveTo>
                  <a:pt x="0" y="0"/>
                </a:moveTo>
                <a:lnTo>
                  <a:pt x="763949" y="0"/>
                </a:lnTo>
              </a:path>
            </a:pathLst>
          </a:custGeom>
          <a:ln w="9524">
            <a:solidFill>
              <a:srgbClr val="595959"/>
            </a:solidFill>
          </a:ln>
        </p:spPr>
        <p:txBody>
          <a:bodyPr wrap="square" lIns="0" tIns="0" rIns="0" bIns="0" rtlCol="0"/>
          <a:lstStyle/>
          <a:p>
            <a:endParaRPr sz="2400"/>
          </a:p>
        </p:txBody>
      </p:sp>
      <p:sp>
        <p:nvSpPr>
          <p:cNvPr id="7" name="object 7"/>
          <p:cNvSpPr/>
          <p:nvPr/>
        </p:nvSpPr>
        <p:spPr>
          <a:xfrm>
            <a:off x="5592461" y="5155223"/>
            <a:ext cx="58420" cy="42333"/>
          </a:xfrm>
          <a:custGeom>
            <a:avLst/>
            <a:gdLst/>
            <a:ahLst/>
            <a:cxnLst/>
            <a:rect l="l" t="t" r="r" b="b"/>
            <a:pathLst>
              <a:path w="43814" h="31750">
                <a:moveTo>
                  <a:pt x="0" y="31465"/>
                </a:moveTo>
                <a:lnTo>
                  <a:pt x="0" y="0"/>
                </a:lnTo>
                <a:lnTo>
                  <a:pt x="43225" y="15732"/>
                </a:lnTo>
                <a:lnTo>
                  <a:pt x="0" y="31465"/>
                </a:lnTo>
                <a:close/>
              </a:path>
            </a:pathLst>
          </a:custGeom>
          <a:solidFill>
            <a:srgbClr val="595959"/>
          </a:solidFill>
        </p:spPr>
        <p:txBody>
          <a:bodyPr wrap="square" lIns="0" tIns="0" rIns="0" bIns="0" rtlCol="0"/>
          <a:lstStyle/>
          <a:p>
            <a:endParaRPr sz="2400"/>
          </a:p>
        </p:txBody>
      </p:sp>
      <p:sp>
        <p:nvSpPr>
          <p:cNvPr id="8" name="object 8"/>
          <p:cNvSpPr/>
          <p:nvPr/>
        </p:nvSpPr>
        <p:spPr>
          <a:xfrm>
            <a:off x="5592461" y="5155223"/>
            <a:ext cx="58420" cy="42333"/>
          </a:xfrm>
          <a:custGeom>
            <a:avLst/>
            <a:gdLst/>
            <a:ahLst/>
            <a:cxnLst/>
            <a:rect l="l" t="t" r="r" b="b"/>
            <a:pathLst>
              <a:path w="43814" h="31750">
                <a:moveTo>
                  <a:pt x="0" y="31465"/>
                </a:moveTo>
                <a:lnTo>
                  <a:pt x="43225" y="15732"/>
                </a:lnTo>
                <a:lnTo>
                  <a:pt x="0" y="0"/>
                </a:lnTo>
                <a:lnTo>
                  <a:pt x="0" y="31465"/>
                </a:lnTo>
                <a:close/>
              </a:path>
            </a:pathLst>
          </a:custGeom>
          <a:ln w="9524">
            <a:solidFill>
              <a:srgbClr val="595959"/>
            </a:solidFill>
          </a:ln>
        </p:spPr>
        <p:txBody>
          <a:bodyPr wrap="square" lIns="0" tIns="0" rIns="0" bIns="0" rtlCol="0"/>
          <a:lstStyle/>
          <a:p>
            <a:endParaRPr sz="2400"/>
          </a:p>
        </p:txBody>
      </p:sp>
    </p:spTree>
    <p:extLst>
      <p:ext uri="{BB962C8B-B14F-4D97-AF65-F5344CB8AC3E}">
        <p14:creationId xmlns:p14="http://schemas.microsoft.com/office/powerpoint/2010/main" val="225720479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12968" y="677405"/>
            <a:ext cx="4764193" cy="591551"/>
          </a:xfrm>
          <a:prstGeom prst="rect">
            <a:avLst/>
          </a:prstGeom>
        </p:spPr>
        <p:txBody>
          <a:bodyPr vert="horz" wrap="square" lIns="0" tIns="16933" rIns="0" bIns="0" rtlCol="0" anchor="ctr">
            <a:spAutoFit/>
          </a:bodyPr>
          <a:lstStyle/>
          <a:p>
            <a:pPr marL="16933">
              <a:lnSpc>
                <a:spcPct val="100000"/>
              </a:lnSpc>
              <a:spcBef>
                <a:spcPts val="133"/>
              </a:spcBef>
            </a:pPr>
            <a:r>
              <a:rPr sz="3733" spc="-7" dirty="0"/>
              <a:t>File Formats</a:t>
            </a:r>
            <a:r>
              <a:rPr sz="3733" spc="-133" dirty="0"/>
              <a:t> </a:t>
            </a:r>
            <a:r>
              <a:rPr sz="3733" spc="-7" dirty="0"/>
              <a:t>Accepted</a:t>
            </a:r>
            <a:endParaRPr sz="3733"/>
          </a:p>
        </p:txBody>
      </p:sp>
      <p:sp>
        <p:nvSpPr>
          <p:cNvPr id="3" name="object 3"/>
          <p:cNvSpPr txBox="1"/>
          <p:nvPr/>
        </p:nvSpPr>
        <p:spPr>
          <a:xfrm>
            <a:off x="572299" y="1546624"/>
            <a:ext cx="6895253" cy="2289515"/>
          </a:xfrm>
          <a:prstGeom prst="rect">
            <a:avLst/>
          </a:prstGeom>
        </p:spPr>
        <p:txBody>
          <a:bodyPr vert="horz" wrap="square" lIns="0" tIns="88053" rIns="0" bIns="0" rtlCol="0">
            <a:spAutoFit/>
          </a:bodyPr>
          <a:lstStyle/>
          <a:p>
            <a:pPr marL="566406" indent="-549473">
              <a:spcBef>
                <a:spcPts val="693"/>
              </a:spcBef>
              <a:buChar char="●"/>
              <a:tabLst>
                <a:tab pos="566406" algn="l"/>
                <a:tab pos="567252" algn="l"/>
              </a:tabLst>
            </a:pPr>
            <a:r>
              <a:rPr sz="3200" spc="-7" dirty="0">
                <a:solidFill>
                  <a:srgbClr val="595959"/>
                </a:solidFill>
                <a:latin typeface="Arial"/>
                <a:cs typeface="Arial"/>
              </a:rPr>
              <a:t>Velvet</a:t>
            </a:r>
            <a:r>
              <a:rPr sz="3200" spc="-20" dirty="0">
                <a:solidFill>
                  <a:srgbClr val="595959"/>
                </a:solidFill>
                <a:latin typeface="Arial"/>
                <a:cs typeface="Arial"/>
              </a:rPr>
              <a:t> </a:t>
            </a:r>
            <a:r>
              <a:rPr sz="3200" dirty="0">
                <a:solidFill>
                  <a:srgbClr val="595959"/>
                </a:solidFill>
                <a:latin typeface="Arial"/>
                <a:cs typeface="Arial"/>
              </a:rPr>
              <a:t>(.LastGraph)</a:t>
            </a:r>
            <a:endParaRPr sz="3200">
              <a:latin typeface="Arial"/>
              <a:cs typeface="Arial"/>
            </a:endParaRPr>
          </a:p>
          <a:p>
            <a:pPr marL="566406" indent="-549473">
              <a:spcBef>
                <a:spcPts val="560"/>
              </a:spcBef>
              <a:buChar char="●"/>
              <a:tabLst>
                <a:tab pos="566406" algn="l"/>
                <a:tab pos="567252" algn="l"/>
              </a:tabLst>
            </a:pPr>
            <a:r>
              <a:rPr sz="3200" spc="-7" dirty="0">
                <a:solidFill>
                  <a:srgbClr val="595959"/>
                </a:solidFill>
                <a:latin typeface="Arial"/>
                <a:cs typeface="Arial"/>
              </a:rPr>
              <a:t>General</a:t>
            </a:r>
            <a:r>
              <a:rPr sz="3200" spc="-20" dirty="0">
                <a:solidFill>
                  <a:srgbClr val="595959"/>
                </a:solidFill>
                <a:latin typeface="Arial"/>
                <a:cs typeface="Arial"/>
              </a:rPr>
              <a:t> </a:t>
            </a:r>
            <a:r>
              <a:rPr sz="3200" dirty="0">
                <a:solidFill>
                  <a:srgbClr val="595959"/>
                </a:solidFill>
                <a:latin typeface="Arial"/>
                <a:cs typeface="Arial"/>
              </a:rPr>
              <a:t>(.gfa)</a:t>
            </a:r>
            <a:endParaRPr sz="3200">
              <a:latin typeface="Arial"/>
              <a:cs typeface="Arial"/>
            </a:endParaRPr>
          </a:p>
          <a:p>
            <a:pPr marL="566406" indent="-549473">
              <a:spcBef>
                <a:spcPts val="560"/>
              </a:spcBef>
              <a:buChar char="●"/>
              <a:tabLst>
                <a:tab pos="566406" algn="l"/>
                <a:tab pos="567252" algn="l"/>
              </a:tabLst>
            </a:pPr>
            <a:r>
              <a:rPr sz="3200" dirty="0">
                <a:solidFill>
                  <a:srgbClr val="595959"/>
                </a:solidFill>
                <a:latin typeface="Arial"/>
                <a:cs typeface="Arial"/>
              </a:rPr>
              <a:t>MetaCarvel</a:t>
            </a:r>
            <a:r>
              <a:rPr sz="3200" spc="-13" dirty="0">
                <a:solidFill>
                  <a:srgbClr val="595959"/>
                </a:solidFill>
                <a:latin typeface="Arial"/>
                <a:cs typeface="Arial"/>
              </a:rPr>
              <a:t> </a:t>
            </a:r>
            <a:r>
              <a:rPr sz="3200" dirty="0">
                <a:solidFill>
                  <a:srgbClr val="595959"/>
                </a:solidFill>
                <a:latin typeface="Arial"/>
                <a:cs typeface="Arial"/>
              </a:rPr>
              <a:t>(.gml)</a:t>
            </a:r>
            <a:endParaRPr sz="3200">
              <a:latin typeface="Arial"/>
              <a:cs typeface="Arial"/>
            </a:endParaRPr>
          </a:p>
          <a:p>
            <a:pPr marL="566406" indent="-549473">
              <a:spcBef>
                <a:spcPts val="560"/>
              </a:spcBef>
              <a:buChar char="●"/>
              <a:tabLst>
                <a:tab pos="566406" algn="l"/>
                <a:tab pos="567252" algn="l"/>
              </a:tabLst>
            </a:pPr>
            <a:r>
              <a:rPr sz="3200" spc="-7" dirty="0">
                <a:solidFill>
                  <a:srgbClr val="595959"/>
                </a:solidFill>
                <a:latin typeface="Arial"/>
                <a:cs typeface="Arial"/>
              </a:rPr>
              <a:t>SPAdes/MEGAHIT </a:t>
            </a:r>
            <a:r>
              <a:rPr sz="3200" dirty="0">
                <a:solidFill>
                  <a:srgbClr val="595959"/>
                </a:solidFill>
                <a:latin typeface="Arial"/>
                <a:cs typeface="Arial"/>
              </a:rPr>
              <a:t>(.fastg) (sort</a:t>
            </a:r>
            <a:r>
              <a:rPr sz="3200" spc="-140" dirty="0">
                <a:solidFill>
                  <a:srgbClr val="595959"/>
                </a:solidFill>
                <a:latin typeface="Arial"/>
                <a:cs typeface="Arial"/>
              </a:rPr>
              <a:t> </a:t>
            </a:r>
            <a:r>
              <a:rPr sz="3200" spc="-7" dirty="0">
                <a:solidFill>
                  <a:srgbClr val="595959"/>
                </a:solidFill>
                <a:latin typeface="Arial"/>
                <a:cs typeface="Arial"/>
              </a:rPr>
              <a:t>of)</a:t>
            </a:r>
            <a:endParaRPr sz="3200">
              <a:latin typeface="Arial"/>
              <a:cs typeface="Arial"/>
            </a:endParaRPr>
          </a:p>
        </p:txBody>
      </p:sp>
    </p:spTree>
    <p:extLst>
      <p:ext uri="{BB962C8B-B14F-4D97-AF65-F5344CB8AC3E}">
        <p14:creationId xmlns:p14="http://schemas.microsoft.com/office/powerpoint/2010/main" val="32226110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491564-E94F-DF49-A5F8-ABB6982597AD}"/>
              </a:ext>
            </a:extLst>
          </p:cNvPr>
          <p:cNvSpPr>
            <a:spLocks noGrp="1"/>
          </p:cNvSpPr>
          <p:nvPr>
            <p:ph type="title"/>
          </p:nvPr>
        </p:nvSpPr>
        <p:spPr/>
        <p:txBody>
          <a:bodyPr>
            <a:normAutofit fontScale="90000"/>
          </a:bodyPr>
          <a:lstStyle/>
          <a:p>
            <a:r>
              <a:rPr lang="en-US" spc="-7" dirty="0">
                <a:solidFill>
                  <a:srgbClr val="595959"/>
                </a:solidFill>
                <a:latin typeface="Arial"/>
                <a:cs typeface="Arial"/>
              </a:rPr>
              <a:t>Exercise #4: Find </a:t>
            </a:r>
            <a:r>
              <a:rPr lang="en-US" dirty="0">
                <a:solidFill>
                  <a:srgbClr val="595959"/>
                </a:solidFill>
                <a:latin typeface="Arial"/>
                <a:cs typeface="Arial"/>
              </a:rPr>
              <a:t>an interesting </a:t>
            </a:r>
            <a:r>
              <a:rPr lang="en-US" spc="-7" dirty="0">
                <a:solidFill>
                  <a:srgbClr val="595959"/>
                </a:solidFill>
                <a:latin typeface="Arial"/>
                <a:cs typeface="Arial"/>
              </a:rPr>
              <a:t>pattern in the HMP </a:t>
            </a:r>
            <a:r>
              <a:rPr lang="en-US" dirty="0">
                <a:solidFill>
                  <a:srgbClr val="595959"/>
                </a:solidFill>
                <a:latin typeface="Arial"/>
                <a:cs typeface="Arial"/>
              </a:rPr>
              <a:t>(SRS049959) </a:t>
            </a:r>
            <a:r>
              <a:rPr lang="en-US" spc="-7" dirty="0">
                <a:solidFill>
                  <a:srgbClr val="595959"/>
                </a:solidFill>
                <a:latin typeface="Arial"/>
                <a:cs typeface="Arial"/>
              </a:rPr>
              <a:t>demo</a:t>
            </a:r>
            <a:r>
              <a:rPr lang="en-US" spc="-47" dirty="0">
                <a:solidFill>
                  <a:srgbClr val="595959"/>
                </a:solidFill>
                <a:latin typeface="Arial"/>
                <a:cs typeface="Arial"/>
              </a:rPr>
              <a:t> </a:t>
            </a:r>
            <a:r>
              <a:rPr lang="en-US" spc="-7" dirty="0">
                <a:solidFill>
                  <a:srgbClr val="595959"/>
                </a:solidFill>
                <a:latin typeface="Arial"/>
                <a:cs typeface="Arial"/>
              </a:rPr>
              <a:t>graph</a:t>
            </a:r>
            <a:br>
              <a:rPr lang="en-US" dirty="0">
                <a:latin typeface="Arial"/>
                <a:cs typeface="Arial"/>
              </a:rPr>
            </a:br>
            <a:endParaRPr lang="en-US" dirty="0"/>
          </a:p>
        </p:txBody>
      </p:sp>
      <p:sp>
        <p:nvSpPr>
          <p:cNvPr id="3" name="Content Placeholder 2">
            <a:extLst>
              <a:ext uri="{FF2B5EF4-FFF2-40B4-BE49-F238E27FC236}">
                <a16:creationId xmlns:a16="http://schemas.microsoft.com/office/drawing/2014/main" id="{F078E837-6373-0A4A-BC05-F72019EC8233}"/>
              </a:ext>
            </a:extLst>
          </p:cNvPr>
          <p:cNvSpPr>
            <a:spLocks noGrp="1"/>
          </p:cNvSpPr>
          <p:nvPr>
            <p:ph idx="1"/>
          </p:nvPr>
        </p:nvSpPr>
        <p:spPr/>
        <p:txBody>
          <a:bodyPr/>
          <a:lstStyle/>
          <a:p>
            <a:r>
              <a:rPr lang="en-US" dirty="0"/>
              <a:t>Human stool sample</a:t>
            </a:r>
          </a:p>
          <a:p>
            <a:r>
              <a:rPr lang="en-US" dirty="0"/>
              <a:t>Sample processed by ATLAS in previous tutorial</a:t>
            </a:r>
          </a:p>
        </p:txBody>
      </p:sp>
    </p:spTree>
    <p:extLst>
      <p:ext uri="{BB962C8B-B14F-4D97-AF65-F5344CB8AC3E}">
        <p14:creationId xmlns:p14="http://schemas.microsoft.com/office/powerpoint/2010/main" val="184098915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12967" y="677405"/>
            <a:ext cx="2059093" cy="591551"/>
          </a:xfrm>
          <a:prstGeom prst="rect">
            <a:avLst/>
          </a:prstGeom>
        </p:spPr>
        <p:txBody>
          <a:bodyPr vert="horz" wrap="square" lIns="0" tIns="16933" rIns="0" bIns="0" rtlCol="0" anchor="ctr">
            <a:spAutoFit/>
          </a:bodyPr>
          <a:lstStyle/>
          <a:p>
            <a:pPr marL="16933">
              <a:lnSpc>
                <a:spcPct val="100000"/>
              </a:lnSpc>
              <a:spcBef>
                <a:spcPts val="133"/>
              </a:spcBef>
            </a:pPr>
            <a:r>
              <a:rPr sz="3733" spc="-7" dirty="0"/>
              <a:t>Summary</a:t>
            </a:r>
            <a:endParaRPr sz="3733"/>
          </a:p>
        </p:txBody>
      </p:sp>
      <p:sp>
        <p:nvSpPr>
          <p:cNvPr id="3" name="object 3"/>
          <p:cNvSpPr txBox="1"/>
          <p:nvPr/>
        </p:nvSpPr>
        <p:spPr>
          <a:xfrm>
            <a:off x="633666" y="1568467"/>
            <a:ext cx="10901679" cy="2782213"/>
          </a:xfrm>
          <a:prstGeom prst="rect">
            <a:avLst/>
          </a:prstGeom>
        </p:spPr>
        <p:txBody>
          <a:bodyPr vert="horz" wrap="square" lIns="0" tIns="70272" rIns="0" bIns="0" rtlCol="0">
            <a:spAutoFit/>
          </a:bodyPr>
          <a:lstStyle/>
          <a:p>
            <a:pPr marL="505447" indent="-488514">
              <a:spcBef>
                <a:spcPts val="552"/>
              </a:spcBef>
              <a:buChar char="●"/>
              <a:tabLst>
                <a:tab pos="505447" algn="l"/>
                <a:tab pos="506294" algn="l"/>
              </a:tabLst>
            </a:pPr>
            <a:r>
              <a:rPr sz="2400" dirty="0">
                <a:solidFill>
                  <a:srgbClr val="595959"/>
                </a:solidFill>
                <a:latin typeface="Arial"/>
                <a:cs typeface="Arial"/>
              </a:rPr>
              <a:t>MetagenomeScope: </a:t>
            </a:r>
            <a:r>
              <a:rPr sz="2400" spc="-7" dirty="0">
                <a:solidFill>
                  <a:srgbClr val="595959"/>
                </a:solidFill>
                <a:latin typeface="Arial"/>
                <a:cs typeface="Arial"/>
              </a:rPr>
              <a:t>new tool for </a:t>
            </a:r>
            <a:r>
              <a:rPr sz="2400" dirty="0">
                <a:solidFill>
                  <a:srgbClr val="595959"/>
                </a:solidFill>
                <a:latin typeface="Arial"/>
                <a:cs typeface="Arial"/>
              </a:rPr>
              <a:t>visualizing/interacting </a:t>
            </a:r>
            <a:r>
              <a:rPr sz="2400" spc="-7" dirty="0">
                <a:solidFill>
                  <a:srgbClr val="595959"/>
                </a:solidFill>
                <a:latin typeface="Arial"/>
                <a:cs typeface="Arial"/>
              </a:rPr>
              <a:t>with assembly</a:t>
            </a:r>
            <a:r>
              <a:rPr sz="2400" spc="-120" dirty="0">
                <a:solidFill>
                  <a:srgbClr val="595959"/>
                </a:solidFill>
                <a:latin typeface="Arial"/>
                <a:cs typeface="Arial"/>
              </a:rPr>
              <a:t> </a:t>
            </a:r>
            <a:r>
              <a:rPr sz="2400" spc="-7" dirty="0">
                <a:solidFill>
                  <a:srgbClr val="595959"/>
                </a:solidFill>
                <a:latin typeface="Arial"/>
                <a:cs typeface="Arial"/>
              </a:rPr>
              <a:t>graphs</a:t>
            </a:r>
            <a:endParaRPr sz="2400" dirty="0">
              <a:latin typeface="Arial"/>
              <a:cs typeface="Arial"/>
            </a:endParaRPr>
          </a:p>
          <a:p>
            <a:pPr marL="505447" indent="-488514">
              <a:spcBef>
                <a:spcPts val="420"/>
              </a:spcBef>
              <a:buChar char="●"/>
              <a:tabLst>
                <a:tab pos="505447" algn="l"/>
                <a:tab pos="506294" algn="l"/>
              </a:tabLst>
            </a:pPr>
            <a:r>
              <a:rPr sz="2400" spc="-7" dirty="0">
                <a:solidFill>
                  <a:srgbClr val="595959"/>
                </a:solidFill>
                <a:latin typeface="Arial"/>
                <a:cs typeface="Arial"/>
              </a:rPr>
              <a:t>Uses </a:t>
            </a:r>
            <a:r>
              <a:rPr sz="2400" dirty="0">
                <a:solidFill>
                  <a:srgbClr val="595959"/>
                </a:solidFill>
                <a:latin typeface="Arial"/>
                <a:cs typeface="Arial"/>
              </a:rPr>
              <a:t>a </a:t>
            </a:r>
            <a:r>
              <a:rPr sz="2400" spc="-7" dirty="0">
                <a:solidFill>
                  <a:srgbClr val="595959"/>
                </a:solidFill>
                <a:latin typeface="Arial"/>
                <a:cs typeface="Arial"/>
              </a:rPr>
              <a:t>hierarchical layout</a:t>
            </a:r>
            <a:r>
              <a:rPr sz="2400" spc="-20" dirty="0">
                <a:solidFill>
                  <a:srgbClr val="595959"/>
                </a:solidFill>
                <a:latin typeface="Arial"/>
                <a:cs typeface="Arial"/>
              </a:rPr>
              <a:t> </a:t>
            </a:r>
            <a:r>
              <a:rPr sz="2400" spc="-7" dirty="0">
                <a:solidFill>
                  <a:srgbClr val="595959"/>
                </a:solidFill>
                <a:latin typeface="Arial"/>
                <a:cs typeface="Arial"/>
              </a:rPr>
              <a:t>algorithm</a:t>
            </a:r>
            <a:endParaRPr sz="2400" dirty="0">
              <a:latin typeface="Arial"/>
              <a:cs typeface="Arial"/>
            </a:endParaRPr>
          </a:p>
          <a:p>
            <a:pPr marL="505447" indent="-488514">
              <a:spcBef>
                <a:spcPts val="420"/>
              </a:spcBef>
              <a:buChar char="●"/>
              <a:tabLst>
                <a:tab pos="505447" algn="l"/>
                <a:tab pos="506294" algn="l"/>
              </a:tabLst>
            </a:pPr>
            <a:r>
              <a:rPr sz="2400" spc="-7" dirty="0">
                <a:solidFill>
                  <a:srgbClr val="595959"/>
                </a:solidFill>
                <a:latin typeface="Arial"/>
                <a:cs typeface="Arial"/>
              </a:rPr>
              <a:t>Identifies </a:t>
            </a:r>
            <a:r>
              <a:rPr sz="2400" dirty="0">
                <a:solidFill>
                  <a:srgbClr val="595959"/>
                </a:solidFill>
                <a:latin typeface="Arial"/>
                <a:cs typeface="Arial"/>
              </a:rPr>
              <a:t>structural </a:t>
            </a:r>
            <a:r>
              <a:rPr sz="2400" spc="-7" dirty="0">
                <a:solidFill>
                  <a:srgbClr val="595959"/>
                </a:solidFill>
                <a:latin typeface="Arial"/>
                <a:cs typeface="Arial"/>
              </a:rPr>
              <a:t>patterns in the</a:t>
            </a:r>
            <a:r>
              <a:rPr sz="2400" spc="-27" dirty="0">
                <a:solidFill>
                  <a:srgbClr val="595959"/>
                </a:solidFill>
                <a:latin typeface="Arial"/>
                <a:cs typeface="Arial"/>
              </a:rPr>
              <a:t> </a:t>
            </a:r>
            <a:r>
              <a:rPr sz="2400" spc="-7" dirty="0">
                <a:solidFill>
                  <a:srgbClr val="595959"/>
                </a:solidFill>
                <a:latin typeface="Arial"/>
                <a:cs typeface="Arial"/>
              </a:rPr>
              <a:t>graph</a:t>
            </a:r>
            <a:endParaRPr sz="2400" dirty="0">
              <a:latin typeface="Arial"/>
              <a:cs typeface="Arial"/>
            </a:endParaRPr>
          </a:p>
          <a:p>
            <a:pPr marL="1115031" lvl="1" indent="-447875">
              <a:spcBef>
                <a:spcPts val="440"/>
              </a:spcBef>
              <a:buChar char="○"/>
              <a:tabLst>
                <a:tab pos="1115031" algn="l"/>
                <a:tab pos="1115879" algn="l"/>
              </a:tabLst>
            </a:pPr>
            <a:r>
              <a:rPr sz="1867" spc="-7" dirty="0">
                <a:solidFill>
                  <a:srgbClr val="595959"/>
                </a:solidFill>
                <a:latin typeface="Arial"/>
                <a:cs typeface="Arial"/>
              </a:rPr>
              <a:t>Can be</a:t>
            </a:r>
            <a:r>
              <a:rPr sz="1867" spc="-13" dirty="0">
                <a:solidFill>
                  <a:srgbClr val="595959"/>
                </a:solidFill>
                <a:latin typeface="Arial"/>
                <a:cs typeface="Arial"/>
              </a:rPr>
              <a:t> </a:t>
            </a:r>
            <a:r>
              <a:rPr sz="1867" dirty="0">
                <a:solidFill>
                  <a:srgbClr val="595959"/>
                </a:solidFill>
                <a:latin typeface="Arial"/>
                <a:cs typeface="Arial"/>
              </a:rPr>
              <a:t>collapsed/uncollapsed</a:t>
            </a:r>
            <a:endParaRPr sz="1867" dirty="0">
              <a:latin typeface="Arial"/>
              <a:cs typeface="Arial"/>
            </a:endParaRPr>
          </a:p>
          <a:p>
            <a:pPr marL="1115031" lvl="1" indent="-447875">
              <a:spcBef>
                <a:spcPts val="360"/>
              </a:spcBef>
              <a:buChar char="○"/>
              <a:tabLst>
                <a:tab pos="1115031" algn="l"/>
                <a:tab pos="1115879" algn="l"/>
              </a:tabLst>
            </a:pPr>
            <a:r>
              <a:rPr sz="1867" spc="-7" dirty="0">
                <a:solidFill>
                  <a:srgbClr val="595959"/>
                </a:solidFill>
                <a:latin typeface="Arial"/>
                <a:cs typeface="Arial"/>
              </a:rPr>
              <a:t>Influences the hierarchical layout</a:t>
            </a:r>
            <a:r>
              <a:rPr sz="1867" spc="-13" dirty="0">
                <a:solidFill>
                  <a:srgbClr val="595959"/>
                </a:solidFill>
                <a:latin typeface="Arial"/>
                <a:cs typeface="Arial"/>
              </a:rPr>
              <a:t> </a:t>
            </a:r>
            <a:r>
              <a:rPr sz="1867" spc="-7" dirty="0">
                <a:solidFill>
                  <a:srgbClr val="595959"/>
                </a:solidFill>
                <a:latin typeface="Arial"/>
                <a:cs typeface="Arial"/>
              </a:rPr>
              <a:t>process</a:t>
            </a:r>
            <a:endParaRPr sz="1867" dirty="0">
              <a:latin typeface="Arial"/>
              <a:cs typeface="Arial"/>
            </a:endParaRPr>
          </a:p>
          <a:p>
            <a:pPr marL="505447" marR="1132812" indent="-488514">
              <a:lnSpc>
                <a:spcPts val="3307"/>
              </a:lnSpc>
              <a:spcBef>
                <a:spcPts val="93"/>
              </a:spcBef>
              <a:buChar char="●"/>
              <a:tabLst>
                <a:tab pos="505447" algn="l"/>
                <a:tab pos="506294" algn="l"/>
              </a:tabLst>
            </a:pPr>
            <a:r>
              <a:rPr sz="2400" spc="-7" dirty="0">
                <a:solidFill>
                  <a:srgbClr val="595959"/>
                </a:solidFill>
                <a:latin typeface="Arial"/>
                <a:cs typeface="Arial"/>
              </a:rPr>
              <a:t>Supports </a:t>
            </a:r>
            <a:r>
              <a:rPr sz="2400" dirty="0">
                <a:solidFill>
                  <a:srgbClr val="595959"/>
                </a:solidFill>
                <a:latin typeface="Arial"/>
                <a:cs typeface="Arial"/>
              </a:rPr>
              <a:t>various </a:t>
            </a:r>
            <a:r>
              <a:rPr sz="2400" spc="-7" dirty="0">
                <a:solidFill>
                  <a:srgbClr val="595959"/>
                </a:solidFill>
                <a:latin typeface="Arial"/>
                <a:cs typeface="Arial"/>
              </a:rPr>
              <a:t>novel features that augment exploratory analysis of  assembly</a:t>
            </a:r>
            <a:r>
              <a:rPr sz="2400" spc="-13" dirty="0">
                <a:solidFill>
                  <a:srgbClr val="595959"/>
                </a:solidFill>
                <a:latin typeface="Arial"/>
                <a:cs typeface="Arial"/>
              </a:rPr>
              <a:t> </a:t>
            </a:r>
            <a:r>
              <a:rPr sz="2400" spc="-7" dirty="0">
                <a:solidFill>
                  <a:srgbClr val="595959"/>
                </a:solidFill>
                <a:latin typeface="Arial"/>
                <a:cs typeface="Arial"/>
              </a:rPr>
              <a:t>graphs</a:t>
            </a:r>
            <a:endParaRPr lang="en-US" sz="2400" dirty="0">
              <a:latin typeface="Arial"/>
              <a:cs typeface="Arial"/>
            </a:endParaRPr>
          </a:p>
        </p:txBody>
      </p:sp>
    </p:spTree>
    <p:extLst>
      <p:ext uri="{BB962C8B-B14F-4D97-AF65-F5344CB8AC3E}">
        <p14:creationId xmlns:p14="http://schemas.microsoft.com/office/powerpoint/2010/main" val="169358465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50B70D-8843-4B22-9676-A9313F30C302}"/>
              </a:ext>
            </a:extLst>
          </p:cNvPr>
          <p:cNvSpPr>
            <a:spLocks noGrp="1"/>
          </p:cNvSpPr>
          <p:nvPr>
            <p:ph type="title"/>
          </p:nvPr>
        </p:nvSpPr>
        <p:spPr>
          <a:xfrm>
            <a:off x="838200" y="1136714"/>
            <a:ext cx="10515600" cy="2852737"/>
          </a:xfrm>
        </p:spPr>
        <p:txBody>
          <a:bodyPr/>
          <a:lstStyle/>
          <a:p>
            <a:r>
              <a:rPr lang="en-US" dirty="0"/>
              <a:t>Reference-guided metagenomic assembly and strain-level analyses</a:t>
            </a:r>
          </a:p>
        </p:txBody>
      </p:sp>
      <p:sp>
        <p:nvSpPr>
          <p:cNvPr id="5" name="Text Placeholder 4">
            <a:extLst>
              <a:ext uri="{FF2B5EF4-FFF2-40B4-BE49-F238E27FC236}">
                <a16:creationId xmlns:a16="http://schemas.microsoft.com/office/drawing/2014/main" id="{BEC0D884-E398-564F-8DC4-7D1640F68D44}"/>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7133803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E8D5C2-1006-A14F-AEE2-BAD6EA2342EA}"/>
              </a:ext>
            </a:extLst>
          </p:cNvPr>
          <p:cNvSpPr>
            <a:spLocks noGrp="1"/>
          </p:cNvSpPr>
          <p:nvPr>
            <p:ph type="title"/>
          </p:nvPr>
        </p:nvSpPr>
        <p:spPr/>
        <p:txBody>
          <a:bodyPr/>
          <a:lstStyle/>
          <a:p>
            <a:r>
              <a:rPr lang="en-US" dirty="0"/>
              <a:t>What is reference-guided assembly?</a:t>
            </a:r>
          </a:p>
        </p:txBody>
      </p:sp>
      <p:sp>
        <p:nvSpPr>
          <p:cNvPr id="3" name="Content Placeholder 2">
            <a:extLst>
              <a:ext uri="{FF2B5EF4-FFF2-40B4-BE49-F238E27FC236}">
                <a16:creationId xmlns:a16="http://schemas.microsoft.com/office/drawing/2014/main" id="{8C032000-B869-A041-9E07-E2E399F8EEAF}"/>
              </a:ext>
            </a:extLst>
          </p:cNvPr>
          <p:cNvSpPr>
            <a:spLocks noGrp="1"/>
          </p:cNvSpPr>
          <p:nvPr>
            <p:ph idx="1"/>
          </p:nvPr>
        </p:nvSpPr>
        <p:spPr/>
        <p:txBody>
          <a:bodyPr>
            <a:normAutofit/>
          </a:bodyPr>
          <a:lstStyle/>
          <a:p>
            <a:r>
              <a:rPr lang="en-US" dirty="0"/>
              <a:t>An assembler with a </a:t>
            </a:r>
            <a:r>
              <a:rPr lang="en-US" i="1" dirty="0"/>
              <a:t>strong assumption </a:t>
            </a:r>
            <a:r>
              <a:rPr lang="en-US" dirty="0"/>
              <a:t>that genomes in your metagenome look a lot like those that are in a reference database.</a:t>
            </a:r>
          </a:p>
          <a:p>
            <a:endParaRPr lang="en-US" dirty="0"/>
          </a:p>
          <a:p>
            <a:r>
              <a:rPr lang="en-US" dirty="0"/>
              <a:t>If this is a reasonable assumption, </a:t>
            </a:r>
            <a:r>
              <a:rPr lang="en-US" b="1" dirty="0">
                <a:solidFill>
                  <a:schemeClr val="accent6">
                    <a:lumMod val="75000"/>
                  </a:schemeClr>
                </a:solidFill>
              </a:rPr>
              <a:t>proceed with caution:</a:t>
            </a:r>
          </a:p>
          <a:p>
            <a:pPr lvl="1"/>
            <a:r>
              <a:rPr lang="en-US" dirty="0"/>
              <a:t>Hint: rearrangements, horizonal gene transfer, and duplications are common!</a:t>
            </a:r>
          </a:p>
          <a:p>
            <a:r>
              <a:rPr lang="en-US" dirty="0"/>
              <a:t>If this is not a reasonable assumption (viral genomes, soil samples), </a:t>
            </a:r>
            <a:r>
              <a:rPr lang="en-US" b="1" dirty="0">
                <a:solidFill>
                  <a:srgbClr val="FF0000"/>
                </a:solidFill>
              </a:rPr>
              <a:t>think de novo assembly:</a:t>
            </a:r>
          </a:p>
          <a:p>
            <a:pPr lvl="1"/>
            <a:r>
              <a:rPr lang="en-US" dirty="0"/>
              <a:t>Megahit</a:t>
            </a:r>
          </a:p>
          <a:p>
            <a:pPr lvl="1"/>
            <a:r>
              <a:rPr lang="en-US" dirty="0" err="1"/>
              <a:t>MetaSpades</a:t>
            </a:r>
            <a:endParaRPr lang="en-US" dirty="0"/>
          </a:p>
          <a:p>
            <a:pPr lvl="1"/>
            <a:endParaRPr lang="en-US" dirty="0"/>
          </a:p>
          <a:p>
            <a:endParaRPr lang="en-US" dirty="0"/>
          </a:p>
          <a:p>
            <a:endParaRPr lang="en-US" dirty="0"/>
          </a:p>
        </p:txBody>
      </p:sp>
    </p:spTree>
    <p:extLst>
      <p:ext uri="{BB962C8B-B14F-4D97-AF65-F5344CB8AC3E}">
        <p14:creationId xmlns:p14="http://schemas.microsoft.com/office/powerpoint/2010/main" val="251737026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Microbial genomes evolve over time</a:t>
            </a:r>
          </a:p>
        </p:txBody>
      </p:sp>
      <p:sp>
        <p:nvSpPr>
          <p:cNvPr id="3" name="Espace réservé du contenu 2"/>
          <p:cNvSpPr>
            <a:spLocks noGrp="1"/>
          </p:cNvSpPr>
          <p:nvPr>
            <p:ph sz="quarter" idx="1"/>
          </p:nvPr>
        </p:nvSpPr>
        <p:spPr/>
        <p:txBody>
          <a:bodyPr/>
          <a:lstStyle/>
          <a:p>
            <a:r>
              <a:rPr lang="fr-FR" i="1" dirty="0"/>
              <a:t>The </a:t>
            </a:r>
            <a:r>
              <a:rPr lang="fr-FR" i="1" dirty="0" err="1"/>
              <a:t>presence</a:t>
            </a:r>
            <a:r>
              <a:rPr lang="fr-FR" i="1" dirty="0"/>
              <a:t> of </a:t>
            </a:r>
            <a:r>
              <a:rPr lang="fr-FR" i="1" dirty="0" err="1"/>
              <a:t>two</a:t>
            </a:r>
            <a:r>
              <a:rPr lang="fr-FR" i="1" dirty="0"/>
              <a:t> or more </a:t>
            </a:r>
            <a:r>
              <a:rPr lang="fr-FR" i="1" dirty="0" err="1"/>
              <a:t>homologous</a:t>
            </a:r>
            <a:r>
              <a:rPr lang="fr-FR" i="1" dirty="0"/>
              <a:t> </a:t>
            </a:r>
            <a:r>
              <a:rPr lang="fr-FR" i="1" dirty="0" err="1"/>
              <a:t>sequences</a:t>
            </a:r>
            <a:r>
              <a:rPr lang="fr-FR" i="1" dirty="0"/>
              <a:t> </a:t>
            </a:r>
            <a:r>
              <a:rPr lang="fr-FR" i="1" dirty="0" err="1"/>
              <a:t>within</a:t>
            </a:r>
            <a:r>
              <a:rPr lang="fr-FR" i="1" dirty="0"/>
              <a:t> a single </a:t>
            </a:r>
            <a:r>
              <a:rPr lang="fr-FR" i="1" dirty="0" err="1"/>
              <a:t>genome</a:t>
            </a:r>
            <a:r>
              <a:rPr lang="fr-FR" i="1" dirty="0"/>
              <a:t> </a:t>
            </a:r>
            <a:r>
              <a:rPr lang="fr-FR" i="1" dirty="0" err="1"/>
              <a:t>might</a:t>
            </a:r>
            <a:r>
              <a:rPr lang="fr-FR" i="1" dirty="0"/>
              <a:t> </a:t>
            </a:r>
            <a:r>
              <a:rPr lang="fr-FR" i="1" dirty="0" err="1"/>
              <a:t>reflect</a:t>
            </a:r>
            <a:r>
              <a:rPr lang="fr-FR" i="1" dirty="0"/>
              <a:t> the acquisition of DNA </a:t>
            </a:r>
            <a:r>
              <a:rPr lang="fr-FR" i="1" dirty="0" err="1"/>
              <a:t>sequence</a:t>
            </a:r>
            <a:r>
              <a:rPr lang="fr-FR" i="1" dirty="0"/>
              <a:t> </a:t>
            </a:r>
            <a:r>
              <a:rPr lang="fr-FR" i="1" dirty="0" err="1"/>
              <a:t>from</a:t>
            </a:r>
            <a:r>
              <a:rPr lang="fr-FR" i="1" dirty="0"/>
              <a:t> a </a:t>
            </a:r>
            <a:r>
              <a:rPr lang="fr-FR" i="1" dirty="0" err="1"/>
              <a:t>foreign</a:t>
            </a:r>
            <a:r>
              <a:rPr lang="fr-FR" i="1" dirty="0"/>
              <a:t> source </a:t>
            </a:r>
            <a:r>
              <a:rPr lang="fr-FR" i="1" dirty="0" err="1"/>
              <a:t>rather</a:t>
            </a:r>
            <a:r>
              <a:rPr lang="fr-FR" i="1" dirty="0"/>
              <a:t> </a:t>
            </a:r>
            <a:r>
              <a:rPr lang="fr-FR" i="1" dirty="0" err="1"/>
              <a:t>than</a:t>
            </a:r>
            <a:r>
              <a:rPr lang="fr-FR" i="1" dirty="0"/>
              <a:t> the duplication of a </a:t>
            </a:r>
            <a:r>
              <a:rPr lang="fr-FR" i="1" dirty="0" err="1"/>
              <a:t>resident</a:t>
            </a:r>
            <a:r>
              <a:rPr lang="fr-FR" i="1" dirty="0"/>
              <a:t> </a:t>
            </a:r>
            <a:r>
              <a:rPr lang="fr-FR" i="1" dirty="0" err="1"/>
              <a:t>gene</a:t>
            </a:r>
            <a:r>
              <a:rPr lang="fr-FR" i="1" dirty="0"/>
              <a:t>.</a:t>
            </a:r>
          </a:p>
          <a:p>
            <a:endParaRPr lang="en-US" dirty="0"/>
          </a:p>
          <a:p>
            <a:r>
              <a:rPr lang="en-US" dirty="0"/>
              <a:t>Thus, since we do not know the origin a priori, we refer to these potential </a:t>
            </a:r>
            <a:r>
              <a:rPr lang="en-US" dirty="0" err="1"/>
              <a:t>paralogs</a:t>
            </a:r>
            <a:r>
              <a:rPr lang="en-US" dirty="0"/>
              <a:t> or </a:t>
            </a:r>
            <a:r>
              <a:rPr lang="en-US" dirty="0" err="1"/>
              <a:t>xenologs</a:t>
            </a:r>
            <a:r>
              <a:rPr lang="en-US" dirty="0"/>
              <a:t> as </a:t>
            </a:r>
            <a:r>
              <a:rPr lang="en-US" b="1" dirty="0" err="1"/>
              <a:t>synologs</a:t>
            </a:r>
            <a:r>
              <a:rPr lang="en-US" b="1" dirty="0"/>
              <a:t> </a:t>
            </a:r>
            <a:r>
              <a:rPr lang="en-US" dirty="0"/>
              <a:t>(</a:t>
            </a:r>
            <a:r>
              <a:rPr lang="en-US" dirty="0" err="1"/>
              <a:t>Lerat</a:t>
            </a:r>
            <a:r>
              <a:rPr lang="en-US" dirty="0"/>
              <a:t> et al 2005). </a:t>
            </a:r>
          </a:p>
        </p:txBody>
      </p:sp>
    </p:spTree>
    <p:extLst>
      <p:ext uri="{BB962C8B-B14F-4D97-AF65-F5344CB8AC3E}">
        <p14:creationId xmlns:p14="http://schemas.microsoft.com/office/powerpoint/2010/main" val="52264213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Ubiquitous sequence fragments</a:t>
            </a:r>
          </a:p>
        </p:txBody>
      </p:sp>
      <p:cxnSp>
        <p:nvCxnSpPr>
          <p:cNvPr id="5" name="Connecteur droit 4"/>
          <p:cNvCxnSpPr/>
          <p:nvPr/>
        </p:nvCxnSpPr>
        <p:spPr>
          <a:xfrm>
            <a:off x="2743200" y="2438400"/>
            <a:ext cx="7010400" cy="1588"/>
          </a:xfrm>
          <a:prstGeom prst="line">
            <a:avLst/>
          </a:prstGeom>
          <a:ln>
            <a:solidFill>
              <a:srgbClr val="000000"/>
            </a:solidFill>
          </a:ln>
        </p:spPr>
        <p:style>
          <a:lnRef idx="2">
            <a:schemeClr val="accent4"/>
          </a:lnRef>
          <a:fillRef idx="0">
            <a:schemeClr val="accent4"/>
          </a:fillRef>
          <a:effectRef idx="1">
            <a:schemeClr val="accent4"/>
          </a:effectRef>
          <a:fontRef idx="minor">
            <a:schemeClr val="tx1"/>
          </a:fontRef>
        </p:style>
      </p:cxnSp>
      <p:cxnSp>
        <p:nvCxnSpPr>
          <p:cNvPr id="6" name="Connecteur droit 5"/>
          <p:cNvCxnSpPr/>
          <p:nvPr/>
        </p:nvCxnSpPr>
        <p:spPr>
          <a:xfrm>
            <a:off x="2743200" y="3046412"/>
            <a:ext cx="7010400" cy="1588"/>
          </a:xfrm>
          <a:prstGeom prst="line">
            <a:avLst/>
          </a:prstGeom>
          <a:ln>
            <a:solidFill>
              <a:srgbClr val="000000"/>
            </a:solidFill>
          </a:ln>
        </p:spPr>
        <p:style>
          <a:lnRef idx="2">
            <a:schemeClr val="accent4"/>
          </a:lnRef>
          <a:fillRef idx="0">
            <a:schemeClr val="accent4"/>
          </a:fillRef>
          <a:effectRef idx="1">
            <a:schemeClr val="accent4"/>
          </a:effectRef>
          <a:fontRef idx="minor">
            <a:schemeClr val="tx1"/>
          </a:fontRef>
        </p:style>
      </p:cxnSp>
      <p:cxnSp>
        <p:nvCxnSpPr>
          <p:cNvPr id="7" name="Connecteur droit 6"/>
          <p:cNvCxnSpPr/>
          <p:nvPr/>
        </p:nvCxnSpPr>
        <p:spPr>
          <a:xfrm>
            <a:off x="2743200" y="3657600"/>
            <a:ext cx="7010400" cy="1588"/>
          </a:xfrm>
          <a:prstGeom prst="line">
            <a:avLst/>
          </a:prstGeom>
          <a:ln>
            <a:solidFill>
              <a:srgbClr val="000000"/>
            </a:solidFill>
          </a:ln>
        </p:spPr>
        <p:style>
          <a:lnRef idx="2">
            <a:schemeClr val="accent4"/>
          </a:lnRef>
          <a:fillRef idx="0">
            <a:schemeClr val="accent4"/>
          </a:fillRef>
          <a:effectRef idx="1">
            <a:schemeClr val="accent4"/>
          </a:effectRef>
          <a:fontRef idx="minor">
            <a:schemeClr val="tx1"/>
          </a:fontRef>
        </p:style>
      </p:cxnSp>
      <p:cxnSp>
        <p:nvCxnSpPr>
          <p:cNvPr id="8" name="Connecteur droit 7"/>
          <p:cNvCxnSpPr/>
          <p:nvPr/>
        </p:nvCxnSpPr>
        <p:spPr>
          <a:xfrm>
            <a:off x="2743200" y="4267200"/>
            <a:ext cx="7010400" cy="1588"/>
          </a:xfrm>
          <a:prstGeom prst="line">
            <a:avLst/>
          </a:prstGeom>
          <a:ln>
            <a:solidFill>
              <a:srgbClr val="000000"/>
            </a:solidFill>
          </a:ln>
        </p:spPr>
        <p:style>
          <a:lnRef idx="2">
            <a:schemeClr val="accent4"/>
          </a:lnRef>
          <a:fillRef idx="0">
            <a:schemeClr val="accent4"/>
          </a:fillRef>
          <a:effectRef idx="1">
            <a:schemeClr val="accent4"/>
          </a:effectRef>
          <a:fontRef idx="minor">
            <a:schemeClr val="tx1"/>
          </a:fontRef>
        </p:style>
      </p:cxnSp>
      <p:sp>
        <p:nvSpPr>
          <p:cNvPr id="9" name="Rectangle 8"/>
          <p:cNvSpPr/>
          <p:nvPr/>
        </p:nvSpPr>
        <p:spPr>
          <a:xfrm>
            <a:off x="2895600" y="2209800"/>
            <a:ext cx="609600" cy="228600"/>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sp>
        <p:nvSpPr>
          <p:cNvPr id="10" name="Rectangle 9"/>
          <p:cNvSpPr/>
          <p:nvPr/>
        </p:nvSpPr>
        <p:spPr>
          <a:xfrm>
            <a:off x="2895600" y="2819400"/>
            <a:ext cx="609600" cy="228600"/>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sp>
        <p:nvSpPr>
          <p:cNvPr id="11" name="Rectangle 10"/>
          <p:cNvSpPr/>
          <p:nvPr/>
        </p:nvSpPr>
        <p:spPr>
          <a:xfrm>
            <a:off x="2895600" y="3430588"/>
            <a:ext cx="609600" cy="228600"/>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sp>
        <p:nvSpPr>
          <p:cNvPr id="12" name="Rectangle 11"/>
          <p:cNvSpPr/>
          <p:nvPr/>
        </p:nvSpPr>
        <p:spPr>
          <a:xfrm>
            <a:off x="2895600" y="4038600"/>
            <a:ext cx="609600" cy="228600"/>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sp>
        <p:nvSpPr>
          <p:cNvPr id="13" name="Rectangle 12"/>
          <p:cNvSpPr/>
          <p:nvPr/>
        </p:nvSpPr>
        <p:spPr>
          <a:xfrm>
            <a:off x="5943600" y="2209800"/>
            <a:ext cx="609600" cy="228600"/>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sp>
        <p:nvSpPr>
          <p:cNvPr id="14" name="Rectangle 13"/>
          <p:cNvSpPr/>
          <p:nvPr/>
        </p:nvSpPr>
        <p:spPr>
          <a:xfrm>
            <a:off x="5943600" y="2817812"/>
            <a:ext cx="609600" cy="228600"/>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sp>
        <p:nvSpPr>
          <p:cNvPr id="15" name="Rectangle 14"/>
          <p:cNvSpPr/>
          <p:nvPr/>
        </p:nvSpPr>
        <p:spPr>
          <a:xfrm>
            <a:off x="5943600" y="3429000"/>
            <a:ext cx="609600" cy="228600"/>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sp>
        <p:nvSpPr>
          <p:cNvPr id="16" name="Rectangle 15"/>
          <p:cNvSpPr/>
          <p:nvPr/>
        </p:nvSpPr>
        <p:spPr>
          <a:xfrm>
            <a:off x="5943600" y="4040188"/>
            <a:ext cx="609600" cy="228600"/>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sp>
        <p:nvSpPr>
          <p:cNvPr id="17" name="Rectangle 16"/>
          <p:cNvSpPr/>
          <p:nvPr/>
        </p:nvSpPr>
        <p:spPr>
          <a:xfrm>
            <a:off x="9144000" y="2247900"/>
            <a:ext cx="609600" cy="228600"/>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sp>
        <p:nvSpPr>
          <p:cNvPr id="18" name="Rectangle 17"/>
          <p:cNvSpPr/>
          <p:nvPr/>
        </p:nvSpPr>
        <p:spPr>
          <a:xfrm>
            <a:off x="9144000" y="2819400"/>
            <a:ext cx="609600" cy="228600"/>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sp>
        <p:nvSpPr>
          <p:cNvPr id="19" name="Rectangle 18"/>
          <p:cNvSpPr/>
          <p:nvPr/>
        </p:nvSpPr>
        <p:spPr>
          <a:xfrm>
            <a:off x="9144000" y="3429000"/>
            <a:ext cx="609600" cy="228600"/>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sp>
        <p:nvSpPr>
          <p:cNvPr id="20" name="Rectangle 19"/>
          <p:cNvSpPr/>
          <p:nvPr/>
        </p:nvSpPr>
        <p:spPr>
          <a:xfrm>
            <a:off x="9144000" y="4040188"/>
            <a:ext cx="609600" cy="228600"/>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sp>
        <p:nvSpPr>
          <p:cNvPr id="21" name="Rectangle 20"/>
          <p:cNvSpPr/>
          <p:nvPr/>
        </p:nvSpPr>
        <p:spPr>
          <a:xfrm>
            <a:off x="3810000" y="2209800"/>
            <a:ext cx="609600" cy="228600"/>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22" name="Rectangle 21"/>
          <p:cNvSpPr/>
          <p:nvPr/>
        </p:nvSpPr>
        <p:spPr>
          <a:xfrm>
            <a:off x="4648200" y="2209800"/>
            <a:ext cx="609600" cy="228600"/>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23" name="Rectangle 22"/>
          <p:cNvSpPr/>
          <p:nvPr/>
        </p:nvSpPr>
        <p:spPr>
          <a:xfrm>
            <a:off x="3810000" y="2819400"/>
            <a:ext cx="609600" cy="228600"/>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24" name="Rectangle 23"/>
          <p:cNvSpPr/>
          <p:nvPr/>
        </p:nvSpPr>
        <p:spPr>
          <a:xfrm>
            <a:off x="4648200" y="2819400"/>
            <a:ext cx="609600" cy="228600"/>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25" name="Rectangle 24"/>
          <p:cNvSpPr/>
          <p:nvPr/>
        </p:nvSpPr>
        <p:spPr>
          <a:xfrm>
            <a:off x="3810000" y="3430588"/>
            <a:ext cx="609600" cy="228600"/>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26" name="Rectangle 25"/>
          <p:cNvSpPr/>
          <p:nvPr/>
        </p:nvSpPr>
        <p:spPr>
          <a:xfrm>
            <a:off x="4648200" y="3430588"/>
            <a:ext cx="609600" cy="228600"/>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27" name="Rectangle 26"/>
          <p:cNvSpPr/>
          <p:nvPr/>
        </p:nvSpPr>
        <p:spPr>
          <a:xfrm>
            <a:off x="3810000" y="4040188"/>
            <a:ext cx="609600" cy="228600"/>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28" name="Rectangle 27"/>
          <p:cNvSpPr/>
          <p:nvPr/>
        </p:nvSpPr>
        <p:spPr>
          <a:xfrm>
            <a:off x="4648200" y="4040188"/>
            <a:ext cx="609600" cy="228600"/>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29" name="Rectangle 28"/>
          <p:cNvSpPr/>
          <p:nvPr/>
        </p:nvSpPr>
        <p:spPr>
          <a:xfrm>
            <a:off x="7086600" y="2211388"/>
            <a:ext cx="609600" cy="2286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ectangle 30"/>
          <p:cNvSpPr/>
          <p:nvPr/>
        </p:nvSpPr>
        <p:spPr>
          <a:xfrm>
            <a:off x="7086600" y="2820988"/>
            <a:ext cx="609600" cy="2286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ectangle 31"/>
          <p:cNvSpPr/>
          <p:nvPr/>
        </p:nvSpPr>
        <p:spPr>
          <a:xfrm>
            <a:off x="7924800" y="2820988"/>
            <a:ext cx="609600" cy="2286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Rectangle 32"/>
          <p:cNvSpPr/>
          <p:nvPr/>
        </p:nvSpPr>
        <p:spPr>
          <a:xfrm>
            <a:off x="7086600" y="3432176"/>
            <a:ext cx="609600" cy="2286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Rectangle 34"/>
          <p:cNvSpPr/>
          <p:nvPr/>
        </p:nvSpPr>
        <p:spPr>
          <a:xfrm>
            <a:off x="7086600" y="4041776"/>
            <a:ext cx="609600" cy="2286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Rectangle 36"/>
          <p:cNvSpPr/>
          <p:nvPr/>
        </p:nvSpPr>
        <p:spPr>
          <a:xfrm>
            <a:off x="2438400" y="5574268"/>
            <a:ext cx="609600" cy="228600"/>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sp>
        <p:nvSpPr>
          <p:cNvPr id="38" name="ZoneTexte 37"/>
          <p:cNvSpPr txBox="1"/>
          <p:nvPr/>
        </p:nvSpPr>
        <p:spPr>
          <a:xfrm>
            <a:off x="3048000" y="5498068"/>
            <a:ext cx="1577550" cy="369332"/>
          </a:xfrm>
          <a:prstGeom prst="rect">
            <a:avLst/>
          </a:prstGeom>
          <a:noFill/>
        </p:spPr>
        <p:txBody>
          <a:bodyPr wrap="none" rtlCol="0">
            <a:spAutoFit/>
          </a:bodyPr>
          <a:lstStyle/>
          <a:p>
            <a:r>
              <a:rPr lang="en-US" dirty="0"/>
              <a:t>= core genome</a:t>
            </a:r>
          </a:p>
        </p:txBody>
      </p:sp>
      <p:sp>
        <p:nvSpPr>
          <p:cNvPr id="39" name="Rectangle 38"/>
          <p:cNvSpPr/>
          <p:nvPr/>
        </p:nvSpPr>
        <p:spPr>
          <a:xfrm>
            <a:off x="5257800" y="5181600"/>
            <a:ext cx="609600" cy="228600"/>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40" name="ZoneTexte 39"/>
          <p:cNvSpPr txBox="1"/>
          <p:nvPr/>
        </p:nvSpPr>
        <p:spPr>
          <a:xfrm>
            <a:off x="5845500" y="5105400"/>
            <a:ext cx="3679500" cy="369332"/>
          </a:xfrm>
          <a:prstGeom prst="rect">
            <a:avLst/>
          </a:prstGeom>
          <a:noFill/>
        </p:spPr>
        <p:txBody>
          <a:bodyPr wrap="none" rtlCol="0">
            <a:spAutoFit/>
          </a:bodyPr>
          <a:lstStyle/>
          <a:p>
            <a:r>
              <a:rPr lang="en-US" dirty="0"/>
              <a:t>= ubiquitous with </a:t>
            </a:r>
            <a:r>
              <a:rPr lang="en-US" dirty="0" err="1"/>
              <a:t>synologs</a:t>
            </a:r>
            <a:r>
              <a:rPr lang="en-US" dirty="0"/>
              <a:t> (constant)</a:t>
            </a:r>
          </a:p>
        </p:txBody>
      </p:sp>
      <p:sp>
        <p:nvSpPr>
          <p:cNvPr id="43" name="Rectangle 42"/>
          <p:cNvSpPr/>
          <p:nvPr/>
        </p:nvSpPr>
        <p:spPr>
          <a:xfrm>
            <a:off x="5257800" y="5943600"/>
            <a:ext cx="609600" cy="2286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ZoneTexte 43"/>
          <p:cNvSpPr txBox="1"/>
          <p:nvPr/>
        </p:nvSpPr>
        <p:spPr>
          <a:xfrm>
            <a:off x="5867401" y="5867400"/>
            <a:ext cx="3616157" cy="369332"/>
          </a:xfrm>
          <a:prstGeom prst="rect">
            <a:avLst/>
          </a:prstGeom>
          <a:noFill/>
        </p:spPr>
        <p:txBody>
          <a:bodyPr wrap="none" rtlCol="0">
            <a:spAutoFit/>
          </a:bodyPr>
          <a:lstStyle/>
          <a:p>
            <a:r>
              <a:rPr lang="en-US" dirty="0"/>
              <a:t>= ubiquitous with </a:t>
            </a:r>
            <a:r>
              <a:rPr lang="en-US" dirty="0" err="1"/>
              <a:t>synologs</a:t>
            </a:r>
            <a:r>
              <a:rPr lang="en-US" dirty="0"/>
              <a:t> (variable)</a:t>
            </a:r>
          </a:p>
        </p:txBody>
      </p:sp>
    </p:spTree>
    <p:extLst>
      <p:ext uri="{BB962C8B-B14F-4D97-AF65-F5344CB8AC3E}">
        <p14:creationId xmlns:p14="http://schemas.microsoft.com/office/powerpoint/2010/main" val="30300456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938589" y="255074"/>
            <a:ext cx="8626669" cy="609398"/>
          </a:xfrm>
          <a:prstGeom prst="rect">
            <a:avLst/>
          </a:prstGeom>
        </p:spPr>
        <p:txBody>
          <a:bodyPr vert="horz" wrap="square" lIns="0" tIns="0" rIns="0" bIns="0" rtlCol="0" anchor="ctr">
            <a:spAutoFit/>
          </a:bodyPr>
          <a:lstStyle/>
          <a:p>
            <a:pPr marL="373706"/>
            <a:r>
              <a:rPr spc="-5" dirty="0"/>
              <a:t>Goals </a:t>
            </a:r>
            <a:r>
              <a:rPr spc="-9" dirty="0"/>
              <a:t>for </a:t>
            </a:r>
            <a:r>
              <a:rPr dirty="0"/>
              <a:t>a </a:t>
            </a:r>
            <a:r>
              <a:rPr spc="-5" dirty="0"/>
              <a:t>metagenomic</a:t>
            </a:r>
            <a:r>
              <a:rPr spc="-54" dirty="0"/>
              <a:t> </a:t>
            </a:r>
            <a:r>
              <a:rPr spc="-5" dirty="0"/>
              <a:t>assembler</a:t>
            </a:r>
          </a:p>
        </p:txBody>
      </p:sp>
      <p:sp>
        <p:nvSpPr>
          <p:cNvPr id="3" name="object 3"/>
          <p:cNvSpPr txBox="1"/>
          <p:nvPr/>
        </p:nvSpPr>
        <p:spPr>
          <a:xfrm>
            <a:off x="1524000" y="1261066"/>
            <a:ext cx="6388708" cy="2702728"/>
          </a:xfrm>
          <a:prstGeom prst="rect">
            <a:avLst/>
          </a:prstGeom>
        </p:spPr>
        <p:txBody>
          <a:bodyPr vert="horz" wrap="square" lIns="0" tIns="0" rIns="0" bIns="0" rtlCol="0">
            <a:spAutoFit/>
          </a:bodyPr>
          <a:lstStyle/>
          <a:p>
            <a:pPr marL="322458" indent="-310942">
              <a:buChar char="•"/>
              <a:tabLst>
                <a:tab pos="322458" algn="l"/>
              </a:tabLst>
            </a:pPr>
            <a:r>
              <a:rPr sz="2539" spc="-5" dirty="0">
                <a:latin typeface="Arial"/>
                <a:cs typeface="Arial"/>
              </a:rPr>
              <a:t>Must work well for clonal</a:t>
            </a:r>
            <a:r>
              <a:rPr sz="2539" spc="-18" dirty="0">
                <a:latin typeface="Arial"/>
                <a:cs typeface="Arial"/>
              </a:rPr>
              <a:t> </a:t>
            </a:r>
            <a:r>
              <a:rPr sz="2539" spc="-5" dirty="0">
                <a:latin typeface="Arial"/>
                <a:cs typeface="Arial"/>
              </a:rPr>
              <a:t>data</a:t>
            </a:r>
            <a:endParaRPr sz="2539" dirty="0">
              <a:latin typeface="Arial"/>
              <a:cs typeface="Arial"/>
            </a:endParaRPr>
          </a:p>
          <a:p>
            <a:pPr marL="685223" lvl="1" indent="-259118">
              <a:spcBef>
                <a:spcPts val="363"/>
              </a:spcBef>
              <a:buChar char="–"/>
              <a:tabLst>
                <a:tab pos="685223" algn="l"/>
              </a:tabLst>
            </a:pPr>
            <a:r>
              <a:rPr sz="2176" spc="-9" dirty="0">
                <a:latin typeface="Arial"/>
                <a:cs typeface="Arial"/>
              </a:rPr>
              <a:t>handle</a:t>
            </a:r>
            <a:r>
              <a:rPr sz="2176" spc="-68" dirty="0">
                <a:latin typeface="Arial"/>
                <a:cs typeface="Arial"/>
              </a:rPr>
              <a:t> </a:t>
            </a:r>
            <a:r>
              <a:rPr sz="2176" spc="-5" dirty="0">
                <a:latin typeface="Arial"/>
                <a:cs typeface="Arial"/>
              </a:rPr>
              <a:t>repeats</a:t>
            </a:r>
            <a:endParaRPr sz="2176" dirty="0">
              <a:latin typeface="Arial"/>
              <a:cs typeface="Arial"/>
            </a:endParaRPr>
          </a:p>
          <a:p>
            <a:pPr marL="685223" lvl="1" indent="-259118">
              <a:spcBef>
                <a:spcPts val="363"/>
              </a:spcBef>
              <a:buChar char="–"/>
              <a:tabLst>
                <a:tab pos="685223" algn="l"/>
              </a:tabLst>
            </a:pPr>
            <a:r>
              <a:rPr sz="2176" spc="-9" dirty="0">
                <a:latin typeface="Arial"/>
                <a:cs typeface="Arial"/>
              </a:rPr>
              <a:t>handle</a:t>
            </a:r>
            <a:r>
              <a:rPr sz="2176" spc="-54" dirty="0">
                <a:latin typeface="Arial"/>
                <a:cs typeface="Arial"/>
              </a:rPr>
              <a:t> </a:t>
            </a:r>
            <a:r>
              <a:rPr sz="2176" spc="-5" dirty="0">
                <a:latin typeface="Arial"/>
                <a:cs typeface="Arial"/>
              </a:rPr>
              <a:t>errors</a:t>
            </a:r>
            <a:endParaRPr sz="2176" dirty="0">
              <a:latin typeface="Arial"/>
              <a:cs typeface="Arial"/>
            </a:endParaRPr>
          </a:p>
          <a:p>
            <a:pPr marL="685223" lvl="1" indent="-259118">
              <a:spcBef>
                <a:spcPts val="354"/>
              </a:spcBef>
              <a:buChar char="–"/>
              <a:tabLst>
                <a:tab pos="685223" algn="l"/>
              </a:tabLst>
            </a:pPr>
            <a:r>
              <a:rPr sz="2176" spc="-5" dirty="0">
                <a:latin typeface="Arial"/>
                <a:cs typeface="Arial"/>
              </a:rPr>
              <a:t>deal with low coverage</a:t>
            </a:r>
            <a:r>
              <a:rPr sz="2176" spc="-59" dirty="0">
                <a:latin typeface="Arial"/>
                <a:cs typeface="Arial"/>
              </a:rPr>
              <a:t> </a:t>
            </a:r>
            <a:r>
              <a:rPr sz="2176" spc="-9" dirty="0">
                <a:latin typeface="Arial"/>
                <a:cs typeface="Arial"/>
              </a:rPr>
              <a:t>regions</a:t>
            </a:r>
            <a:endParaRPr sz="2176" dirty="0">
              <a:latin typeface="Arial"/>
              <a:cs typeface="Arial"/>
            </a:endParaRPr>
          </a:p>
          <a:p>
            <a:pPr lvl="1">
              <a:spcBef>
                <a:spcPts val="14"/>
              </a:spcBef>
              <a:buFont typeface="Arial"/>
              <a:buChar char="–"/>
            </a:pPr>
            <a:endParaRPr sz="2448" dirty="0">
              <a:latin typeface="Times New Roman"/>
              <a:cs typeface="Times New Roman"/>
            </a:endParaRPr>
          </a:p>
          <a:p>
            <a:pPr marL="322458" indent="-310942">
              <a:buChar char="•"/>
              <a:tabLst>
                <a:tab pos="322458" algn="l"/>
              </a:tabLst>
            </a:pPr>
            <a:r>
              <a:rPr sz="2539" spc="-5" dirty="0">
                <a:latin typeface="Arial"/>
                <a:cs typeface="Arial"/>
              </a:rPr>
              <a:t>Must deal with</a:t>
            </a:r>
            <a:r>
              <a:rPr sz="2539" spc="-45" dirty="0">
                <a:latin typeface="Arial"/>
                <a:cs typeface="Arial"/>
              </a:rPr>
              <a:t> </a:t>
            </a:r>
            <a:r>
              <a:rPr sz="2539" spc="-5" dirty="0">
                <a:latin typeface="Arial"/>
                <a:cs typeface="Arial"/>
              </a:rPr>
              <a:t>polymorphisms</a:t>
            </a:r>
            <a:endParaRPr sz="2539" dirty="0">
              <a:latin typeface="Arial"/>
              <a:cs typeface="Arial"/>
            </a:endParaRPr>
          </a:p>
          <a:p>
            <a:pPr marL="685223" lvl="1" indent="-259118">
              <a:spcBef>
                <a:spcPts val="363"/>
              </a:spcBef>
              <a:buChar char="–"/>
              <a:tabLst>
                <a:tab pos="685223" algn="l"/>
              </a:tabLst>
            </a:pPr>
            <a:r>
              <a:rPr sz="2176" spc="-5" dirty="0">
                <a:latin typeface="Arial"/>
                <a:cs typeface="Arial"/>
              </a:rPr>
              <a:t>distinguish </a:t>
            </a:r>
            <a:r>
              <a:rPr sz="2176" spc="-9" dirty="0">
                <a:latin typeface="Arial"/>
                <a:cs typeface="Arial"/>
              </a:rPr>
              <a:t>between </a:t>
            </a:r>
            <a:r>
              <a:rPr sz="2176" spc="-5" dirty="0">
                <a:latin typeface="Arial"/>
                <a:cs typeface="Arial"/>
              </a:rPr>
              <a:t>errors </a:t>
            </a:r>
            <a:r>
              <a:rPr sz="2176" spc="-9" dirty="0">
                <a:latin typeface="Arial"/>
                <a:cs typeface="Arial"/>
              </a:rPr>
              <a:t>and </a:t>
            </a:r>
            <a:r>
              <a:rPr sz="2176" spc="-5" dirty="0">
                <a:latin typeface="Arial"/>
                <a:cs typeface="Arial"/>
              </a:rPr>
              <a:t>polymorphisms</a:t>
            </a:r>
            <a:endParaRPr sz="2176" dirty="0">
              <a:latin typeface="Arial"/>
              <a:cs typeface="Arial"/>
            </a:endParaRPr>
          </a:p>
        </p:txBody>
      </p:sp>
      <p:sp>
        <p:nvSpPr>
          <p:cNvPr id="4" name="object 4"/>
          <p:cNvSpPr txBox="1"/>
          <p:nvPr/>
        </p:nvSpPr>
        <p:spPr>
          <a:xfrm>
            <a:off x="1938588" y="4873752"/>
            <a:ext cx="6172776" cy="334835"/>
          </a:xfrm>
          <a:prstGeom prst="rect">
            <a:avLst/>
          </a:prstGeom>
        </p:spPr>
        <p:txBody>
          <a:bodyPr vert="horz" wrap="square" lIns="0" tIns="0" rIns="0" bIns="0" rtlCol="0">
            <a:spAutoFit/>
          </a:bodyPr>
          <a:lstStyle/>
          <a:p>
            <a:pPr marL="11516"/>
            <a:r>
              <a:rPr sz="2176" dirty="0">
                <a:latin typeface="Arial"/>
                <a:cs typeface="Arial"/>
              </a:rPr>
              <a:t>– </a:t>
            </a:r>
            <a:r>
              <a:rPr sz="2176" spc="-5" dirty="0">
                <a:latin typeface="Arial"/>
                <a:cs typeface="Arial"/>
              </a:rPr>
              <a:t>distinguish </a:t>
            </a:r>
            <a:r>
              <a:rPr sz="2176" spc="-9" dirty="0">
                <a:latin typeface="Arial"/>
                <a:cs typeface="Arial"/>
              </a:rPr>
              <a:t>between </a:t>
            </a:r>
            <a:r>
              <a:rPr sz="2176" spc="-5" dirty="0">
                <a:latin typeface="Arial"/>
                <a:cs typeface="Arial"/>
              </a:rPr>
              <a:t>repeats </a:t>
            </a:r>
            <a:r>
              <a:rPr sz="2176" spc="-9" dirty="0">
                <a:latin typeface="Arial"/>
                <a:cs typeface="Arial"/>
              </a:rPr>
              <a:t>and</a:t>
            </a:r>
            <a:r>
              <a:rPr sz="2176" spc="204" dirty="0">
                <a:latin typeface="Arial"/>
                <a:cs typeface="Arial"/>
              </a:rPr>
              <a:t> </a:t>
            </a:r>
            <a:r>
              <a:rPr sz="2176" spc="-5" dirty="0">
                <a:latin typeface="Arial"/>
                <a:cs typeface="Arial"/>
              </a:rPr>
              <a:t>polymorphisms</a:t>
            </a:r>
            <a:endParaRPr sz="2176">
              <a:latin typeface="Arial"/>
              <a:cs typeface="Arial"/>
            </a:endParaRPr>
          </a:p>
        </p:txBody>
      </p:sp>
      <p:sp>
        <p:nvSpPr>
          <p:cNvPr id="5" name="object 5"/>
          <p:cNvSpPr txBox="1"/>
          <p:nvPr/>
        </p:nvSpPr>
        <p:spPr>
          <a:xfrm>
            <a:off x="1938588" y="6175103"/>
            <a:ext cx="5714424" cy="334835"/>
          </a:xfrm>
          <a:prstGeom prst="rect">
            <a:avLst/>
          </a:prstGeom>
        </p:spPr>
        <p:txBody>
          <a:bodyPr vert="horz" wrap="square" lIns="0" tIns="0" rIns="0" bIns="0" rtlCol="0">
            <a:spAutoFit/>
          </a:bodyPr>
          <a:lstStyle/>
          <a:p>
            <a:pPr marL="11516"/>
            <a:r>
              <a:rPr sz="2176" dirty="0">
                <a:latin typeface="Arial"/>
                <a:cs typeface="Arial"/>
              </a:rPr>
              <a:t>– </a:t>
            </a:r>
            <a:r>
              <a:rPr sz="2176" spc="-9" dirty="0">
                <a:latin typeface="Arial"/>
                <a:cs typeface="Arial"/>
              </a:rPr>
              <a:t>enable </a:t>
            </a:r>
            <a:r>
              <a:rPr sz="2176" spc="-5" dirty="0">
                <a:latin typeface="Arial"/>
                <a:cs typeface="Arial"/>
              </a:rPr>
              <a:t>discovery of</a:t>
            </a:r>
            <a:r>
              <a:rPr sz="2176" spc="213" dirty="0">
                <a:latin typeface="Arial"/>
                <a:cs typeface="Arial"/>
              </a:rPr>
              <a:t> </a:t>
            </a:r>
            <a:r>
              <a:rPr sz="2176" spc="-5" dirty="0">
                <a:latin typeface="Arial"/>
                <a:cs typeface="Arial"/>
              </a:rPr>
              <a:t>polymorphisms/variation</a:t>
            </a:r>
            <a:endParaRPr sz="2176">
              <a:latin typeface="Arial"/>
              <a:cs typeface="Arial"/>
            </a:endParaRPr>
          </a:p>
        </p:txBody>
      </p:sp>
      <p:sp>
        <p:nvSpPr>
          <p:cNvPr id="6" name="object 6"/>
          <p:cNvSpPr/>
          <p:nvPr/>
        </p:nvSpPr>
        <p:spPr>
          <a:xfrm>
            <a:off x="2576596" y="4287570"/>
            <a:ext cx="816511" cy="325913"/>
          </a:xfrm>
          <a:custGeom>
            <a:avLst/>
            <a:gdLst/>
            <a:ahLst/>
            <a:cxnLst/>
            <a:rect l="l" t="t" r="r" b="b"/>
            <a:pathLst>
              <a:path w="900430" h="359410">
                <a:moveTo>
                  <a:pt x="900429" y="0"/>
                </a:moveTo>
                <a:lnTo>
                  <a:pt x="0" y="0"/>
                </a:lnTo>
                <a:lnTo>
                  <a:pt x="0" y="359410"/>
                </a:lnTo>
                <a:lnTo>
                  <a:pt x="900429" y="359410"/>
                </a:lnTo>
                <a:lnTo>
                  <a:pt x="900429" y="0"/>
                </a:lnTo>
                <a:close/>
              </a:path>
            </a:pathLst>
          </a:custGeom>
          <a:solidFill>
            <a:srgbClr val="99CCFF"/>
          </a:solidFill>
        </p:spPr>
        <p:txBody>
          <a:bodyPr wrap="square" lIns="0" tIns="0" rIns="0" bIns="0" rtlCol="0"/>
          <a:lstStyle/>
          <a:p>
            <a:endParaRPr/>
          </a:p>
        </p:txBody>
      </p:sp>
      <p:sp>
        <p:nvSpPr>
          <p:cNvPr id="7" name="object 7"/>
          <p:cNvSpPr/>
          <p:nvPr/>
        </p:nvSpPr>
        <p:spPr>
          <a:xfrm>
            <a:off x="2576596" y="4287570"/>
            <a:ext cx="816511" cy="325913"/>
          </a:xfrm>
          <a:custGeom>
            <a:avLst/>
            <a:gdLst/>
            <a:ahLst/>
            <a:cxnLst/>
            <a:rect l="l" t="t" r="r" b="b"/>
            <a:pathLst>
              <a:path w="900430" h="359410">
                <a:moveTo>
                  <a:pt x="449579" y="359410"/>
                </a:moveTo>
                <a:lnTo>
                  <a:pt x="0" y="359410"/>
                </a:lnTo>
                <a:lnTo>
                  <a:pt x="0" y="0"/>
                </a:lnTo>
                <a:lnTo>
                  <a:pt x="900429" y="0"/>
                </a:lnTo>
                <a:lnTo>
                  <a:pt x="900429" y="359410"/>
                </a:lnTo>
                <a:lnTo>
                  <a:pt x="449579" y="359410"/>
                </a:lnTo>
                <a:close/>
              </a:path>
            </a:pathLst>
          </a:custGeom>
          <a:ln w="3175">
            <a:solidFill>
              <a:srgbClr val="000000"/>
            </a:solidFill>
          </a:ln>
        </p:spPr>
        <p:txBody>
          <a:bodyPr wrap="square" lIns="0" tIns="0" rIns="0" bIns="0" rtlCol="0"/>
          <a:lstStyle/>
          <a:p>
            <a:endParaRPr/>
          </a:p>
        </p:txBody>
      </p:sp>
      <p:sp>
        <p:nvSpPr>
          <p:cNvPr id="8" name="object 8"/>
          <p:cNvSpPr/>
          <p:nvPr/>
        </p:nvSpPr>
        <p:spPr>
          <a:xfrm>
            <a:off x="5971624" y="4287570"/>
            <a:ext cx="816511" cy="325913"/>
          </a:xfrm>
          <a:custGeom>
            <a:avLst/>
            <a:gdLst/>
            <a:ahLst/>
            <a:cxnLst/>
            <a:rect l="l" t="t" r="r" b="b"/>
            <a:pathLst>
              <a:path w="900429" h="359410">
                <a:moveTo>
                  <a:pt x="900429" y="0"/>
                </a:moveTo>
                <a:lnTo>
                  <a:pt x="0" y="0"/>
                </a:lnTo>
                <a:lnTo>
                  <a:pt x="0" y="359410"/>
                </a:lnTo>
                <a:lnTo>
                  <a:pt x="900429" y="359410"/>
                </a:lnTo>
                <a:lnTo>
                  <a:pt x="900429" y="0"/>
                </a:lnTo>
                <a:close/>
              </a:path>
            </a:pathLst>
          </a:custGeom>
          <a:solidFill>
            <a:srgbClr val="99CCFF"/>
          </a:solidFill>
        </p:spPr>
        <p:txBody>
          <a:bodyPr wrap="square" lIns="0" tIns="0" rIns="0" bIns="0" rtlCol="0"/>
          <a:lstStyle/>
          <a:p>
            <a:endParaRPr/>
          </a:p>
        </p:txBody>
      </p:sp>
      <p:sp>
        <p:nvSpPr>
          <p:cNvPr id="9" name="object 9"/>
          <p:cNvSpPr/>
          <p:nvPr/>
        </p:nvSpPr>
        <p:spPr>
          <a:xfrm>
            <a:off x="5971624" y="4287570"/>
            <a:ext cx="816511" cy="325913"/>
          </a:xfrm>
          <a:custGeom>
            <a:avLst/>
            <a:gdLst/>
            <a:ahLst/>
            <a:cxnLst/>
            <a:rect l="l" t="t" r="r" b="b"/>
            <a:pathLst>
              <a:path w="900429" h="359410">
                <a:moveTo>
                  <a:pt x="449579" y="359410"/>
                </a:moveTo>
                <a:lnTo>
                  <a:pt x="0" y="359410"/>
                </a:lnTo>
                <a:lnTo>
                  <a:pt x="0" y="0"/>
                </a:lnTo>
                <a:lnTo>
                  <a:pt x="900429" y="0"/>
                </a:lnTo>
                <a:lnTo>
                  <a:pt x="900429" y="359410"/>
                </a:lnTo>
                <a:lnTo>
                  <a:pt x="449579" y="359410"/>
                </a:lnTo>
                <a:close/>
              </a:path>
            </a:pathLst>
          </a:custGeom>
          <a:ln w="3175">
            <a:solidFill>
              <a:srgbClr val="000000"/>
            </a:solidFill>
          </a:ln>
        </p:spPr>
        <p:txBody>
          <a:bodyPr wrap="square" lIns="0" tIns="0" rIns="0" bIns="0" rtlCol="0"/>
          <a:lstStyle/>
          <a:p>
            <a:endParaRPr/>
          </a:p>
        </p:txBody>
      </p:sp>
      <p:sp>
        <p:nvSpPr>
          <p:cNvPr id="10" name="object 10"/>
          <p:cNvSpPr/>
          <p:nvPr/>
        </p:nvSpPr>
        <p:spPr>
          <a:xfrm>
            <a:off x="4208466" y="4548991"/>
            <a:ext cx="816511" cy="325913"/>
          </a:xfrm>
          <a:custGeom>
            <a:avLst/>
            <a:gdLst/>
            <a:ahLst/>
            <a:cxnLst/>
            <a:rect l="l" t="t" r="r" b="b"/>
            <a:pathLst>
              <a:path w="900429" h="359410">
                <a:moveTo>
                  <a:pt x="900430" y="0"/>
                </a:moveTo>
                <a:lnTo>
                  <a:pt x="0" y="0"/>
                </a:lnTo>
                <a:lnTo>
                  <a:pt x="0" y="359410"/>
                </a:lnTo>
                <a:lnTo>
                  <a:pt x="900430" y="359410"/>
                </a:lnTo>
                <a:lnTo>
                  <a:pt x="900430" y="0"/>
                </a:lnTo>
                <a:close/>
              </a:path>
            </a:pathLst>
          </a:custGeom>
          <a:solidFill>
            <a:srgbClr val="99CCFF"/>
          </a:solidFill>
        </p:spPr>
        <p:txBody>
          <a:bodyPr wrap="square" lIns="0" tIns="0" rIns="0" bIns="0" rtlCol="0"/>
          <a:lstStyle/>
          <a:p>
            <a:endParaRPr/>
          </a:p>
        </p:txBody>
      </p:sp>
      <p:sp>
        <p:nvSpPr>
          <p:cNvPr id="11" name="object 11"/>
          <p:cNvSpPr/>
          <p:nvPr/>
        </p:nvSpPr>
        <p:spPr>
          <a:xfrm>
            <a:off x="4208466" y="4548991"/>
            <a:ext cx="816511" cy="325913"/>
          </a:xfrm>
          <a:custGeom>
            <a:avLst/>
            <a:gdLst/>
            <a:ahLst/>
            <a:cxnLst/>
            <a:rect l="l" t="t" r="r" b="b"/>
            <a:pathLst>
              <a:path w="900429" h="359410">
                <a:moveTo>
                  <a:pt x="450849" y="359410"/>
                </a:moveTo>
                <a:lnTo>
                  <a:pt x="0" y="359410"/>
                </a:lnTo>
                <a:lnTo>
                  <a:pt x="0" y="0"/>
                </a:lnTo>
                <a:lnTo>
                  <a:pt x="900430" y="0"/>
                </a:lnTo>
                <a:lnTo>
                  <a:pt x="900430" y="359410"/>
                </a:lnTo>
                <a:lnTo>
                  <a:pt x="450849" y="359410"/>
                </a:lnTo>
                <a:close/>
              </a:path>
            </a:pathLst>
          </a:custGeom>
          <a:ln w="3175">
            <a:solidFill>
              <a:srgbClr val="000000"/>
            </a:solidFill>
          </a:ln>
        </p:spPr>
        <p:txBody>
          <a:bodyPr wrap="square" lIns="0" tIns="0" rIns="0" bIns="0" rtlCol="0"/>
          <a:lstStyle/>
          <a:p>
            <a:endParaRPr/>
          </a:p>
        </p:txBody>
      </p:sp>
      <p:sp>
        <p:nvSpPr>
          <p:cNvPr id="12" name="object 12"/>
          <p:cNvSpPr/>
          <p:nvPr/>
        </p:nvSpPr>
        <p:spPr>
          <a:xfrm>
            <a:off x="4274110" y="3960505"/>
            <a:ext cx="685224" cy="327065"/>
          </a:xfrm>
          <a:custGeom>
            <a:avLst/>
            <a:gdLst/>
            <a:ahLst/>
            <a:cxnLst/>
            <a:rect l="l" t="t" r="r" b="b"/>
            <a:pathLst>
              <a:path w="755650" h="360679">
                <a:moveTo>
                  <a:pt x="755650" y="0"/>
                </a:moveTo>
                <a:lnTo>
                  <a:pt x="0" y="0"/>
                </a:lnTo>
                <a:lnTo>
                  <a:pt x="0" y="360679"/>
                </a:lnTo>
                <a:lnTo>
                  <a:pt x="755650" y="360679"/>
                </a:lnTo>
                <a:lnTo>
                  <a:pt x="755650" y="0"/>
                </a:lnTo>
                <a:close/>
              </a:path>
            </a:pathLst>
          </a:custGeom>
          <a:solidFill>
            <a:srgbClr val="99CCFF"/>
          </a:solidFill>
        </p:spPr>
        <p:txBody>
          <a:bodyPr wrap="square" lIns="0" tIns="0" rIns="0" bIns="0" rtlCol="0"/>
          <a:lstStyle/>
          <a:p>
            <a:endParaRPr/>
          </a:p>
        </p:txBody>
      </p:sp>
      <p:sp>
        <p:nvSpPr>
          <p:cNvPr id="13" name="object 13"/>
          <p:cNvSpPr/>
          <p:nvPr/>
        </p:nvSpPr>
        <p:spPr>
          <a:xfrm>
            <a:off x="4274110" y="3960505"/>
            <a:ext cx="685224" cy="327065"/>
          </a:xfrm>
          <a:custGeom>
            <a:avLst/>
            <a:gdLst/>
            <a:ahLst/>
            <a:cxnLst/>
            <a:rect l="l" t="t" r="r" b="b"/>
            <a:pathLst>
              <a:path w="755650" h="360679">
                <a:moveTo>
                  <a:pt x="378459" y="360679"/>
                </a:moveTo>
                <a:lnTo>
                  <a:pt x="0" y="360679"/>
                </a:lnTo>
                <a:lnTo>
                  <a:pt x="0" y="0"/>
                </a:lnTo>
                <a:lnTo>
                  <a:pt x="755650" y="0"/>
                </a:lnTo>
                <a:lnTo>
                  <a:pt x="755650" y="360679"/>
                </a:lnTo>
                <a:lnTo>
                  <a:pt x="378459" y="360679"/>
                </a:lnTo>
                <a:close/>
              </a:path>
            </a:pathLst>
          </a:custGeom>
          <a:ln w="3175">
            <a:solidFill>
              <a:srgbClr val="000000"/>
            </a:solidFill>
          </a:ln>
        </p:spPr>
        <p:txBody>
          <a:bodyPr wrap="square" lIns="0" tIns="0" rIns="0" bIns="0" rtlCol="0"/>
          <a:lstStyle/>
          <a:p>
            <a:endParaRPr/>
          </a:p>
        </p:txBody>
      </p:sp>
      <p:sp>
        <p:nvSpPr>
          <p:cNvPr id="14" name="object 14"/>
          <p:cNvSpPr/>
          <p:nvPr/>
        </p:nvSpPr>
        <p:spPr>
          <a:xfrm>
            <a:off x="3393108" y="4128643"/>
            <a:ext cx="758929" cy="322458"/>
          </a:xfrm>
          <a:custGeom>
            <a:avLst/>
            <a:gdLst/>
            <a:ahLst/>
            <a:cxnLst/>
            <a:rect l="l" t="t" r="r" b="b"/>
            <a:pathLst>
              <a:path w="836930" h="355600">
                <a:moveTo>
                  <a:pt x="0" y="355600"/>
                </a:moveTo>
                <a:lnTo>
                  <a:pt x="59706" y="354848"/>
                </a:lnTo>
                <a:lnTo>
                  <a:pt x="114053" y="352648"/>
                </a:lnTo>
                <a:lnTo>
                  <a:pt x="163338" y="349080"/>
                </a:lnTo>
                <a:lnTo>
                  <a:pt x="207855" y="344226"/>
                </a:lnTo>
                <a:lnTo>
                  <a:pt x="247901" y="338168"/>
                </a:lnTo>
                <a:lnTo>
                  <a:pt x="315762" y="322762"/>
                </a:lnTo>
                <a:lnTo>
                  <a:pt x="369286" y="303515"/>
                </a:lnTo>
                <a:lnTo>
                  <a:pt x="410839" y="281078"/>
                </a:lnTo>
                <a:lnTo>
                  <a:pt x="442787" y="256101"/>
                </a:lnTo>
                <a:lnTo>
                  <a:pt x="477876" y="215299"/>
                </a:lnTo>
                <a:lnTo>
                  <a:pt x="504661" y="172447"/>
                </a:lnTo>
                <a:lnTo>
                  <a:pt x="513124" y="158087"/>
                </a:lnTo>
                <a:lnTo>
                  <a:pt x="521848" y="143824"/>
                </a:lnTo>
                <a:lnTo>
                  <a:pt x="552538" y="102438"/>
                </a:lnTo>
                <a:lnTo>
                  <a:pt x="596218" y="64862"/>
                </a:lnTo>
                <a:lnTo>
                  <a:pt x="636498" y="43013"/>
                </a:lnTo>
                <a:lnTo>
                  <a:pt x="688466" y="24486"/>
                </a:lnTo>
                <a:lnTo>
                  <a:pt x="754488" y="9931"/>
                </a:lnTo>
                <a:lnTo>
                  <a:pt x="793508" y="4346"/>
                </a:lnTo>
                <a:lnTo>
                  <a:pt x="836930" y="0"/>
                </a:lnTo>
              </a:path>
            </a:pathLst>
          </a:custGeom>
          <a:ln w="3175">
            <a:solidFill>
              <a:srgbClr val="000000"/>
            </a:solidFill>
          </a:ln>
        </p:spPr>
        <p:txBody>
          <a:bodyPr wrap="square" lIns="0" tIns="0" rIns="0" bIns="0" rtlCol="0"/>
          <a:lstStyle/>
          <a:p>
            <a:endParaRPr/>
          </a:p>
        </p:txBody>
      </p:sp>
      <p:sp>
        <p:nvSpPr>
          <p:cNvPr id="15" name="object 15"/>
          <p:cNvSpPr/>
          <p:nvPr/>
        </p:nvSpPr>
        <p:spPr>
          <a:xfrm>
            <a:off x="4125549" y="4082578"/>
            <a:ext cx="148561" cy="97889"/>
          </a:xfrm>
          <a:custGeom>
            <a:avLst/>
            <a:gdLst/>
            <a:ahLst/>
            <a:cxnLst/>
            <a:rect l="l" t="t" r="r" b="b"/>
            <a:pathLst>
              <a:path w="163830" h="107950">
                <a:moveTo>
                  <a:pt x="0" y="0"/>
                </a:moveTo>
                <a:lnTo>
                  <a:pt x="5080" y="107950"/>
                </a:lnTo>
                <a:lnTo>
                  <a:pt x="163830" y="45720"/>
                </a:lnTo>
                <a:lnTo>
                  <a:pt x="0" y="0"/>
                </a:lnTo>
                <a:close/>
              </a:path>
            </a:pathLst>
          </a:custGeom>
          <a:solidFill>
            <a:srgbClr val="000000"/>
          </a:solidFill>
        </p:spPr>
        <p:txBody>
          <a:bodyPr wrap="square" lIns="0" tIns="0" rIns="0" bIns="0" rtlCol="0"/>
          <a:lstStyle/>
          <a:p>
            <a:endParaRPr/>
          </a:p>
        </p:txBody>
      </p:sp>
      <p:sp>
        <p:nvSpPr>
          <p:cNvPr id="16" name="object 16"/>
          <p:cNvSpPr/>
          <p:nvPr/>
        </p:nvSpPr>
        <p:spPr>
          <a:xfrm>
            <a:off x="4959335" y="4124035"/>
            <a:ext cx="887911" cy="323610"/>
          </a:xfrm>
          <a:custGeom>
            <a:avLst/>
            <a:gdLst/>
            <a:ahLst/>
            <a:cxnLst/>
            <a:rect l="l" t="t" r="r" b="b"/>
            <a:pathLst>
              <a:path w="979170" h="356870">
                <a:moveTo>
                  <a:pt x="0" y="0"/>
                </a:moveTo>
                <a:lnTo>
                  <a:pt x="58896" y="557"/>
                </a:lnTo>
                <a:lnTo>
                  <a:pt x="113253" y="2197"/>
                </a:lnTo>
                <a:lnTo>
                  <a:pt x="163283" y="4866"/>
                </a:lnTo>
                <a:lnTo>
                  <a:pt x="209203" y="8512"/>
                </a:lnTo>
                <a:lnTo>
                  <a:pt x="251225" y="13085"/>
                </a:lnTo>
                <a:lnTo>
                  <a:pt x="289565" y="18531"/>
                </a:lnTo>
                <a:lnTo>
                  <a:pt x="356058" y="31839"/>
                </a:lnTo>
                <a:lnTo>
                  <a:pt x="410397" y="48020"/>
                </a:lnTo>
                <a:lnTo>
                  <a:pt x="454300" y="66660"/>
                </a:lnTo>
                <a:lnTo>
                  <a:pt x="489483" y="87344"/>
                </a:lnTo>
                <a:lnTo>
                  <a:pt x="529663" y="121296"/>
                </a:lnTo>
                <a:lnTo>
                  <a:pt x="559881" y="157513"/>
                </a:lnTo>
                <a:lnTo>
                  <a:pt x="585931" y="194595"/>
                </a:lnTo>
                <a:lnTo>
                  <a:pt x="594689" y="206907"/>
                </a:lnTo>
                <a:lnTo>
                  <a:pt x="624194" y="242966"/>
                </a:lnTo>
                <a:lnTo>
                  <a:pt x="663051" y="276624"/>
                </a:lnTo>
                <a:lnTo>
                  <a:pt x="697012" y="297038"/>
                </a:lnTo>
                <a:lnTo>
                  <a:pt x="739421" y="315347"/>
                </a:lnTo>
                <a:lnTo>
                  <a:pt x="791995" y="331137"/>
                </a:lnTo>
                <a:lnTo>
                  <a:pt x="856452" y="343993"/>
                </a:lnTo>
                <a:lnTo>
                  <a:pt x="934506" y="353501"/>
                </a:lnTo>
                <a:lnTo>
                  <a:pt x="979169" y="356869"/>
                </a:lnTo>
              </a:path>
            </a:pathLst>
          </a:custGeom>
          <a:ln w="3175">
            <a:solidFill>
              <a:srgbClr val="000000"/>
            </a:solidFill>
          </a:ln>
        </p:spPr>
        <p:txBody>
          <a:bodyPr wrap="square" lIns="0" tIns="0" rIns="0" bIns="0" rtlCol="0"/>
          <a:lstStyle/>
          <a:p>
            <a:endParaRPr/>
          </a:p>
        </p:txBody>
      </p:sp>
      <p:sp>
        <p:nvSpPr>
          <p:cNvPr id="17" name="object 17"/>
          <p:cNvSpPr/>
          <p:nvPr/>
        </p:nvSpPr>
        <p:spPr>
          <a:xfrm>
            <a:off x="5823063" y="4396975"/>
            <a:ext cx="148561" cy="97889"/>
          </a:xfrm>
          <a:custGeom>
            <a:avLst/>
            <a:gdLst/>
            <a:ahLst/>
            <a:cxnLst/>
            <a:rect l="l" t="t" r="r" b="b"/>
            <a:pathLst>
              <a:path w="163829" h="107950">
                <a:moveTo>
                  <a:pt x="3809" y="0"/>
                </a:moveTo>
                <a:lnTo>
                  <a:pt x="0" y="107950"/>
                </a:lnTo>
                <a:lnTo>
                  <a:pt x="163829" y="59689"/>
                </a:lnTo>
                <a:lnTo>
                  <a:pt x="3809" y="0"/>
                </a:lnTo>
                <a:close/>
              </a:path>
            </a:pathLst>
          </a:custGeom>
          <a:solidFill>
            <a:srgbClr val="000000"/>
          </a:solidFill>
        </p:spPr>
        <p:txBody>
          <a:bodyPr wrap="square" lIns="0" tIns="0" rIns="0" bIns="0" rtlCol="0"/>
          <a:lstStyle/>
          <a:p>
            <a:endParaRPr/>
          </a:p>
        </p:txBody>
      </p:sp>
      <p:sp>
        <p:nvSpPr>
          <p:cNvPr id="18" name="object 18"/>
          <p:cNvSpPr/>
          <p:nvPr/>
        </p:nvSpPr>
        <p:spPr>
          <a:xfrm>
            <a:off x="3393108" y="4451102"/>
            <a:ext cx="694437" cy="256815"/>
          </a:xfrm>
          <a:custGeom>
            <a:avLst/>
            <a:gdLst/>
            <a:ahLst/>
            <a:cxnLst/>
            <a:rect l="l" t="t" r="r" b="b"/>
            <a:pathLst>
              <a:path w="765810" h="283210">
                <a:moveTo>
                  <a:pt x="0" y="0"/>
                </a:moveTo>
                <a:lnTo>
                  <a:pt x="60166" y="707"/>
                </a:lnTo>
                <a:lnTo>
                  <a:pt x="114459" y="2775"/>
                </a:lnTo>
                <a:lnTo>
                  <a:pt x="163230" y="6120"/>
                </a:lnTo>
                <a:lnTo>
                  <a:pt x="206833" y="10658"/>
                </a:lnTo>
                <a:lnTo>
                  <a:pt x="245623" y="16306"/>
                </a:lnTo>
                <a:lnTo>
                  <a:pt x="310177" y="30596"/>
                </a:lnTo>
                <a:lnTo>
                  <a:pt x="359721" y="48323"/>
                </a:lnTo>
                <a:lnTo>
                  <a:pt x="397084" y="68820"/>
                </a:lnTo>
                <a:lnTo>
                  <a:pt x="436480" y="103296"/>
                </a:lnTo>
                <a:lnTo>
                  <a:pt x="464385" y="140246"/>
                </a:lnTo>
                <a:lnTo>
                  <a:pt x="472785" y="152722"/>
                </a:lnTo>
                <a:lnTo>
                  <a:pt x="481322" y="165140"/>
                </a:lnTo>
                <a:lnTo>
                  <a:pt x="511299" y="201204"/>
                </a:lnTo>
                <a:lnTo>
                  <a:pt x="555253" y="233730"/>
                </a:lnTo>
                <a:lnTo>
                  <a:pt x="597037" y="252337"/>
                </a:lnTo>
                <a:lnTo>
                  <a:pt x="652106" y="267701"/>
                </a:lnTo>
                <a:lnTo>
                  <a:pt x="723290" y="279157"/>
                </a:lnTo>
                <a:lnTo>
                  <a:pt x="765810" y="283210"/>
                </a:lnTo>
              </a:path>
            </a:pathLst>
          </a:custGeom>
          <a:ln w="3175">
            <a:solidFill>
              <a:srgbClr val="000000"/>
            </a:solidFill>
          </a:ln>
        </p:spPr>
        <p:txBody>
          <a:bodyPr wrap="square" lIns="0" tIns="0" rIns="0" bIns="0" rtlCol="0"/>
          <a:lstStyle/>
          <a:p>
            <a:endParaRPr/>
          </a:p>
        </p:txBody>
      </p:sp>
      <p:sp>
        <p:nvSpPr>
          <p:cNvPr id="19" name="object 19"/>
          <p:cNvSpPr/>
          <p:nvPr/>
        </p:nvSpPr>
        <p:spPr>
          <a:xfrm>
            <a:off x="4059906" y="4656094"/>
            <a:ext cx="148561" cy="97889"/>
          </a:xfrm>
          <a:custGeom>
            <a:avLst/>
            <a:gdLst/>
            <a:ahLst/>
            <a:cxnLst/>
            <a:rect l="l" t="t" r="r" b="b"/>
            <a:pathLst>
              <a:path w="163830" h="107950">
                <a:moveTo>
                  <a:pt x="5080" y="0"/>
                </a:moveTo>
                <a:lnTo>
                  <a:pt x="0" y="107950"/>
                </a:lnTo>
                <a:lnTo>
                  <a:pt x="163830" y="60960"/>
                </a:lnTo>
                <a:lnTo>
                  <a:pt x="5080" y="0"/>
                </a:lnTo>
                <a:close/>
              </a:path>
            </a:pathLst>
          </a:custGeom>
          <a:solidFill>
            <a:srgbClr val="000000"/>
          </a:solidFill>
        </p:spPr>
        <p:txBody>
          <a:bodyPr wrap="square" lIns="0" tIns="0" rIns="0" bIns="0" rtlCol="0"/>
          <a:lstStyle/>
          <a:p>
            <a:endParaRPr/>
          </a:p>
        </p:txBody>
      </p:sp>
      <p:sp>
        <p:nvSpPr>
          <p:cNvPr id="20" name="object 20"/>
          <p:cNvSpPr/>
          <p:nvPr/>
        </p:nvSpPr>
        <p:spPr>
          <a:xfrm>
            <a:off x="5024977" y="4453404"/>
            <a:ext cx="823421" cy="257967"/>
          </a:xfrm>
          <a:custGeom>
            <a:avLst/>
            <a:gdLst/>
            <a:ahLst/>
            <a:cxnLst/>
            <a:rect l="l" t="t" r="r" b="b"/>
            <a:pathLst>
              <a:path w="908050" h="284479">
                <a:moveTo>
                  <a:pt x="0" y="284480"/>
                </a:moveTo>
                <a:lnTo>
                  <a:pt x="60852" y="283938"/>
                </a:lnTo>
                <a:lnTo>
                  <a:pt x="116520" y="282350"/>
                </a:lnTo>
                <a:lnTo>
                  <a:pt x="167277" y="279771"/>
                </a:lnTo>
                <a:lnTo>
                  <a:pt x="213393" y="276257"/>
                </a:lnTo>
                <a:lnTo>
                  <a:pt x="255140" y="271863"/>
                </a:lnTo>
                <a:lnTo>
                  <a:pt x="326612" y="260660"/>
                </a:lnTo>
                <a:lnTo>
                  <a:pt x="383863" y="246608"/>
                </a:lnTo>
                <a:lnTo>
                  <a:pt x="429065" y="230151"/>
                </a:lnTo>
                <a:lnTo>
                  <a:pt x="464389" y="211734"/>
                </a:lnTo>
                <a:lnTo>
                  <a:pt x="503602" y="181410"/>
                </a:lnTo>
                <a:lnTo>
                  <a:pt x="532802" y="149182"/>
                </a:lnTo>
                <a:lnTo>
                  <a:pt x="550324" y="127382"/>
                </a:lnTo>
                <a:lnTo>
                  <a:pt x="559315" y="116554"/>
                </a:lnTo>
                <a:lnTo>
                  <a:pt x="590470" y="85027"/>
                </a:lnTo>
                <a:lnTo>
                  <a:pt x="633593" y="56106"/>
                </a:lnTo>
                <a:lnTo>
                  <a:pt x="672610" y="39014"/>
                </a:lnTo>
                <a:lnTo>
                  <a:pt x="722374" y="24194"/>
                </a:lnTo>
                <a:lnTo>
                  <a:pt x="785056" y="12089"/>
                </a:lnTo>
                <a:lnTo>
                  <a:pt x="862827" y="3146"/>
                </a:lnTo>
                <a:lnTo>
                  <a:pt x="908050" y="0"/>
                </a:lnTo>
              </a:path>
            </a:pathLst>
          </a:custGeom>
          <a:ln w="3175">
            <a:solidFill>
              <a:srgbClr val="000000"/>
            </a:solidFill>
          </a:ln>
        </p:spPr>
        <p:txBody>
          <a:bodyPr wrap="square" lIns="0" tIns="0" rIns="0" bIns="0" rtlCol="0"/>
          <a:lstStyle/>
          <a:p>
            <a:endParaRPr/>
          </a:p>
        </p:txBody>
      </p:sp>
      <p:sp>
        <p:nvSpPr>
          <p:cNvPr id="21" name="object 21"/>
          <p:cNvSpPr/>
          <p:nvPr/>
        </p:nvSpPr>
        <p:spPr>
          <a:xfrm>
            <a:off x="5823063" y="4406187"/>
            <a:ext cx="148561" cy="97889"/>
          </a:xfrm>
          <a:custGeom>
            <a:avLst/>
            <a:gdLst/>
            <a:ahLst/>
            <a:cxnLst/>
            <a:rect l="l" t="t" r="r" b="b"/>
            <a:pathLst>
              <a:path w="163829" h="107950">
                <a:moveTo>
                  <a:pt x="0" y="0"/>
                </a:moveTo>
                <a:lnTo>
                  <a:pt x="3809" y="107950"/>
                </a:lnTo>
                <a:lnTo>
                  <a:pt x="163829" y="49529"/>
                </a:lnTo>
                <a:lnTo>
                  <a:pt x="0" y="0"/>
                </a:lnTo>
                <a:close/>
              </a:path>
            </a:pathLst>
          </a:custGeom>
          <a:solidFill>
            <a:srgbClr val="000000"/>
          </a:solidFill>
        </p:spPr>
        <p:txBody>
          <a:bodyPr wrap="square" lIns="0" tIns="0" rIns="0" bIns="0" rtlCol="0"/>
          <a:lstStyle/>
          <a:p>
            <a:endParaRPr/>
          </a:p>
        </p:txBody>
      </p:sp>
      <p:sp>
        <p:nvSpPr>
          <p:cNvPr id="22" name="object 22"/>
          <p:cNvSpPr/>
          <p:nvPr/>
        </p:nvSpPr>
        <p:spPr>
          <a:xfrm>
            <a:off x="4241865" y="5560129"/>
            <a:ext cx="815359" cy="327065"/>
          </a:xfrm>
          <a:custGeom>
            <a:avLst/>
            <a:gdLst/>
            <a:ahLst/>
            <a:cxnLst/>
            <a:rect l="l" t="t" r="r" b="b"/>
            <a:pathLst>
              <a:path w="899160" h="360679">
                <a:moveTo>
                  <a:pt x="899160" y="0"/>
                </a:moveTo>
                <a:lnTo>
                  <a:pt x="0" y="0"/>
                </a:lnTo>
                <a:lnTo>
                  <a:pt x="0" y="360680"/>
                </a:lnTo>
                <a:lnTo>
                  <a:pt x="899160" y="360680"/>
                </a:lnTo>
                <a:lnTo>
                  <a:pt x="899160" y="0"/>
                </a:lnTo>
                <a:close/>
              </a:path>
            </a:pathLst>
          </a:custGeom>
          <a:solidFill>
            <a:srgbClr val="99CCFF"/>
          </a:solidFill>
        </p:spPr>
        <p:txBody>
          <a:bodyPr wrap="square" lIns="0" tIns="0" rIns="0" bIns="0" rtlCol="0"/>
          <a:lstStyle/>
          <a:p>
            <a:endParaRPr/>
          </a:p>
        </p:txBody>
      </p:sp>
      <p:sp>
        <p:nvSpPr>
          <p:cNvPr id="23" name="object 23"/>
          <p:cNvSpPr/>
          <p:nvPr/>
        </p:nvSpPr>
        <p:spPr>
          <a:xfrm>
            <a:off x="4241865" y="5560129"/>
            <a:ext cx="815359" cy="327065"/>
          </a:xfrm>
          <a:custGeom>
            <a:avLst/>
            <a:gdLst/>
            <a:ahLst/>
            <a:cxnLst/>
            <a:rect l="l" t="t" r="r" b="b"/>
            <a:pathLst>
              <a:path w="899160" h="360679">
                <a:moveTo>
                  <a:pt x="449579" y="360680"/>
                </a:moveTo>
                <a:lnTo>
                  <a:pt x="0" y="360680"/>
                </a:lnTo>
                <a:lnTo>
                  <a:pt x="0" y="0"/>
                </a:lnTo>
                <a:lnTo>
                  <a:pt x="899160" y="0"/>
                </a:lnTo>
                <a:lnTo>
                  <a:pt x="899160" y="360680"/>
                </a:lnTo>
                <a:lnTo>
                  <a:pt x="449579" y="360680"/>
                </a:lnTo>
                <a:close/>
              </a:path>
            </a:pathLst>
          </a:custGeom>
          <a:ln w="3175">
            <a:solidFill>
              <a:srgbClr val="000000"/>
            </a:solidFill>
          </a:ln>
        </p:spPr>
        <p:txBody>
          <a:bodyPr wrap="square" lIns="0" tIns="0" rIns="0" bIns="0" rtlCol="0"/>
          <a:lstStyle/>
          <a:p>
            <a:endParaRPr/>
          </a:p>
        </p:txBody>
      </p:sp>
      <p:sp>
        <p:nvSpPr>
          <p:cNvPr id="24" name="object 24"/>
          <p:cNvSpPr/>
          <p:nvPr/>
        </p:nvSpPr>
        <p:spPr>
          <a:xfrm>
            <a:off x="5057224" y="5381624"/>
            <a:ext cx="725531" cy="342036"/>
          </a:xfrm>
          <a:custGeom>
            <a:avLst/>
            <a:gdLst/>
            <a:ahLst/>
            <a:cxnLst/>
            <a:rect l="l" t="t" r="r" b="b"/>
            <a:pathLst>
              <a:path w="800100" h="377189">
                <a:moveTo>
                  <a:pt x="0" y="377189"/>
                </a:moveTo>
                <a:lnTo>
                  <a:pt x="72311" y="376327"/>
                </a:lnTo>
                <a:lnTo>
                  <a:pt x="138221" y="373806"/>
                </a:lnTo>
                <a:lnTo>
                  <a:pt x="198057" y="369721"/>
                </a:lnTo>
                <a:lnTo>
                  <a:pt x="252148" y="364170"/>
                </a:lnTo>
                <a:lnTo>
                  <a:pt x="300823" y="357250"/>
                </a:lnTo>
                <a:lnTo>
                  <a:pt x="344411" y="349057"/>
                </a:lnTo>
                <a:lnTo>
                  <a:pt x="383241" y="339687"/>
                </a:lnTo>
                <a:lnTo>
                  <a:pt x="447942" y="317807"/>
                </a:lnTo>
                <a:lnTo>
                  <a:pt x="497557" y="292382"/>
                </a:lnTo>
                <a:lnTo>
                  <a:pt x="534717" y="264186"/>
                </a:lnTo>
                <a:lnTo>
                  <a:pt x="562053" y="233992"/>
                </a:lnTo>
                <a:lnTo>
                  <a:pt x="590392" y="186649"/>
                </a:lnTo>
                <a:lnTo>
                  <a:pt x="611426" y="139163"/>
                </a:lnTo>
                <a:lnTo>
                  <a:pt x="618348" y="123754"/>
                </a:lnTo>
                <a:lnTo>
                  <a:pt x="643455" y="80138"/>
                </a:lnTo>
                <a:lnTo>
                  <a:pt x="681974" y="42470"/>
                </a:lnTo>
                <a:lnTo>
                  <a:pt x="719491" y="21952"/>
                </a:lnTo>
                <a:lnTo>
                  <a:pt x="769547" y="6012"/>
                </a:lnTo>
                <a:lnTo>
                  <a:pt x="800100" y="0"/>
                </a:lnTo>
              </a:path>
            </a:pathLst>
          </a:custGeom>
          <a:ln w="3175">
            <a:solidFill>
              <a:srgbClr val="000000"/>
            </a:solidFill>
          </a:ln>
        </p:spPr>
        <p:txBody>
          <a:bodyPr wrap="square" lIns="0" tIns="0" rIns="0" bIns="0" rtlCol="0"/>
          <a:lstStyle/>
          <a:p>
            <a:endParaRPr/>
          </a:p>
        </p:txBody>
      </p:sp>
      <p:sp>
        <p:nvSpPr>
          <p:cNvPr id="25" name="object 25"/>
          <p:cNvSpPr/>
          <p:nvPr/>
        </p:nvSpPr>
        <p:spPr>
          <a:xfrm>
            <a:off x="5749357" y="5339012"/>
            <a:ext cx="150864" cy="96738"/>
          </a:xfrm>
          <a:custGeom>
            <a:avLst/>
            <a:gdLst/>
            <a:ahLst/>
            <a:cxnLst/>
            <a:rect l="l" t="t" r="r" b="b"/>
            <a:pathLst>
              <a:path w="166370" h="106679">
                <a:moveTo>
                  <a:pt x="0" y="0"/>
                </a:moveTo>
                <a:lnTo>
                  <a:pt x="8889" y="106679"/>
                </a:lnTo>
                <a:lnTo>
                  <a:pt x="166370" y="38100"/>
                </a:lnTo>
                <a:lnTo>
                  <a:pt x="0" y="0"/>
                </a:lnTo>
                <a:close/>
              </a:path>
            </a:pathLst>
          </a:custGeom>
          <a:solidFill>
            <a:srgbClr val="000000"/>
          </a:solidFill>
        </p:spPr>
        <p:txBody>
          <a:bodyPr wrap="square" lIns="0" tIns="0" rIns="0" bIns="0" rtlCol="0"/>
          <a:lstStyle/>
          <a:p>
            <a:endParaRPr/>
          </a:p>
        </p:txBody>
      </p:sp>
      <p:sp>
        <p:nvSpPr>
          <p:cNvPr id="26" name="object 26"/>
          <p:cNvSpPr/>
          <p:nvPr/>
        </p:nvSpPr>
        <p:spPr>
          <a:xfrm>
            <a:off x="5057223" y="5723660"/>
            <a:ext cx="724380" cy="278696"/>
          </a:xfrm>
          <a:custGeom>
            <a:avLst/>
            <a:gdLst/>
            <a:ahLst/>
            <a:cxnLst/>
            <a:rect l="l" t="t" r="r" b="b"/>
            <a:pathLst>
              <a:path w="798829" h="307339">
                <a:moveTo>
                  <a:pt x="0" y="0"/>
                </a:moveTo>
                <a:lnTo>
                  <a:pt x="72311" y="704"/>
                </a:lnTo>
                <a:lnTo>
                  <a:pt x="138220" y="2763"/>
                </a:lnTo>
                <a:lnTo>
                  <a:pt x="198056" y="6099"/>
                </a:lnTo>
                <a:lnTo>
                  <a:pt x="252145" y="10631"/>
                </a:lnTo>
                <a:lnTo>
                  <a:pt x="300818" y="16282"/>
                </a:lnTo>
                <a:lnTo>
                  <a:pt x="344403" y="22972"/>
                </a:lnTo>
                <a:lnTo>
                  <a:pt x="383229" y="30622"/>
                </a:lnTo>
                <a:lnTo>
                  <a:pt x="447916" y="48485"/>
                </a:lnTo>
                <a:lnTo>
                  <a:pt x="497510" y="69238"/>
                </a:lnTo>
                <a:lnTo>
                  <a:pt x="534640" y="92249"/>
                </a:lnTo>
                <a:lnTo>
                  <a:pt x="572715" y="129615"/>
                </a:lnTo>
                <a:lnTo>
                  <a:pt x="597534" y="168502"/>
                </a:lnTo>
                <a:lnTo>
                  <a:pt x="611099" y="194217"/>
                </a:lnTo>
                <a:lnTo>
                  <a:pt x="617972" y="206774"/>
                </a:lnTo>
                <a:lnTo>
                  <a:pt x="642902" y="242297"/>
                </a:lnTo>
                <a:lnTo>
                  <a:pt x="681199" y="272934"/>
                </a:lnTo>
                <a:lnTo>
                  <a:pt x="718537" y="289590"/>
                </a:lnTo>
                <a:lnTo>
                  <a:pt x="768389" y="302493"/>
                </a:lnTo>
                <a:lnTo>
                  <a:pt x="798829" y="307340"/>
                </a:lnTo>
              </a:path>
            </a:pathLst>
          </a:custGeom>
          <a:ln w="3175">
            <a:solidFill>
              <a:srgbClr val="000000"/>
            </a:solidFill>
          </a:ln>
        </p:spPr>
        <p:txBody>
          <a:bodyPr wrap="square" lIns="0" tIns="0" rIns="0" bIns="0" rtlCol="0"/>
          <a:lstStyle/>
          <a:p>
            <a:endParaRPr/>
          </a:p>
        </p:txBody>
      </p:sp>
      <p:sp>
        <p:nvSpPr>
          <p:cNvPr id="27" name="object 27"/>
          <p:cNvSpPr/>
          <p:nvPr/>
        </p:nvSpPr>
        <p:spPr>
          <a:xfrm>
            <a:off x="5749357" y="5948231"/>
            <a:ext cx="150864" cy="97889"/>
          </a:xfrm>
          <a:custGeom>
            <a:avLst/>
            <a:gdLst/>
            <a:ahLst/>
            <a:cxnLst/>
            <a:rect l="l" t="t" r="r" b="b"/>
            <a:pathLst>
              <a:path w="166370" h="107950">
                <a:moveTo>
                  <a:pt x="8889" y="0"/>
                </a:moveTo>
                <a:lnTo>
                  <a:pt x="0" y="107950"/>
                </a:lnTo>
                <a:lnTo>
                  <a:pt x="166370" y="67310"/>
                </a:lnTo>
                <a:lnTo>
                  <a:pt x="8889" y="0"/>
                </a:lnTo>
                <a:close/>
              </a:path>
            </a:pathLst>
          </a:custGeom>
          <a:solidFill>
            <a:srgbClr val="000000"/>
          </a:solidFill>
        </p:spPr>
        <p:txBody>
          <a:bodyPr wrap="square" lIns="0" tIns="0" rIns="0" bIns="0" rtlCol="0"/>
          <a:lstStyle/>
          <a:p>
            <a:endParaRPr/>
          </a:p>
        </p:txBody>
      </p:sp>
      <p:sp>
        <p:nvSpPr>
          <p:cNvPr id="28" name="object 28"/>
          <p:cNvSpPr/>
          <p:nvPr/>
        </p:nvSpPr>
        <p:spPr>
          <a:xfrm>
            <a:off x="5057224" y="5715600"/>
            <a:ext cx="802691" cy="8061"/>
          </a:xfrm>
          <a:custGeom>
            <a:avLst/>
            <a:gdLst/>
            <a:ahLst/>
            <a:cxnLst/>
            <a:rect l="l" t="t" r="r" b="b"/>
            <a:pathLst>
              <a:path w="885189" h="8889">
                <a:moveTo>
                  <a:pt x="0" y="8889"/>
                </a:moveTo>
                <a:lnTo>
                  <a:pt x="73856" y="8871"/>
                </a:lnTo>
                <a:lnTo>
                  <a:pt x="141487" y="8817"/>
                </a:lnTo>
                <a:lnTo>
                  <a:pt x="203199" y="8730"/>
                </a:lnTo>
                <a:lnTo>
                  <a:pt x="259298" y="8612"/>
                </a:lnTo>
                <a:lnTo>
                  <a:pt x="310091" y="8464"/>
                </a:lnTo>
                <a:lnTo>
                  <a:pt x="355883" y="8288"/>
                </a:lnTo>
                <a:lnTo>
                  <a:pt x="396981" y="8087"/>
                </a:lnTo>
                <a:lnTo>
                  <a:pt x="466320" y="7615"/>
                </a:lnTo>
                <a:lnTo>
                  <a:pt x="520558" y="7065"/>
                </a:lnTo>
                <a:lnTo>
                  <a:pt x="562143" y="6452"/>
                </a:lnTo>
                <a:lnTo>
                  <a:pt x="606158" y="5447"/>
                </a:lnTo>
                <a:lnTo>
                  <a:pt x="650961" y="3677"/>
                </a:lnTo>
                <a:lnTo>
                  <a:pt x="658394" y="3327"/>
                </a:lnTo>
                <a:lnTo>
                  <a:pt x="666033" y="2982"/>
                </a:lnTo>
                <a:lnTo>
                  <a:pt x="704768" y="1699"/>
                </a:lnTo>
                <a:lnTo>
                  <a:pt x="750980" y="892"/>
                </a:lnTo>
                <a:lnTo>
                  <a:pt x="794555" y="457"/>
                </a:lnTo>
                <a:lnTo>
                  <a:pt x="851200" y="124"/>
                </a:lnTo>
                <a:lnTo>
                  <a:pt x="885189" y="0"/>
                </a:lnTo>
              </a:path>
            </a:pathLst>
          </a:custGeom>
          <a:ln w="3175">
            <a:solidFill>
              <a:srgbClr val="000000"/>
            </a:solidFill>
          </a:ln>
        </p:spPr>
        <p:txBody>
          <a:bodyPr wrap="square" lIns="0" tIns="0" rIns="0" bIns="0" rtlCol="0"/>
          <a:lstStyle/>
          <a:p>
            <a:endParaRPr/>
          </a:p>
        </p:txBody>
      </p:sp>
      <p:sp>
        <p:nvSpPr>
          <p:cNvPr id="29" name="object 29"/>
          <p:cNvSpPr/>
          <p:nvPr/>
        </p:nvSpPr>
        <p:spPr>
          <a:xfrm>
            <a:off x="5834578" y="5667230"/>
            <a:ext cx="146258" cy="97889"/>
          </a:xfrm>
          <a:custGeom>
            <a:avLst/>
            <a:gdLst/>
            <a:ahLst/>
            <a:cxnLst/>
            <a:rect l="l" t="t" r="r" b="b"/>
            <a:pathLst>
              <a:path w="161289" h="107950">
                <a:moveTo>
                  <a:pt x="0" y="0"/>
                </a:moveTo>
                <a:lnTo>
                  <a:pt x="0" y="107950"/>
                </a:lnTo>
                <a:lnTo>
                  <a:pt x="161289" y="53339"/>
                </a:lnTo>
                <a:lnTo>
                  <a:pt x="0" y="0"/>
                </a:lnTo>
                <a:close/>
              </a:path>
            </a:pathLst>
          </a:custGeom>
          <a:solidFill>
            <a:srgbClr val="000000"/>
          </a:solidFill>
        </p:spPr>
        <p:txBody>
          <a:bodyPr wrap="square" lIns="0" tIns="0" rIns="0" bIns="0" rtlCol="0"/>
          <a:lstStyle/>
          <a:p>
            <a:endParaRPr/>
          </a:p>
        </p:txBody>
      </p:sp>
      <p:sp>
        <p:nvSpPr>
          <p:cNvPr id="30" name="object 30"/>
          <p:cNvSpPr/>
          <p:nvPr/>
        </p:nvSpPr>
        <p:spPr>
          <a:xfrm>
            <a:off x="3487542" y="5373563"/>
            <a:ext cx="632249" cy="345491"/>
          </a:xfrm>
          <a:custGeom>
            <a:avLst/>
            <a:gdLst/>
            <a:ahLst/>
            <a:cxnLst/>
            <a:rect l="l" t="t" r="r" b="b"/>
            <a:pathLst>
              <a:path w="697230" h="381000">
                <a:moveTo>
                  <a:pt x="0" y="0"/>
                </a:moveTo>
                <a:lnTo>
                  <a:pt x="44709" y="1033"/>
                </a:lnTo>
                <a:lnTo>
                  <a:pt x="84444" y="4048"/>
                </a:lnTo>
                <a:lnTo>
                  <a:pt x="150435" y="15514"/>
                </a:lnTo>
                <a:lnTo>
                  <a:pt x="200862" y="33379"/>
                </a:lnTo>
                <a:lnTo>
                  <a:pt x="238618" y="56623"/>
                </a:lnTo>
                <a:lnTo>
                  <a:pt x="266595" y="84228"/>
                </a:lnTo>
                <a:lnTo>
                  <a:pt x="296546" y="131583"/>
                </a:lnTo>
                <a:lnTo>
                  <a:pt x="320756" y="183017"/>
                </a:lnTo>
                <a:lnTo>
                  <a:pt x="329237" y="200473"/>
                </a:lnTo>
                <a:lnTo>
                  <a:pt x="348983" y="235090"/>
                </a:lnTo>
                <a:lnTo>
                  <a:pt x="374852" y="268463"/>
                </a:lnTo>
                <a:lnTo>
                  <a:pt x="409735" y="299573"/>
                </a:lnTo>
                <a:lnTo>
                  <a:pt x="456522" y="327400"/>
                </a:lnTo>
                <a:lnTo>
                  <a:pt x="518106" y="350927"/>
                </a:lnTo>
                <a:lnTo>
                  <a:pt x="555351" y="360758"/>
                </a:lnTo>
                <a:lnTo>
                  <a:pt x="597378" y="369133"/>
                </a:lnTo>
                <a:lnTo>
                  <a:pt x="644551" y="375922"/>
                </a:lnTo>
                <a:lnTo>
                  <a:pt x="697229" y="381000"/>
                </a:lnTo>
              </a:path>
            </a:pathLst>
          </a:custGeom>
          <a:ln w="3175">
            <a:solidFill>
              <a:srgbClr val="000000"/>
            </a:solidFill>
          </a:ln>
        </p:spPr>
        <p:txBody>
          <a:bodyPr wrap="square" lIns="0" tIns="0" rIns="0" bIns="0" rtlCol="0"/>
          <a:lstStyle/>
          <a:p>
            <a:endParaRPr/>
          </a:p>
        </p:txBody>
      </p:sp>
      <p:sp>
        <p:nvSpPr>
          <p:cNvPr id="31" name="object 31"/>
          <p:cNvSpPr/>
          <p:nvPr/>
        </p:nvSpPr>
        <p:spPr>
          <a:xfrm>
            <a:off x="4093303" y="5668382"/>
            <a:ext cx="148561" cy="97889"/>
          </a:xfrm>
          <a:custGeom>
            <a:avLst/>
            <a:gdLst/>
            <a:ahLst/>
            <a:cxnLst/>
            <a:rect l="l" t="t" r="r" b="b"/>
            <a:pathLst>
              <a:path w="163830" h="107950">
                <a:moveTo>
                  <a:pt x="3809" y="0"/>
                </a:moveTo>
                <a:lnTo>
                  <a:pt x="0" y="107950"/>
                </a:lnTo>
                <a:lnTo>
                  <a:pt x="163830" y="60960"/>
                </a:lnTo>
                <a:lnTo>
                  <a:pt x="3809" y="0"/>
                </a:lnTo>
                <a:close/>
              </a:path>
            </a:pathLst>
          </a:custGeom>
          <a:solidFill>
            <a:srgbClr val="000000"/>
          </a:solidFill>
        </p:spPr>
        <p:txBody>
          <a:bodyPr wrap="square" lIns="0" tIns="0" rIns="0" bIns="0" rtlCol="0"/>
          <a:lstStyle/>
          <a:p>
            <a:endParaRPr/>
          </a:p>
        </p:txBody>
      </p:sp>
      <p:sp>
        <p:nvSpPr>
          <p:cNvPr id="32" name="object 32"/>
          <p:cNvSpPr/>
          <p:nvPr/>
        </p:nvSpPr>
        <p:spPr>
          <a:xfrm>
            <a:off x="3569307" y="5727116"/>
            <a:ext cx="550483" cy="200384"/>
          </a:xfrm>
          <a:custGeom>
            <a:avLst/>
            <a:gdLst/>
            <a:ahLst/>
            <a:cxnLst/>
            <a:rect l="l" t="t" r="r" b="b"/>
            <a:pathLst>
              <a:path w="607060" h="220979">
                <a:moveTo>
                  <a:pt x="0" y="220980"/>
                </a:moveTo>
                <a:lnTo>
                  <a:pt x="45443" y="220143"/>
                </a:lnTo>
                <a:lnTo>
                  <a:pt x="84828" y="217716"/>
                </a:lnTo>
                <a:lnTo>
                  <a:pt x="147569" y="208577"/>
                </a:lnTo>
                <a:lnTo>
                  <a:pt x="192515" y="194540"/>
                </a:lnTo>
                <a:lnTo>
                  <a:pt x="235950" y="166442"/>
                </a:lnTo>
                <a:lnTo>
                  <a:pt x="263477" y="132828"/>
                </a:lnTo>
                <a:lnTo>
                  <a:pt x="271621" y="120967"/>
                </a:lnTo>
                <a:lnTo>
                  <a:pt x="280142" y="108982"/>
                </a:lnTo>
                <a:lnTo>
                  <a:pt x="313333" y="73508"/>
                </a:lnTo>
                <a:lnTo>
                  <a:pt x="347181" y="51479"/>
                </a:lnTo>
                <a:lnTo>
                  <a:pt x="395411" y="31889"/>
                </a:lnTo>
                <a:lnTo>
                  <a:pt x="462312" y="15715"/>
                </a:lnTo>
                <a:lnTo>
                  <a:pt x="504106" y="9215"/>
                </a:lnTo>
                <a:lnTo>
                  <a:pt x="552176" y="3936"/>
                </a:lnTo>
                <a:lnTo>
                  <a:pt x="607059" y="0"/>
                </a:lnTo>
              </a:path>
            </a:pathLst>
          </a:custGeom>
          <a:ln w="3175">
            <a:solidFill>
              <a:srgbClr val="000000"/>
            </a:solidFill>
          </a:ln>
        </p:spPr>
        <p:txBody>
          <a:bodyPr wrap="square" lIns="0" tIns="0" rIns="0" bIns="0" rtlCol="0"/>
          <a:lstStyle/>
          <a:p>
            <a:endParaRPr/>
          </a:p>
        </p:txBody>
      </p:sp>
      <p:sp>
        <p:nvSpPr>
          <p:cNvPr id="33" name="object 33"/>
          <p:cNvSpPr/>
          <p:nvPr/>
        </p:nvSpPr>
        <p:spPr>
          <a:xfrm>
            <a:off x="4093303" y="5679898"/>
            <a:ext cx="148561" cy="97889"/>
          </a:xfrm>
          <a:custGeom>
            <a:avLst/>
            <a:gdLst/>
            <a:ahLst/>
            <a:cxnLst/>
            <a:rect l="l" t="t" r="r" b="b"/>
            <a:pathLst>
              <a:path w="163830" h="107950">
                <a:moveTo>
                  <a:pt x="0" y="0"/>
                </a:moveTo>
                <a:lnTo>
                  <a:pt x="3809" y="107950"/>
                </a:lnTo>
                <a:lnTo>
                  <a:pt x="163830" y="48260"/>
                </a:lnTo>
                <a:lnTo>
                  <a:pt x="0" y="0"/>
                </a:lnTo>
                <a:close/>
              </a:path>
            </a:pathLst>
          </a:custGeom>
          <a:solidFill>
            <a:srgbClr val="000000"/>
          </a:solidFill>
        </p:spPr>
        <p:txBody>
          <a:bodyPr wrap="square" lIns="0" tIns="0" rIns="0" bIns="0" rtlCol="0"/>
          <a:lstStyle/>
          <a:p>
            <a:endParaRPr/>
          </a:p>
        </p:txBody>
      </p:sp>
    </p:spTree>
    <p:extLst>
      <p:ext uri="{BB962C8B-B14F-4D97-AF65-F5344CB8AC3E}">
        <p14:creationId xmlns:p14="http://schemas.microsoft.com/office/powerpoint/2010/main" val="258030621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Non-Ubiquitous sequence fragments</a:t>
            </a:r>
          </a:p>
        </p:txBody>
      </p:sp>
      <p:cxnSp>
        <p:nvCxnSpPr>
          <p:cNvPr id="5" name="Connecteur droit 4"/>
          <p:cNvCxnSpPr/>
          <p:nvPr/>
        </p:nvCxnSpPr>
        <p:spPr>
          <a:xfrm>
            <a:off x="2743200" y="2438400"/>
            <a:ext cx="7010400" cy="1588"/>
          </a:xfrm>
          <a:prstGeom prst="line">
            <a:avLst/>
          </a:prstGeom>
          <a:ln>
            <a:solidFill>
              <a:srgbClr val="000000"/>
            </a:solidFill>
          </a:ln>
        </p:spPr>
        <p:style>
          <a:lnRef idx="2">
            <a:schemeClr val="accent4"/>
          </a:lnRef>
          <a:fillRef idx="0">
            <a:schemeClr val="accent4"/>
          </a:fillRef>
          <a:effectRef idx="1">
            <a:schemeClr val="accent4"/>
          </a:effectRef>
          <a:fontRef idx="minor">
            <a:schemeClr val="tx1"/>
          </a:fontRef>
        </p:style>
      </p:cxnSp>
      <p:cxnSp>
        <p:nvCxnSpPr>
          <p:cNvPr id="6" name="Connecteur droit 5"/>
          <p:cNvCxnSpPr/>
          <p:nvPr/>
        </p:nvCxnSpPr>
        <p:spPr>
          <a:xfrm>
            <a:off x="2743200" y="3046412"/>
            <a:ext cx="7010400" cy="1588"/>
          </a:xfrm>
          <a:prstGeom prst="line">
            <a:avLst/>
          </a:prstGeom>
          <a:ln>
            <a:solidFill>
              <a:srgbClr val="000000"/>
            </a:solidFill>
          </a:ln>
        </p:spPr>
        <p:style>
          <a:lnRef idx="2">
            <a:schemeClr val="accent4"/>
          </a:lnRef>
          <a:fillRef idx="0">
            <a:schemeClr val="accent4"/>
          </a:fillRef>
          <a:effectRef idx="1">
            <a:schemeClr val="accent4"/>
          </a:effectRef>
          <a:fontRef idx="minor">
            <a:schemeClr val="tx1"/>
          </a:fontRef>
        </p:style>
      </p:cxnSp>
      <p:cxnSp>
        <p:nvCxnSpPr>
          <p:cNvPr id="7" name="Connecteur droit 6"/>
          <p:cNvCxnSpPr/>
          <p:nvPr/>
        </p:nvCxnSpPr>
        <p:spPr>
          <a:xfrm>
            <a:off x="2743200" y="3657600"/>
            <a:ext cx="7010400" cy="1588"/>
          </a:xfrm>
          <a:prstGeom prst="line">
            <a:avLst/>
          </a:prstGeom>
          <a:ln>
            <a:solidFill>
              <a:srgbClr val="000000"/>
            </a:solidFill>
          </a:ln>
        </p:spPr>
        <p:style>
          <a:lnRef idx="2">
            <a:schemeClr val="accent4"/>
          </a:lnRef>
          <a:fillRef idx="0">
            <a:schemeClr val="accent4"/>
          </a:fillRef>
          <a:effectRef idx="1">
            <a:schemeClr val="accent4"/>
          </a:effectRef>
          <a:fontRef idx="minor">
            <a:schemeClr val="tx1"/>
          </a:fontRef>
        </p:style>
      </p:cxnSp>
      <p:cxnSp>
        <p:nvCxnSpPr>
          <p:cNvPr id="8" name="Connecteur droit 7"/>
          <p:cNvCxnSpPr/>
          <p:nvPr/>
        </p:nvCxnSpPr>
        <p:spPr>
          <a:xfrm>
            <a:off x="2743200" y="4267200"/>
            <a:ext cx="7010400" cy="1588"/>
          </a:xfrm>
          <a:prstGeom prst="line">
            <a:avLst/>
          </a:prstGeom>
          <a:ln>
            <a:solidFill>
              <a:srgbClr val="000000"/>
            </a:solidFill>
          </a:ln>
        </p:spPr>
        <p:style>
          <a:lnRef idx="2">
            <a:schemeClr val="accent4"/>
          </a:lnRef>
          <a:fillRef idx="0">
            <a:schemeClr val="accent4"/>
          </a:fillRef>
          <a:effectRef idx="1">
            <a:schemeClr val="accent4"/>
          </a:effectRef>
          <a:fontRef idx="minor">
            <a:schemeClr val="tx1"/>
          </a:fontRef>
        </p:style>
      </p:cxnSp>
      <p:sp>
        <p:nvSpPr>
          <p:cNvPr id="9" name="Rectangle 8"/>
          <p:cNvSpPr/>
          <p:nvPr/>
        </p:nvSpPr>
        <p:spPr>
          <a:xfrm>
            <a:off x="2895600" y="2209800"/>
            <a:ext cx="609600" cy="228600"/>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sp>
        <p:nvSpPr>
          <p:cNvPr id="10" name="Rectangle 9"/>
          <p:cNvSpPr/>
          <p:nvPr/>
        </p:nvSpPr>
        <p:spPr>
          <a:xfrm>
            <a:off x="2895600" y="2819400"/>
            <a:ext cx="609600" cy="228600"/>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sp>
        <p:nvSpPr>
          <p:cNvPr id="11" name="Rectangle 10"/>
          <p:cNvSpPr/>
          <p:nvPr/>
        </p:nvSpPr>
        <p:spPr>
          <a:xfrm>
            <a:off x="2895600" y="3430588"/>
            <a:ext cx="609600" cy="228600"/>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sp>
        <p:nvSpPr>
          <p:cNvPr id="12" name="Rectangle 11"/>
          <p:cNvSpPr/>
          <p:nvPr/>
        </p:nvSpPr>
        <p:spPr>
          <a:xfrm>
            <a:off x="2895600" y="4038600"/>
            <a:ext cx="609600" cy="228600"/>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sp>
        <p:nvSpPr>
          <p:cNvPr id="13" name="Rectangle 12"/>
          <p:cNvSpPr/>
          <p:nvPr/>
        </p:nvSpPr>
        <p:spPr>
          <a:xfrm>
            <a:off x="5943600" y="2209800"/>
            <a:ext cx="609600" cy="228600"/>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sp>
        <p:nvSpPr>
          <p:cNvPr id="14" name="Rectangle 13"/>
          <p:cNvSpPr/>
          <p:nvPr/>
        </p:nvSpPr>
        <p:spPr>
          <a:xfrm>
            <a:off x="5943600" y="2817812"/>
            <a:ext cx="609600" cy="228600"/>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sp>
        <p:nvSpPr>
          <p:cNvPr id="15" name="Rectangle 14"/>
          <p:cNvSpPr/>
          <p:nvPr/>
        </p:nvSpPr>
        <p:spPr>
          <a:xfrm>
            <a:off x="5943600" y="3429000"/>
            <a:ext cx="609600" cy="228600"/>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sp>
        <p:nvSpPr>
          <p:cNvPr id="16" name="Rectangle 15"/>
          <p:cNvSpPr/>
          <p:nvPr/>
        </p:nvSpPr>
        <p:spPr>
          <a:xfrm>
            <a:off x="5943600" y="4040188"/>
            <a:ext cx="609600" cy="228600"/>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sp>
        <p:nvSpPr>
          <p:cNvPr id="17" name="Rectangle 16"/>
          <p:cNvSpPr/>
          <p:nvPr/>
        </p:nvSpPr>
        <p:spPr>
          <a:xfrm>
            <a:off x="9144000" y="2247900"/>
            <a:ext cx="609600" cy="228600"/>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sp>
        <p:nvSpPr>
          <p:cNvPr id="18" name="Rectangle 17"/>
          <p:cNvSpPr/>
          <p:nvPr/>
        </p:nvSpPr>
        <p:spPr>
          <a:xfrm>
            <a:off x="9144000" y="2819400"/>
            <a:ext cx="609600" cy="228600"/>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sp>
        <p:nvSpPr>
          <p:cNvPr id="19" name="Rectangle 18"/>
          <p:cNvSpPr/>
          <p:nvPr/>
        </p:nvSpPr>
        <p:spPr>
          <a:xfrm>
            <a:off x="9144000" y="3429000"/>
            <a:ext cx="609600" cy="228600"/>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sp>
        <p:nvSpPr>
          <p:cNvPr id="20" name="Rectangle 19"/>
          <p:cNvSpPr/>
          <p:nvPr/>
        </p:nvSpPr>
        <p:spPr>
          <a:xfrm>
            <a:off x="9144000" y="4040188"/>
            <a:ext cx="609600" cy="228600"/>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sp>
        <p:nvSpPr>
          <p:cNvPr id="23" name="Rectangle 22"/>
          <p:cNvSpPr/>
          <p:nvPr/>
        </p:nvSpPr>
        <p:spPr>
          <a:xfrm>
            <a:off x="3810000" y="2819400"/>
            <a:ext cx="609600" cy="228600"/>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24" name="Rectangle 23"/>
          <p:cNvSpPr/>
          <p:nvPr/>
        </p:nvSpPr>
        <p:spPr>
          <a:xfrm>
            <a:off x="4648200" y="2819400"/>
            <a:ext cx="609600" cy="228600"/>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25" name="Rectangle 24"/>
          <p:cNvSpPr/>
          <p:nvPr/>
        </p:nvSpPr>
        <p:spPr>
          <a:xfrm>
            <a:off x="3810000" y="3430588"/>
            <a:ext cx="609600" cy="228600"/>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26" name="Rectangle 25"/>
          <p:cNvSpPr/>
          <p:nvPr/>
        </p:nvSpPr>
        <p:spPr>
          <a:xfrm>
            <a:off x="4648200" y="3430588"/>
            <a:ext cx="609600" cy="228600"/>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31" name="Rectangle 30"/>
          <p:cNvSpPr/>
          <p:nvPr/>
        </p:nvSpPr>
        <p:spPr>
          <a:xfrm>
            <a:off x="7543800" y="2820988"/>
            <a:ext cx="609600" cy="2286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ectangle 31"/>
          <p:cNvSpPr/>
          <p:nvPr/>
        </p:nvSpPr>
        <p:spPr>
          <a:xfrm>
            <a:off x="8382000" y="2820988"/>
            <a:ext cx="609600" cy="2286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Rectangle 34"/>
          <p:cNvSpPr/>
          <p:nvPr/>
        </p:nvSpPr>
        <p:spPr>
          <a:xfrm>
            <a:off x="8382000" y="4041776"/>
            <a:ext cx="609600" cy="2286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Rectangle 36"/>
          <p:cNvSpPr/>
          <p:nvPr/>
        </p:nvSpPr>
        <p:spPr>
          <a:xfrm>
            <a:off x="1981200" y="5246132"/>
            <a:ext cx="609600" cy="228600"/>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sp>
        <p:nvSpPr>
          <p:cNvPr id="38" name="ZoneTexte 37"/>
          <p:cNvSpPr txBox="1"/>
          <p:nvPr/>
        </p:nvSpPr>
        <p:spPr>
          <a:xfrm>
            <a:off x="2590800" y="5193268"/>
            <a:ext cx="1577550" cy="369332"/>
          </a:xfrm>
          <a:prstGeom prst="rect">
            <a:avLst/>
          </a:prstGeom>
          <a:noFill/>
        </p:spPr>
        <p:txBody>
          <a:bodyPr wrap="none" rtlCol="0">
            <a:spAutoFit/>
          </a:bodyPr>
          <a:lstStyle/>
          <a:p>
            <a:r>
              <a:rPr lang="en-US" dirty="0"/>
              <a:t>= core genome</a:t>
            </a:r>
          </a:p>
        </p:txBody>
      </p:sp>
      <p:sp>
        <p:nvSpPr>
          <p:cNvPr id="39" name="Rectangle 38"/>
          <p:cNvSpPr/>
          <p:nvPr/>
        </p:nvSpPr>
        <p:spPr>
          <a:xfrm>
            <a:off x="4953000" y="5181600"/>
            <a:ext cx="609600" cy="228600"/>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40" name="ZoneTexte 39"/>
          <p:cNvSpPr txBox="1"/>
          <p:nvPr/>
        </p:nvSpPr>
        <p:spPr>
          <a:xfrm>
            <a:off x="5540701" y="5105400"/>
            <a:ext cx="4114453" cy="369332"/>
          </a:xfrm>
          <a:prstGeom prst="rect">
            <a:avLst/>
          </a:prstGeom>
          <a:noFill/>
        </p:spPr>
        <p:txBody>
          <a:bodyPr wrap="none" rtlCol="0">
            <a:spAutoFit/>
          </a:bodyPr>
          <a:lstStyle/>
          <a:p>
            <a:r>
              <a:rPr lang="en-US" dirty="0"/>
              <a:t>= non-ubiquitous with </a:t>
            </a:r>
            <a:r>
              <a:rPr lang="en-US" dirty="0" err="1"/>
              <a:t>synologs</a:t>
            </a:r>
            <a:r>
              <a:rPr lang="en-US" dirty="0"/>
              <a:t> (constant)</a:t>
            </a:r>
          </a:p>
        </p:txBody>
      </p:sp>
      <p:sp>
        <p:nvSpPr>
          <p:cNvPr id="43" name="Rectangle 42"/>
          <p:cNvSpPr/>
          <p:nvPr/>
        </p:nvSpPr>
        <p:spPr>
          <a:xfrm>
            <a:off x="4953000" y="5638800"/>
            <a:ext cx="609600" cy="2286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ZoneTexte 43"/>
          <p:cNvSpPr txBox="1"/>
          <p:nvPr/>
        </p:nvSpPr>
        <p:spPr>
          <a:xfrm>
            <a:off x="5527844" y="5562600"/>
            <a:ext cx="4051109" cy="369332"/>
          </a:xfrm>
          <a:prstGeom prst="rect">
            <a:avLst/>
          </a:prstGeom>
          <a:noFill/>
        </p:spPr>
        <p:txBody>
          <a:bodyPr wrap="none" rtlCol="0">
            <a:spAutoFit/>
          </a:bodyPr>
          <a:lstStyle/>
          <a:p>
            <a:r>
              <a:rPr lang="en-US" dirty="0"/>
              <a:t>= non-ubiquitous with </a:t>
            </a:r>
            <a:r>
              <a:rPr lang="en-US" dirty="0" err="1"/>
              <a:t>synologs</a:t>
            </a:r>
            <a:r>
              <a:rPr lang="en-US" dirty="0"/>
              <a:t> (variable)</a:t>
            </a:r>
          </a:p>
        </p:txBody>
      </p:sp>
      <p:sp>
        <p:nvSpPr>
          <p:cNvPr id="41" name="Rectangle 40"/>
          <p:cNvSpPr/>
          <p:nvPr/>
        </p:nvSpPr>
        <p:spPr>
          <a:xfrm>
            <a:off x="6705600" y="2820988"/>
            <a:ext cx="609600" cy="22860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42" name="Rectangle 41"/>
          <p:cNvSpPr/>
          <p:nvPr/>
        </p:nvSpPr>
        <p:spPr>
          <a:xfrm>
            <a:off x="6705600" y="3430588"/>
            <a:ext cx="609600" cy="22860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45" name="Rectangle 44"/>
          <p:cNvSpPr/>
          <p:nvPr/>
        </p:nvSpPr>
        <p:spPr>
          <a:xfrm>
            <a:off x="6705600" y="4040188"/>
            <a:ext cx="609600" cy="22860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46" name="Rectangle 45"/>
          <p:cNvSpPr/>
          <p:nvPr/>
        </p:nvSpPr>
        <p:spPr>
          <a:xfrm>
            <a:off x="4953000" y="6122432"/>
            <a:ext cx="609600" cy="228600"/>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47" name="ZoneTexte 46"/>
          <p:cNvSpPr txBox="1"/>
          <p:nvPr/>
        </p:nvSpPr>
        <p:spPr>
          <a:xfrm>
            <a:off x="5562600" y="5981700"/>
            <a:ext cx="3434692" cy="369332"/>
          </a:xfrm>
          <a:prstGeom prst="rect">
            <a:avLst/>
          </a:prstGeom>
          <a:noFill/>
        </p:spPr>
        <p:txBody>
          <a:bodyPr wrap="none" rtlCol="0">
            <a:spAutoFit/>
          </a:bodyPr>
          <a:lstStyle/>
          <a:p>
            <a:r>
              <a:rPr lang="en-US" dirty="0"/>
              <a:t>= non-ubiquitous without </a:t>
            </a:r>
            <a:r>
              <a:rPr lang="en-US" dirty="0" err="1"/>
              <a:t>synologs</a:t>
            </a:r>
            <a:endParaRPr lang="en-US" dirty="0"/>
          </a:p>
        </p:txBody>
      </p:sp>
      <p:sp>
        <p:nvSpPr>
          <p:cNvPr id="48" name="Rectangle 47"/>
          <p:cNvSpPr/>
          <p:nvPr/>
        </p:nvSpPr>
        <p:spPr>
          <a:xfrm>
            <a:off x="1981200" y="6057900"/>
            <a:ext cx="609600" cy="228600"/>
          </a:xfrm>
          <a:prstGeom prst="rect">
            <a:avLst/>
          </a:prstGeom>
          <a:solidFill>
            <a:schemeClr val="tx1"/>
          </a:solidFill>
          <a:ln>
            <a:solidFill>
              <a:srgbClr val="000000"/>
            </a:solid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sp>
        <p:nvSpPr>
          <p:cNvPr id="49" name="ZoneTexte 48"/>
          <p:cNvSpPr txBox="1"/>
          <p:nvPr/>
        </p:nvSpPr>
        <p:spPr>
          <a:xfrm>
            <a:off x="2590800" y="5981700"/>
            <a:ext cx="1300356" cy="369332"/>
          </a:xfrm>
          <a:prstGeom prst="rect">
            <a:avLst/>
          </a:prstGeom>
          <a:noFill/>
        </p:spPr>
        <p:txBody>
          <a:bodyPr wrap="none" rtlCol="0">
            <a:spAutoFit/>
          </a:bodyPr>
          <a:lstStyle/>
          <a:p>
            <a:r>
              <a:rPr lang="en-US" dirty="0"/>
              <a:t>= singletons</a:t>
            </a:r>
          </a:p>
        </p:txBody>
      </p:sp>
      <p:sp>
        <p:nvSpPr>
          <p:cNvPr id="50" name="Rectangle 49"/>
          <p:cNvSpPr/>
          <p:nvPr/>
        </p:nvSpPr>
        <p:spPr>
          <a:xfrm>
            <a:off x="4168350" y="4038600"/>
            <a:ext cx="609600" cy="228600"/>
          </a:xfrm>
          <a:prstGeom prst="rect">
            <a:avLst/>
          </a:prstGeom>
          <a:solidFill>
            <a:schemeClr val="tx1"/>
          </a:solidFill>
          <a:ln>
            <a:solidFill>
              <a:srgbClr val="000000"/>
            </a:solid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sp>
        <p:nvSpPr>
          <p:cNvPr id="51" name="Rectangle 50"/>
          <p:cNvSpPr/>
          <p:nvPr/>
        </p:nvSpPr>
        <p:spPr>
          <a:xfrm>
            <a:off x="7239000" y="2247900"/>
            <a:ext cx="609600" cy="228600"/>
          </a:xfrm>
          <a:prstGeom prst="rect">
            <a:avLst/>
          </a:prstGeom>
          <a:solidFill>
            <a:schemeClr val="tx1"/>
          </a:solidFill>
          <a:ln>
            <a:solidFill>
              <a:srgbClr val="000000"/>
            </a:solid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sp>
        <p:nvSpPr>
          <p:cNvPr id="52" name="Rectangle 51"/>
          <p:cNvSpPr/>
          <p:nvPr/>
        </p:nvSpPr>
        <p:spPr>
          <a:xfrm>
            <a:off x="1981200" y="5688568"/>
            <a:ext cx="609600" cy="228600"/>
          </a:xfrm>
          <a:prstGeom prst="rect">
            <a:avLst/>
          </a:prstGeom>
          <a:solidFill>
            <a:schemeClr val="bg1">
              <a:lumMod val="50000"/>
            </a:schemeClr>
          </a:solidFill>
          <a:ln>
            <a:solidFill>
              <a:schemeClr val="bg1">
                <a:lumMod val="50000"/>
              </a:schemeClr>
            </a:solid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sp>
        <p:nvSpPr>
          <p:cNvPr id="53" name="ZoneTexte 52"/>
          <p:cNvSpPr txBox="1"/>
          <p:nvPr/>
        </p:nvSpPr>
        <p:spPr>
          <a:xfrm>
            <a:off x="2590800" y="5612368"/>
            <a:ext cx="1864626" cy="369332"/>
          </a:xfrm>
          <a:prstGeom prst="rect">
            <a:avLst/>
          </a:prstGeom>
          <a:noFill/>
        </p:spPr>
        <p:txBody>
          <a:bodyPr wrap="none" rtlCol="0">
            <a:spAutoFit/>
          </a:bodyPr>
          <a:lstStyle/>
          <a:p>
            <a:r>
              <a:rPr lang="en-US" dirty="0"/>
              <a:t>= genome specific</a:t>
            </a:r>
          </a:p>
        </p:txBody>
      </p:sp>
      <p:sp>
        <p:nvSpPr>
          <p:cNvPr id="54" name="Rectangle 53"/>
          <p:cNvSpPr/>
          <p:nvPr/>
        </p:nvSpPr>
        <p:spPr>
          <a:xfrm>
            <a:off x="3810000" y="2209800"/>
            <a:ext cx="609600" cy="228600"/>
          </a:xfrm>
          <a:prstGeom prst="rect">
            <a:avLst/>
          </a:prstGeom>
          <a:solidFill>
            <a:schemeClr val="bg1">
              <a:lumMod val="50000"/>
            </a:schemeClr>
          </a:solidFill>
          <a:ln>
            <a:solidFill>
              <a:schemeClr val="bg1">
                <a:lumMod val="50000"/>
              </a:schemeClr>
            </a:solid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sp>
        <p:nvSpPr>
          <p:cNvPr id="55" name="Rectangle 54"/>
          <p:cNvSpPr/>
          <p:nvPr/>
        </p:nvSpPr>
        <p:spPr>
          <a:xfrm>
            <a:off x="4648200" y="2209800"/>
            <a:ext cx="609600" cy="228600"/>
          </a:xfrm>
          <a:prstGeom prst="rect">
            <a:avLst/>
          </a:prstGeom>
          <a:solidFill>
            <a:schemeClr val="bg1">
              <a:lumMod val="50000"/>
            </a:schemeClr>
          </a:solidFill>
          <a:ln>
            <a:solidFill>
              <a:schemeClr val="bg1">
                <a:lumMod val="50000"/>
              </a:schemeClr>
            </a:solid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356001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61A1FF6-4A5C-455C-92DA-332B5FE37F6A}"/>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dirty="0">
                <a:solidFill>
                  <a:srgbClr val="FFFFFF"/>
                </a:solidFill>
                <a:latin typeface="+mj-lt"/>
                <a:ea typeface="+mj-ea"/>
                <a:cs typeface="+mj-cs"/>
              </a:rPr>
              <a:t>Powdered water -- to drink, just add water.</a:t>
            </a:r>
          </a:p>
        </p:txBody>
      </p:sp>
      <p:pic>
        <p:nvPicPr>
          <p:cNvPr id="5" name="Content Placeholder 4">
            <a:extLst>
              <a:ext uri="{FF2B5EF4-FFF2-40B4-BE49-F238E27FC236}">
                <a16:creationId xmlns:a16="http://schemas.microsoft.com/office/drawing/2014/main" id="{AEAF68C1-D9E6-4044-98ED-BBB2DA88ECA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038600" y="1180993"/>
            <a:ext cx="7188199" cy="4492624"/>
          </a:xfrm>
          <a:prstGeom prst="rect">
            <a:avLst/>
          </a:prstGeom>
        </p:spPr>
      </p:pic>
    </p:spTree>
    <p:extLst>
      <p:ext uri="{BB962C8B-B14F-4D97-AF65-F5344CB8AC3E}">
        <p14:creationId xmlns:p14="http://schemas.microsoft.com/office/powerpoint/2010/main" val="405257807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b="24009"/>
          <a:stretch/>
        </p:blipFill>
        <p:spPr>
          <a:xfrm>
            <a:off x="936084" y="432487"/>
            <a:ext cx="10499695" cy="6125608"/>
          </a:xfrm>
          <a:prstGeom prst="rect">
            <a:avLst/>
          </a:prstGeom>
        </p:spPr>
      </p:pic>
      <p:grpSp>
        <p:nvGrpSpPr>
          <p:cNvPr id="36" name="Group 35"/>
          <p:cNvGrpSpPr/>
          <p:nvPr/>
        </p:nvGrpSpPr>
        <p:grpSpPr>
          <a:xfrm>
            <a:off x="1676836" y="1396727"/>
            <a:ext cx="9633039" cy="1831248"/>
            <a:chOff x="609600" y="747085"/>
            <a:chExt cx="8385445" cy="1557975"/>
          </a:xfrm>
        </p:grpSpPr>
        <p:sp>
          <p:nvSpPr>
            <p:cNvPr id="5" name="TextBox 4"/>
            <p:cNvSpPr txBox="1"/>
            <p:nvPr/>
          </p:nvSpPr>
          <p:spPr>
            <a:xfrm>
              <a:off x="838199" y="1947446"/>
              <a:ext cx="2742207" cy="338554"/>
            </a:xfrm>
            <a:prstGeom prst="rect">
              <a:avLst/>
            </a:prstGeom>
            <a:noFill/>
          </p:spPr>
          <p:txBody>
            <a:bodyPr wrap="square" rtlCol="0">
              <a:spAutoFit/>
            </a:bodyPr>
            <a:lstStyle/>
            <a:p>
              <a:r>
                <a:rPr lang="en-US" sz="1600" b="1" i="1" dirty="0" err="1">
                  <a:latin typeface="Arial"/>
                  <a:cs typeface="Arial"/>
                </a:rPr>
                <a:t>Acinetobacter</a:t>
              </a:r>
              <a:r>
                <a:rPr lang="en-US" sz="1600" b="1" i="1" dirty="0">
                  <a:latin typeface="Arial"/>
                  <a:cs typeface="Arial"/>
                </a:rPr>
                <a:t> </a:t>
              </a:r>
              <a:r>
                <a:rPr lang="en-US" sz="1600" b="1" i="1" dirty="0" err="1">
                  <a:latin typeface="Arial"/>
                  <a:cs typeface="Arial"/>
                </a:rPr>
                <a:t>baumannii</a:t>
              </a:r>
              <a:endParaRPr lang="en-US" sz="1600" b="1" i="1" dirty="0">
                <a:latin typeface="Arial"/>
                <a:cs typeface="Arial"/>
              </a:endParaRPr>
            </a:p>
          </p:txBody>
        </p:sp>
        <p:sp>
          <p:nvSpPr>
            <p:cNvPr id="6" name="TextBox 5"/>
            <p:cNvSpPr txBox="1"/>
            <p:nvPr/>
          </p:nvSpPr>
          <p:spPr>
            <a:xfrm>
              <a:off x="1371600" y="1600200"/>
              <a:ext cx="1816574" cy="338554"/>
            </a:xfrm>
            <a:prstGeom prst="rect">
              <a:avLst/>
            </a:prstGeom>
            <a:noFill/>
          </p:spPr>
          <p:txBody>
            <a:bodyPr wrap="square" rtlCol="0">
              <a:spAutoFit/>
            </a:bodyPr>
            <a:lstStyle/>
            <a:p>
              <a:r>
                <a:rPr lang="en-US" sz="1600" b="1" i="1" dirty="0">
                  <a:latin typeface="Arial"/>
                  <a:cs typeface="Arial"/>
                </a:rPr>
                <a:t>B. cereus group</a:t>
              </a:r>
            </a:p>
          </p:txBody>
        </p:sp>
        <p:sp>
          <p:nvSpPr>
            <p:cNvPr id="7" name="TextBox 6"/>
            <p:cNvSpPr txBox="1"/>
            <p:nvPr/>
          </p:nvSpPr>
          <p:spPr>
            <a:xfrm>
              <a:off x="3264301" y="1261646"/>
              <a:ext cx="2505379" cy="338554"/>
            </a:xfrm>
            <a:prstGeom prst="rect">
              <a:avLst/>
            </a:prstGeom>
            <a:noFill/>
          </p:spPr>
          <p:txBody>
            <a:bodyPr wrap="square" rtlCol="0">
              <a:spAutoFit/>
            </a:bodyPr>
            <a:lstStyle/>
            <a:p>
              <a:r>
                <a:rPr lang="en-US" sz="1600" b="1" i="1" dirty="0" err="1">
                  <a:latin typeface="Arial"/>
                  <a:cs typeface="Arial"/>
                </a:rPr>
                <a:t>Klebsiella</a:t>
              </a:r>
              <a:r>
                <a:rPr lang="en-US" sz="1600" b="1" i="1" dirty="0">
                  <a:latin typeface="Arial"/>
                  <a:cs typeface="Arial"/>
                </a:rPr>
                <a:t> </a:t>
              </a:r>
              <a:r>
                <a:rPr lang="en-US" sz="1600" b="1" i="1" dirty="0" err="1">
                  <a:latin typeface="Arial"/>
                  <a:cs typeface="Arial"/>
                </a:rPr>
                <a:t>pneumoniae</a:t>
              </a:r>
              <a:endParaRPr lang="en-US" sz="1600" b="1" i="1" dirty="0">
                <a:latin typeface="Arial"/>
                <a:cs typeface="Arial"/>
              </a:endParaRPr>
            </a:p>
          </p:txBody>
        </p:sp>
        <p:sp>
          <p:nvSpPr>
            <p:cNvPr id="8" name="TextBox 7"/>
            <p:cNvSpPr txBox="1"/>
            <p:nvPr/>
          </p:nvSpPr>
          <p:spPr>
            <a:xfrm>
              <a:off x="5562600" y="1511824"/>
              <a:ext cx="2910655" cy="338554"/>
            </a:xfrm>
            <a:prstGeom prst="rect">
              <a:avLst/>
            </a:prstGeom>
            <a:noFill/>
          </p:spPr>
          <p:txBody>
            <a:bodyPr wrap="square" rtlCol="0">
              <a:spAutoFit/>
            </a:bodyPr>
            <a:lstStyle/>
            <a:p>
              <a:r>
                <a:rPr lang="en-US" sz="1600" b="1" i="1" dirty="0">
                  <a:latin typeface="Arial"/>
                  <a:cs typeface="Arial"/>
                </a:rPr>
                <a:t>Escherichia coli &amp; </a:t>
              </a:r>
              <a:r>
                <a:rPr lang="en-US" sz="1600" b="1" i="1" dirty="0" err="1">
                  <a:latin typeface="Arial"/>
                  <a:cs typeface="Arial"/>
                </a:rPr>
                <a:t>Shigella</a:t>
              </a:r>
              <a:endParaRPr lang="en-US" sz="1600" b="1" i="1" dirty="0">
                <a:latin typeface="Arial"/>
                <a:cs typeface="Arial"/>
              </a:endParaRPr>
            </a:p>
          </p:txBody>
        </p:sp>
        <p:sp>
          <p:nvSpPr>
            <p:cNvPr id="10" name="TextBox 9"/>
            <p:cNvSpPr txBox="1"/>
            <p:nvPr/>
          </p:nvSpPr>
          <p:spPr>
            <a:xfrm>
              <a:off x="5777193" y="948391"/>
              <a:ext cx="3217852" cy="584775"/>
            </a:xfrm>
            <a:prstGeom prst="rect">
              <a:avLst/>
            </a:prstGeom>
            <a:noFill/>
          </p:spPr>
          <p:txBody>
            <a:bodyPr wrap="square" rtlCol="0">
              <a:spAutoFit/>
            </a:bodyPr>
            <a:lstStyle/>
            <a:p>
              <a:pPr algn="ctr"/>
              <a:r>
                <a:rPr lang="en-US" sz="1600" b="1" i="1" dirty="0">
                  <a:latin typeface="Arial"/>
                  <a:cs typeface="Arial"/>
                </a:rPr>
                <a:t>Mycobacterium </a:t>
              </a:r>
            </a:p>
            <a:p>
              <a:pPr algn="ctr"/>
              <a:r>
                <a:rPr lang="en-US" sz="1600" b="1" i="1" dirty="0">
                  <a:latin typeface="Arial"/>
                  <a:cs typeface="Arial"/>
                </a:rPr>
                <a:t>tuberculosis</a:t>
              </a:r>
            </a:p>
          </p:txBody>
        </p:sp>
        <p:cxnSp>
          <p:nvCxnSpPr>
            <p:cNvPr id="12" name="Straight Arrow Connector 11"/>
            <p:cNvCxnSpPr/>
            <p:nvPr/>
          </p:nvCxnSpPr>
          <p:spPr>
            <a:xfrm flipH="1" flipV="1">
              <a:off x="609600" y="1511825"/>
              <a:ext cx="304800" cy="54557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flipV="1">
              <a:off x="2198530" y="1129372"/>
              <a:ext cx="159567" cy="49342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flipV="1">
              <a:off x="4419600" y="937501"/>
              <a:ext cx="92590" cy="38374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flipV="1">
              <a:off x="6172200" y="835459"/>
              <a:ext cx="92590" cy="76474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p:nvPr/>
          </p:nvCxnSpPr>
          <p:spPr>
            <a:xfrm flipH="1" flipV="1">
              <a:off x="7010400" y="747085"/>
              <a:ext cx="152400" cy="24351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1" name="TextBox 30"/>
            <p:cNvSpPr txBox="1"/>
            <p:nvPr/>
          </p:nvSpPr>
          <p:spPr>
            <a:xfrm>
              <a:off x="4800600" y="1952070"/>
              <a:ext cx="2765556" cy="338554"/>
            </a:xfrm>
            <a:prstGeom prst="rect">
              <a:avLst/>
            </a:prstGeom>
            <a:noFill/>
          </p:spPr>
          <p:txBody>
            <a:bodyPr wrap="square" rtlCol="0">
              <a:spAutoFit/>
            </a:bodyPr>
            <a:lstStyle/>
            <a:p>
              <a:r>
                <a:rPr lang="en-US" sz="1600" b="1" i="1" dirty="0">
                  <a:latin typeface="Arial"/>
                  <a:cs typeface="Arial"/>
                </a:rPr>
                <a:t>Streptococcus </a:t>
              </a:r>
              <a:r>
                <a:rPr lang="en-US" sz="1600" b="1" i="1" dirty="0" err="1">
                  <a:latin typeface="Arial"/>
                  <a:cs typeface="Arial"/>
                </a:rPr>
                <a:t>agalactiae</a:t>
              </a:r>
              <a:endParaRPr lang="en-US" sz="1600" b="1" i="1" dirty="0">
                <a:latin typeface="Arial"/>
                <a:cs typeface="Arial"/>
              </a:endParaRPr>
            </a:p>
          </p:txBody>
        </p:sp>
        <p:cxnSp>
          <p:nvCxnSpPr>
            <p:cNvPr id="32" name="Straight Arrow Connector 31"/>
            <p:cNvCxnSpPr/>
            <p:nvPr/>
          </p:nvCxnSpPr>
          <p:spPr>
            <a:xfrm>
              <a:off x="7044153" y="2152660"/>
              <a:ext cx="457200" cy="1524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9084872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59AE206-7EBA-4D33-8BC9-9D8158553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E440143-FB23-419D-B2A4-64745FD017EB}"/>
              </a:ext>
            </a:extLst>
          </p:cNvPr>
          <p:cNvSpPr>
            <a:spLocks noGrp="1"/>
          </p:cNvSpPr>
          <p:nvPr>
            <p:ph type="ctrTitle"/>
          </p:nvPr>
        </p:nvSpPr>
        <p:spPr>
          <a:xfrm>
            <a:off x="838199" y="4525347"/>
            <a:ext cx="6801321" cy="1737360"/>
          </a:xfrm>
        </p:spPr>
        <p:txBody>
          <a:bodyPr anchor="ctr">
            <a:normAutofit/>
          </a:bodyPr>
          <a:lstStyle/>
          <a:p>
            <a:pPr algn="r"/>
            <a:r>
              <a:rPr lang="en-US" sz="5100" dirty="0"/>
              <a:t>Reference-guided metagenomic assembly</a:t>
            </a:r>
          </a:p>
        </p:txBody>
      </p:sp>
      <p:sp>
        <p:nvSpPr>
          <p:cNvPr id="4" name="Subtitle 3">
            <a:extLst>
              <a:ext uri="{FF2B5EF4-FFF2-40B4-BE49-F238E27FC236}">
                <a16:creationId xmlns:a16="http://schemas.microsoft.com/office/drawing/2014/main" id="{D3DE85AA-8EE6-4F2C-BFD2-00211E9BF3A8}"/>
              </a:ext>
            </a:extLst>
          </p:cNvPr>
          <p:cNvSpPr>
            <a:spLocks noGrp="1"/>
          </p:cNvSpPr>
          <p:nvPr>
            <p:ph type="subTitle" idx="1"/>
          </p:nvPr>
        </p:nvSpPr>
        <p:spPr>
          <a:xfrm>
            <a:off x="7961258" y="4525347"/>
            <a:ext cx="3258675" cy="1737360"/>
          </a:xfrm>
        </p:spPr>
        <p:txBody>
          <a:bodyPr anchor="ctr">
            <a:normAutofit/>
          </a:bodyPr>
          <a:lstStyle/>
          <a:p>
            <a:pPr algn="l"/>
            <a:r>
              <a:rPr lang="en-US" dirty="0"/>
              <a:t>Ready, set, go!</a:t>
            </a:r>
          </a:p>
        </p:txBody>
      </p:sp>
      <p:sp>
        <p:nvSpPr>
          <p:cNvPr id="11" name="Oval 10">
            <a:extLst>
              <a:ext uri="{FF2B5EF4-FFF2-40B4-BE49-F238E27FC236}">
                <a16:creationId xmlns:a16="http://schemas.microsoft.com/office/drawing/2014/main" id="{6437D937-A7F1-4011-92B4-328E5BE1B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8567" y="620480"/>
            <a:ext cx="2243800" cy="22437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Oval 12">
            <a:extLst>
              <a:ext uri="{FF2B5EF4-FFF2-40B4-BE49-F238E27FC236}">
                <a16:creationId xmlns:a16="http://schemas.microsoft.com/office/drawing/2014/main" id="{B672F332-AF08-46C6-94F0-77684310D7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95001" y="2466604"/>
            <a:ext cx="962395" cy="96239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Oval 14">
            <a:extLst>
              <a:ext uri="{FF2B5EF4-FFF2-40B4-BE49-F238E27FC236}">
                <a16:creationId xmlns:a16="http://schemas.microsoft.com/office/drawing/2014/main" id="{34244EF8-D73A-40E1-BE73-D46E6B4B04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5829" y="2327988"/>
            <a:ext cx="293695" cy="29369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Freeform: Shape 16">
            <a:extLst>
              <a:ext uri="{FF2B5EF4-FFF2-40B4-BE49-F238E27FC236}">
                <a16:creationId xmlns:a16="http://schemas.microsoft.com/office/drawing/2014/main" id="{AB84D7E8-4ECB-42D7-ADBF-01689B0F24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92113" y="0"/>
            <a:ext cx="5699887" cy="4059244"/>
          </a:xfrm>
          <a:custGeom>
            <a:avLst/>
            <a:gdLst>
              <a:gd name="connsiteX0" fmla="*/ 0 w 5699887"/>
              <a:gd name="connsiteY0" fmla="*/ 0 h 4059244"/>
              <a:gd name="connsiteX1" fmla="*/ 5699887 w 5699887"/>
              <a:gd name="connsiteY1" fmla="*/ 0 h 4059244"/>
              <a:gd name="connsiteX2" fmla="*/ 5699887 w 5699887"/>
              <a:gd name="connsiteY2" fmla="*/ 3944096 h 4059244"/>
              <a:gd name="connsiteX3" fmla="*/ 5525775 w 5699887"/>
              <a:gd name="connsiteY3" fmla="*/ 3980429 h 4059244"/>
              <a:gd name="connsiteX4" fmla="*/ 4663256 w 5699887"/>
              <a:gd name="connsiteY4" fmla="*/ 4059244 h 4059244"/>
              <a:gd name="connsiteX5" fmla="*/ 8566 w 5699887"/>
              <a:gd name="connsiteY5" fmla="*/ 67422 h 4059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99887" h="4059244">
                <a:moveTo>
                  <a:pt x="0" y="0"/>
                </a:moveTo>
                <a:lnTo>
                  <a:pt x="5699887" y="0"/>
                </a:lnTo>
                <a:lnTo>
                  <a:pt x="5699887" y="3944096"/>
                </a:lnTo>
                <a:lnTo>
                  <a:pt x="5525775" y="3980429"/>
                </a:lnTo>
                <a:cubicBezTo>
                  <a:pt x="5246154" y="4032190"/>
                  <a:pt x="4957865" y="4059244"/>
                  <a:pt x="4663256" y="4059244"/>
                </a:cubicBezTo>
                <a:cubicBezTo>
                  <a:pt x="2306390" y="4059244"/>
                  <a:pt x="353936" y="2327747"/>
                  <a:pt x="8566" y="67422"/>
                </a:cubicBez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9" name="Straight Connector 18">
            <a:extLst>
              <a:ext uri="{FF2B5EF4-FFF2-40B4-BE49-F238E27FC236}">
                <a16:creationId xmlns:a16="http://schemas.microsoft.com/office/drawing/2014/main" id="{9E8E38ED-369A-44C2-B635-0BED0E48A6E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00392" y="4525347"/>
            <a:ext cx="0" cy="1737360"/>
          </a:xfrm>
          <a:prstGeom prst="line">
            <a:avLst/>
          </a:prstGeom>
          <a:ln w="19050" cap="sq">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1805590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665"/>
        <p:cNvGrpSpPr/>
        <p:nvPr/>
      </p:nvGrpSpPr>
      <p:grpSpPr>
        <a:xfrm>
          <a:off x="0" y="0"/>
          <a:ext cx="0" cy="0"/>
          <a:chOff x="0" y="0"/>
          <a:chExt cx="0" cy="0"/>
        </a:xfrm>
      </p:grpSpPr>
      <p:sp>
        <p:nvSpPr>
          <p:cNvPr id="666" name="Shape 666"/>
          <p:cNvSpPr txBox="1">
            <a:spLocks noGrp="1"/>
          </p:cNvSpPr>
          <p:nvPr>
            <p:ph type="title"/>
          </p:nvPr>
        </p:nvSpPr>
        <p:spPr>
          <a:xfrm>
            <a:off x="853924" y="240770"/>
            <a:ext cx="8229600" cy="1143000"/>
          </a:xfrm>
          <a:prstGeom prst="rect">
            <a:avLst/>
          </a:prstGeom>
          <a:noFill/>
          <a:ln>
            <a:noFill/>
          </a:ln>
        </p:spPr>
        <p:txBody>
          <a:bodyPr vert="horz" lIns="91425" tIns="91425" rIns="91425" bIns="91425" rtlCol="0" anchor="ctr" anchorCtr="0">
            <a:noAutofit/>
          </a:bodyPr>
          <a:lstStyle/>
          <a:p>
            <a:pPr>
              <a:spcBef>
                <a:spcPts val="0"/>
              </a:spcBef>
              <a:buClr>
                <a:schemeClr val="dk1"/>
              </a:buClr>
              <a:buSzPct val="25000"/>
            </a:pPr>
            <a:r>
              <a:rPr lang="en-US" i="1" dirty="0"/>
              <a:t>Reference-guided</a:t>
            </a:r>
            <a:r>
              <a:rPr lang="en-US" dirty="0"/>
              <a:t> genome assembly</a:t>
            </a:r>
          </a:p>
        </p:txBody>
      </p:sp>
      <p:sp>
        <p:nvSpPr>
          <p:cNvPr id="667" name="Shape 667"/>
          <p:cNvSpPr txBox="1">
            <a:spLocks noGrp="1"/>
          </p:cNvSpPr>
          <p:nvPr>
            <p:ph type="body" idx="1"/>
          </p:nvPr>
        </p:nvSpPr>
        <p:spPr>
          <a:xfrm>
            <a:off x="609600" y="1600200"/>
            <a:ext cx="10895390" cy="4816800"/>
          </a:xfrm>
          <a:prstGeom prst="rect">
            <a:avLst/>
          </a:prstGeom>
          <a:noFill/>
          <a:ln>
            <a:noFill/>
          </a:ln>
        </p:spPr>
        <p:txBody>
          <a:bodyPr vert="horz" lIns="91425" tIns="91425" rIns="91425" bIns="91425" rtlCol="0" anchor="t" anchorCtr="0">
            <a:noAutofit/>
          </a:bodyPr>
          <a:lstStyle/>
          <a:p>
            <a:pPr marL="457200" indent="-419100" algn="just">
              <a:lnSpc>
                <a:spcPct val="115000"/>
              </a:lnSpc>
              <a:spcBef>
                <a:spcPts val="0"/>
              </a:spcBef>
              <a:buClr>
                <a:schemeClr val="dk1"/>
              </a:buClr>
              <a:buSzPct val="100000"/>
              <a:buFont typeface="Arial"/>
              <a:buChar char="•"/>
            </a:pPr>
            <a:r>
              <a:rPr lang="en-US" sz="3000" dirty="0">
                <a:latin typeface="Arial"/>
                <a:ea typeface="Arial"/>
                <a:cs typeface="Arial"/>
                <a:sym typeface="Arial"/>
              </a:rPr>
              <a:t>Reconstructing the original DNA sequence aligning  reads to a genome.</a:t>
            </a:r>
          </a:p>
          <a:p>
            <a:pPr marL="457200" indent="-419100" algn="just">
              <a:lnSpc>
                <a:spcPct val="115000"/>
              </a:lnSpc>
              <a:spcBef>
                <a:spcPts val="0"/>
              </a:spcBef>
              <a:buClr>
                <a:schemeClr val="dk1"/>
              </a:buClr>
              <a:buSzPct val="100000"/>
              <a:buFont typeface="Arial"/>
              <a:buChar char="•"/>
            </a:pPr>
            <a:r>
              <a:rPr lang="en-US" sz="3000" dirty="0">
                <a:latin typeface="Arial"/>
                <a:ea typeface="Arial"/>
                <a:cs typeface="Arial"/>
                <a:sym typeface="Arial"/>
              </a:rPr>
              <a:t>Intuitively like a puzzle</a:t>
            </a:r>
          </a:p>
          <a:p>
            <a:pPr marL="457200" indent="-419100" algn="just">
              <a:lnSpc>
                <a:spcPct val="115000"/>
              </a:lnSpc>
              <a:spcBef>
                <a:spcPts val="0"/>
              </a:spcBef>
              <a:buClr>
                <a:schemeClr val="dk1"/>
              </a:buClr>
              <a:buSzPct val="100000"/>
              <a:buFont typeface="Arial"/>
              <a:buChar char="•"/>
            </a:pPr>
            <a:r>
              <a:rPr lang="en-US" sz="3000" dirty="0">
                <a:latin typeface="Arial"/>
                <a:ea typeface="Arial"/>
                <a:cs typeface="Arial"/>
                <a:sym typeface="Arial"/>
              </a:rPr>
              <a:t>But we have the box!</a:t>
            </a:r>
          </a:p>
        </p:txBody>
      </p:sp>
      <p:pic>
        <p:nvPicPr>
          <p:cNvPr id="668" name="Shape 668"/>
          <p:cNvPicPr preferRelativeResize="0"/>
          <p:nvPr/>
        </p:nvPicPr>
        <p:blipFill>
          <a:blip r:embed="rId3">
            <a:alphaModFix/>
          </a:blip>
          <a:stretch>
            <a:fillRect/>
          </a:stretch>
        </p:blipFill>
        <p:spPr>
          <a:xfrm>
            <a:off x="3039300" y="4613276"/>
            <a:ext cx="2628900" cy="1743075"/>
          </a:xfrm>
          <a:prstGeom prst="rect">
            <a:avLst/>
          </a:prstGeom>
          <a:noFill/>
          <a:ln>
            <a:noFill/>
          </a:ln>
        </p:spPr>
      </p:pic>
      <p:pic>
        <p:nvPicPr>
          <p:cNvPr id="669" name="Shape 669"/>
          <p:cNvPicPr preferRelativeResize="0"/>
          <p:nvPr/>
        </p:nvPicPr>
        <p:blipFill>
          <a:blip r:embed="rId4">
            <a:alphaModFix/>
          </a:blip>
          <a:stretch>
            <a:fillRect/>
          </a:stretch>
        </p:blipFill>
        <p:spPr>
          <a:xfrm>
            <a:off x="6400449" y="4229587"/>
            <a:ext cx="3351550" cy="2510450"/>
          </a:xfrm>
          <a:prstGeom prst="rect">
            <a:avLst/>
          </a:prstGeom>
          <a:noFill/>
          <a:ln>
            <a:noFill/>
          </a:ln>
        </p:spPr>
      </p:pic>
      <p:sp>
        <p:nvSpPr>
          <p:cNvPr id="3" name="Slide Number Placeholder 2"/>
          <p:cNvSpPr>
            <a:spLocks noGrp="1"/>
          </p:cNvSpPr>
          <p:nvPr>
            <p:ph type="sldNum" idx="12"/>
          </p:nvPr>
        </p:nvSpPr>
        <p:spPr/>
        <p:txBody>
          <a:bodyPr/>
          <a:lstStyle/>
          <a:p>
            <a:pPr>
              <a:buClr>
                <a:srgbClr val="888888"/>
              </a:buClr>
              <a:buSzPct val="25000"/>
            </a:pPr>
            <a:fld id="{00000000-1234-1234-1234-123412341234}" type="slidenum">
              <a:rPr lang="en-US">
                <a:solidFill>
                  <a:srgbClr val="888888"/>
                </a:solidFill>
                <a:latin typeface="Calibri"/>
                <a:ea typeface="Calibri"/>
                <a:cs typeface="Calibri"/>
                <a:sym typeface="Calibri"/>
              </a:rPr>
              <a:pPr>
                <a:buClr>
                  <a:srgbClr val="888888"/>
                </a:buClr>
                <a:buSzPct val="25000"/>
              </a:pPr>
              <a:t>74</a:t>
            </a:fld>
            <a:endParaRPr lang="en-US">
              <a:solidFill>
                <a:srgbClr val="888888"/>
              </a:solidFill>
              <a:latin typeface="Calibri"/>
              <a:ea typeface="Calibri"/>
              <a:cs typeface="Calibri"/>
              <a:sym typeface="Calibri"/>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675"/>
        <p:cNvGrpSpPr/>
        <p:nvPr/>
      </p:nvGrpSpPr>
      <p:grpSpPr>
        <a:xfrm>
          <a:off x="0" y="0"/>
          <a:ext cx="0" cy="0"/>
          <a:chOff x="0" y="0"/>
          <a:chExt cx="0" cy="0"/>
        </a:xfrm>
      </p:grpSpPr>
      <p:sp>
        <p:nvSpPr>
          <p:cNvPr id="676" name="Shape 676"/>
          <p:cNvSpPr txBox="1">
            <a:spLocks noGrp="1"/>
          </p:cNvSpPr>
          <p:nvPr>
            <p:ph type="title"/>
          </p:nvPr>
        </p:nvSpPr>
        <p:spPr>
          <a:xfrm>
            <a:off x="720875" y="279475"/>
            <a:ext cx="9980992" cy="1143000"/>
          </a:xfrm>
          <a:prstGeom prst="rect">
            <a:avLst/>
          </a:prstGeom>
          <a:noFill/>
          <a:ln>
            <a:noFill/>
          </a:ln>
        </p:spPr>
        <p:txBody>
          <a:bodyPr vert="horz" lIns="91425" tIns="91425" rIns="91425" bIns="91425" rtlCol="0" anchor="ctr" anchorCtr="0">
            <a:noAutofit/>
          </a:bodyPr>
          <a:lstStyle/>
          <a:p>
            <a:pPr>
              <a:spcBef>
                <a:spcPts val="0"/>
              </a:spcBef>
              <a:buClr>
                <a:schemeClr val="dk1"/>
              </a:buClr>
              <a:buSzPct val="25000"/>
            </a:pPr>
            <a:r>
              <a:rPr lang="en-US" i="1" dirty="0"/>
              <a:t>Reference-guided</a:t>
            </a:r>
            <a:r>
              <a:rPr lang="en-US" dirty="0"/>
              <a:t> metagenome assembly</a:t>
            </a:r>
          </a:p>
        </p:txBody>
      </p:sp>
      <p:sp>
        <p:nvSpPr>
          <p:cNvPr id="677" name="Shape 677"/>
          <p:cNvSpPr txBox="1">
            <a:spLocks noGrp="1"/>
          </p:cNvSpPr>
          <p:nvPr>
            <p:ph type="body" idx="1"/>
          </p:nvPr>
        </p:nvSpPr>
        <p:spPr>
          <a:xfrm>
            <a:off x="720875" y="1600200"/>
            <a:ext cx="10527695" cy="4816800"/>
          </a:xfrm>
          <a:prstGeom prst="rect">
            <a:avLst/>
          </a:prstGeom>
          <a:noFill/>
          <a:ln>
            <a:noFill/>
          </a:ln>
        </p:spPr>
        <p:txBody>
          <a:bodyPr vert="horz" lIns="91425" tIns="91425" rIns="91425" bIns="91425" rtlCol="0" anchor="t" anchorCtr="0">
            <a:noAutofit/>
          </a:bodyPr>
          <a:lstStyle/>
          <a:p>
            <a:pPr marL="495300" indent="-457200" algn="just">
              <a:lnSpc>
                <a:spcPct val="115000"/>
              </a:lnSpc>
              <a:spcBef>
                <a:spcPts val="0"/>
              </a:spcBef>
              <a:buClr>
                <a:schemeClr val="dk1"/>
              </a:buClr>
              <a:buSzPct val="100000"/>
            </a:pPr>
            <a:r>
              <a:rPr lang="en-US" sz="3000" dirty="0">
                <a:latin typeface="Arial"/>
                <a:ea typeface="Arial"/>
                <a:cs typeface="Arial"/>
                <a:sym typeface="Arial"/>
              </a:rPr>
              <a:t>Reconstructing original DNA sequences aligning reads to a set of genomes.</a:t>
            </a:r>
          </a:p>
          <a:p>
            <a:pPr marL="495300" indent="-457200" algn="just">
              <a:lnSpc>
                <a:spcPct val="115000"/>
              </a:lnSpc>
              <a:spcBef>
                <a:spcPts val="0"/>
              </a:spcBef>
              <a:buClr>
                <a:schemeClr val="dk1"/>
              </a:buClr>
              <a:buSzPct val="100000"/>
            </a:pPr>
            <a:r>
              <a:rPr lang="en-US" sz="3000" dirty="0">
                <a:latin typeface="Arial"/>
                <a:ea typeface="Arial"/>
                <a:cs typeface="Arial"/>
                <a:sym typeface="Arial"/>
              </a:rPr>
              <a:t>Intuitively like multiple puzzles</a:t>
            </a:r>
          </a:p>
          <a:p>
            <a:pPr marL="495300" indent="-457200" algn="just">
              <a:lnSpc>
                <a:spcPct val="115000"/>
              </a:lnSpc>
              <a:spcBef>
                <a:spcPts val="0"/>
              </a:spcBef>
              <a:buClr>
                <a:schemeClr val="dk1"/>
              </a:buClr>
              <a:buSzPct val="100000"/>
            </a:pPr>
            <a:r>
              <a:rPr lang="en-US" sz="3000" dirty="0">
                <a:latin typeface="Arial"/>
                <a:ea typeface="Arial"/>
                <a:cs typeface="Arial"/>
                <a:sym typeface="Arial"/>
              </a:rPr>
              <a:t>But we need to find the boxes!</a:t>
            </a:r>
          </a:p>
        </p:txBody>
      </p:sp>
      <p:pic>
        <p:nvPicPr>
          <p:cNvPr id="678" name="Shape 678"/>
          <p:cNvPicPr preferRelativeResize="0"/>
          <p:nvPr/>
        </p:nvPicPr>
        <p:blipFill>
          <a:blip r:embed="rId3">
            <a:alphaModFix/>
          </a:blip>
          <a:stretch>
            <a:fillRect/>
          </a:stretch>
        </p:blipFill>
        <p:spPr>
          <a:xfrm>
            <a:off x="3070975" y="4613276"/>
            <a:ext cx="2628900" cy="1743075"/>
          </a:xfrm>
          <a:prstGeom prst="rect">
            <a:avLst/>
          </a:prstGeom>
          <a:noFill/>
          <a:ln>
            <a:noFill/>
          </a:ln>
        </p:spPr>
      </p:pic>
      <p:pic>
        <p:nvPicPr>
          <p:cNvPr id="679" name="Shape 679"/>
          <p:cNvPicPr preferRelativeResize="0"/>
          <p:nvPr/>
        </p:nvPicPr>
        <p:blipFill>
          <a:blip r:embed="rId4">
            <a:alphaModFix/>
          </a:blip>
          <a:stretch>
            <a:fillRect/>
          </a:stretch>
        </p:blipFill>
        <p:spPr>
          <a:xfrm>
            <a:off x="6639776" y="4357026"/>
            <a:ext cx="3019251" cy="2255575"/>
          </a:xfrm>
          <a:prstGeom prst="rect">
            <a:avLst/>
          </a:prstGeom>
          <a:noFill/>
          <a:ln>
            <a:noFill/>
          </a:ln>
        </p:spPr>
      </p:pic>
      <p:sp>
        <p:nvSpPr>
          <p:cNvPr id="3" name="Slide Number Placeholder 2"/>
          <p:cNvSpPr>
            <a:spLocks noGrp="1"/>
          </p:cNvSpPr>
          <p:nvPr>
            <p:ph type="sldNum" idx="12"/>
          </p:nvPr>
        </p:nvSpPr>
        <p:spPr/>
        <p:txBody>
          <a:bodyPr/>
          <a:lstStyle/>
          <a:p>
            <a:pPr>
              <a:buClr>
                <a:srgbClr val="888888"/>
              </a:buClr>
              <a:buSzPct val="25000"/>
            </a:pPr>
            <a:fld id="{00000000-1234-1234-1234-123412341234}" type="slidenum">
              <a:rPr lang="en-US">
                <a:solidFill>
                  <a:srgbClr val="888888"/>
                </a:solidFill>
                <a:latin typeface="Calibri"/>
                <a:ea typeface="Calibri"/>
                <a:cs typeface="Calibri"/>
                <a:sym typeface="Calibri"/>
              </a:rPr>
              <a:pPr>
                <a:buClr>
                  <a:srgbClr val="888888"/>
                </a:buClr>
                <a:buSzPct val="25000"/>
              </a:pPr>
              <a:t>75</a:t>
            </a:fld>
            <a:endParaRPr lang="en-US">
              <a:solidFill>
                <a:srgbClr val="888888"/>
              </a:solidFill>
              <a:latin typeface="Calibri"/>
              <a:ea typeface="Calibri"/>
              <a:cs typeface="Calibri"/>
              <a:sym typeface="Calibri"/>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750"/>
        <p:cNvGrpSpPr/>
        <p:nvPr/>
      </p:nvGrpSpPr>
      <p:grpSpPr>
        <a:xfrm>
          <a:off x="0" y="0"/>
          <a:ext cx="0" cy="0"/>
          <a:chOff x="0" y="0"/>
          <a:chExt cx="0" cy="0"/>
        </a:xfrm>
      </p:grpSpPr>
      <p:sp>
        <p:nvSpPr>
          <p:cNvPr id="751" name="Shape 751"/>
          <p:cNvSpPr txBox="1">
            <a:spLocks noGrp="1"/>
          </p:cNvSpPr>
          <p:nvPr>
            <p:ph type="title"/>
          </p:nvPr>
        </p:nvSpPr>
        <p:spPr>
          <a:xfrm>
            <a:off x="590248" y="274637"/>
            <a:ext cx="9620552" cy="1143000"/>
          </a:xfrm>
          <a:prstGeom prst="rect">
            <a:avLst/>
          </a:prstGeom>
          <a:noFill/>
          <a:ln>
            <a:noFill/>
          </a:ln>
        </p:spPr>
        <p:txBody>
          <a:bodyPr vert="horz" lIns="91425" tIns="91425" rIns="91425" bIns="91425" rtlCol="0" anchor="ctr" anchorCtr="0">
            <a:noAutofit/>
          </a:bodyPr>
          <a:lstStyle/>
          <a:p>
            <a:pPr>
              <a:spcBef>
                <a:spcPts val="0"/>
              </a:spcBef>
              <a:buClr>
                <a:schemeClr val="dk1"/>
              </a:buClr>
              <a:buSzPct val="25000"/>
            </a:pPr>
            <a:r>
              <a:rPr lang="en-US" i="1" dirty="0"/>
              <a:t>Reference-guided</a:t>
            </a:r>
            <a:r>
              <a:rPr lang="en-US" dirty="0"/>
              <a:t> metagenome assembly</a:t>
            </a:r>
          </a:p>
        </p:txBody>
      </p:sp>
      <p:sp>
        <p:nvSpPr>
          <p:cNvPr id="752" name="Shape 752"/>
          <p:cNvSpPr txBox="1">
            <a:spLocks noGrp="1"/>
          </p:cNvSpPr>
          <p:nvPr>
            <p:ph type="body" idx="1"/>
          </p:nvPr>
        </p:nvSpPr>
        <p:spPr>
          <a:xfrm>
            <a:off x="532190" y="1600200"/>
            <a:ext cx="11534020" cy="4816800"/>
          </a:xfrm>
          <a:prstGeom prst="rect">
            <a:avLst/>
          </a:prstGeom>
          <a:noFill/>
          <a:ln>
            <a:noFill/>
          </a:ln>
        </p:spPr>
        <p:txBody>
          <a:bodyPr vert="horz" lIns="91425" tIns="91425" rIns="91425" bIns="91425" rtlCol="0" anchor="t" anchorCtr="0">
            <a:noAutofit/>
          </a:bodyPr>
          <a:lstStyle/>
          <a:p>
            <a:pPr marL="457200" indent="-419100" algn="just">
              <a:lnSpc>
                <a:spcPct val="115000"/>
              </a:lnSpc>
              <a:spcBef>
                <a:spcPts val="0"/>
              </a:spcBef>
              <a:buClr>
                <a:schemeClr val="dk1"/>
              </a:buClr>
              <a:buSzPct val="100000"/>
              <a:buFont typeface="Arial"/>
              <a:buChar char="•"/>
            </a:pPr>
            <a:r>
              <a:rPr lang="en-US" sz="3000" dirty="0">
                <a:latin typeface="Arial"/>
                <a:ea typeface="Arial"/>
                <a:cs typeface="Arial"/>
                <a:sym typeface="Arial"/>
              </a:rPr>
              <a:t>Step 1: Find the puzzle boxes (reference selection)</a:t>
            </a:r>
          </a:p>
          <a:p>
            <a:pPr marL="457200" indent="-419100" algn="just">
              <a:lnSpc>
                <a:spcPct val="115000"/>
              </a:lnSpc>
              <a:spcBef>
                <a:spcPts val="0"/>
              </a:spcBef>
              <a:buClr>
                <a:schemeClr val="dk1"/>
              </a:buClr>
              <a:buSzPct val="100000"/>
              <a:buFont typeface="Arial"/>
              <a:buChar char="•"/>
            </a:pPr>
            <a:r>
              <a:rPr lang="en-US" sz="3000" dirty="0">
                <a:latin typeface="Arial"/>
                <a:ea typeface="Arial"/>
                <a:cs typeface="Arial"/>
                <a:sym typeface="Arial"/>
              </a:rPr>
              <a:t>Step 2: Bin pieces into the right boxes (read mapping)</a:t>
            </a:r>
          </a:p>
          <a:p>
            <a:pPr marL="457200" indent="-419100" algn="just">
              <a:lnSpc>
                <a:spcPct val="115000"/>
              </a:lnSpc>
              <a:spcBef>
                <a:spcPts val="0"/>
              </a:spcBef>
              <a:buClr>
                <a:schemeClr val="dk1"/>
              </a:buClr>
              <a:buSzPct val="100000"/>
              <a:buFont typeface="Arial"/>
              <a:buChar char="•"/>
            </a:pPr>
            <a:r>
              <a:rPr lang="en-US" sz="3000" dirty="0">
                <a:latin typeface="Arial"/>
                <a:ea typeface="Arial"/>
                <a:cs typeface="Arial"/>
                <a:sym typeface="Arial"/>
              </a:rPr>
              <a:t>Step 3: Solve each puzzle (assembly)</a:t>
            </a:r>
          </a:p>
        </p:txBody>
      </p:sp>
      <p:pic>
        <p:nvPicPr>
          <p:cNvPr id="753" name="Shape 753"/>
          <p:cNvPicPr preferRelativeResize="0"/>
          <p:nvPr/>
        </p:nvPicPr>
        <p:blipFill>
          <a:blip r:embed="rId3">
            <a:alphaModFix/>
          </a:blip>
          <a:stretch>
            <a:fillRect/>
          </a:stretch>
        </p:blipFill>
        <p:spPr>
          <a:xfrm>
            <a:off x="6445394" y="4144622"/>
            <a:ext cx="2628900" cy="1743075"/>
          </a:xfrm>
          <a:prstGeom prst="rect">
            <a:avLst/>
          </a:prstGeom>
          <a:noFill/>
          <a:ln>
            <a:noFill/>
          </a:ln>
        </p:spPr>
      </p:pic>
      <p:pic>
        <p:nvPicPr>
          <p:cNvPr id="754" name="Shape 754"/>
          <p:cNvPicPr preferRelativeResize="0"/>
          <p:nvPr/>
        </p:nvPicPr>
        <p:blipFill>
          <a:blip r:embed="rId4">
            <a:alphaModFix/>
          </a:blip>
          <a:stretch>
            <a:fillRect/>
          </a:stretch>
        </p:blipFill>
        <p:spPr>
          <a:xfrm>
            <a:off x="1648935" y="3932751"/>
            <a:ext cx="3019251" cy="2255575"/>
          </a:xfrm>
          <a:prstGeom prst="rect">
            <a:avLst/>
          </a:prstGeom>
          <a:noFill/>
          <a:ln>
            <a:noFill/>
          </a:ln>
        </p:spPr>
      </p:pic>
      <p:sp>
        <p:nvSpPr>
          <p:cNvPr id="3" name="Slide Number Placeholder 2"/>
          <p:cNvSpPr>
            <a:spLocks noGrp="1"/>
          </p:cNvSpPr>
          <p:nvPr>
            <p:ph type="sldNum" idx="12"/>
          </p:nvPr>
        </p:nvSpPr>
        <p:spPr/>
        <p:txBody>
          <a:bodyPr/>
          <a:lstStyle/>
          <a:p>
            <a:pPr>
              <a:buClr>
                <a:srgbClr val="888888"/>
              </a:buClr>
              <a:buSzPct val="25000"/>
            </a:pPr>
            <a:fld id="{00000000-1234-1234-1234-123412341234}" type="slidenum">
              <a:rPr lang="en-US">
                <a:solidFill>
                  <a:srgbClr val="888888"/>
                </a:solidFill>
                <a:latin typeface="Calibri"/>
                <a:ea typeface="Calibri"/>
                <a:cs typeface="Calibri"/>
                <a:sym typeface="Calibri"/>
              </a:rPr>
              <a:pPr>
                <a:buClr>
                  <a:srgbClr val="888888"/>
                </a:buClr>
                <a:buSzPct val="25000"/>
              </a:pPr>
              <a:t>76</a:t>
            </a:fld>
            <a:endParaRPr lang="en-US">
              <a:solidFill>
                <a:srgbClr val="888888"/>
              </a:solidFill>
              <a:latin typeface="Calibri"/>
              <a:ea typeface="Calibri"/>
              <a:cs typeface="Calibri"/>
              <a:sym typeface="Calibri"/>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655"/>
        <p:cNvGrpSpPr/>
        <p:nvPr/>
      </p:nvGrpSpPr>
      <p:grpSpPr>
        <a:xfrm>
          <a:off x="0" y="0"/>
          <a:ext cx="0" cy="0"/>
          <a:chOff x="0" y="0"/>
          <a:chExt cx="0" cy="0"/>
        </a:xfrm>
      </p:grpSpPr>
      <p:pic>
        <p:nvPicPr>
          <p:cNvPr id="656" name="Shape 656"/>
          <p:cNvPicPr preferRelativeResize="0"/>
          <p:nvPr/>
        </p:nvPicPr>
        <p:blipFill rotWithShape="1">
          <a:blip r:embed="rId3">
            <a:alphaModFix/>
          </a:blip>
          <a:srcRect l="541" t="18275" r="2812" b="1673"/>
          <a:stretch/>
        </p:blipFill>
        <p:spPr>
          <a:xfrm>
            <a:off x="1524001" y="1622975"/>
            <a:ext cx="8837225" cy="4187674"/>
          </a:xfrm>
          <a:prstGeom prst="rect">
            <a:avLst/>
          </a:prstGeom>
          <a:noFill/>
          <a:ln>
            <a:noFill/>
          </a:ln>
        </p:spPr>
      </p:pic>
      <p:sp>
        <p:nvSpPr>
          <p:cNvPr id="657" name="Shape 657"/>
          <p:cNvSpPr/>
          <p:nvPr/>
        </p:nvSpPr>
        <p:spPr>
          <a:xfrm>
            <a:off x="1573273" y="6374717"/>
            <a:ext cx="6531899" cy="406500"/>
          </a:xfrm>
          <a:prstGeom prst="rect">
            <a:avLst/>
          </a:prstGeom>
          <a:noFill/>
          <a:ln>
            <a:noFill/>
          </a:ln>
        </p:spPr>
        <p:txBody>
          <a:bodyPr lIns="50800" tIns="50800" rIns="50800" bIns="50800" anchor="ctr" anchorCtr="0">
            <a:noAutofit/>
          </a:bodyPr>
          <a:lstStyle/>
          <a:p>
            <a:pPr>
              <a:buClr>
                <a:srgbClr val="000000"/>
              </a:buClr>
              <a:buSzPct val="25000"/>
            </a:pPr>
            <a:r>
              <a:rPr lang="en-US" sz="2000" dirty="0">
                <a:latin typeface="Helvetica Neue Light"/>
                <a:ea typeface="Helvetica Neue Light"/>
                <a:cs typeface="Helvetica Neue Light"/>
                <a:sym typeface="Helvetica Neue Light"/>
              </a:rPr>
              <a:t>Slide credit </a:t>
            </a:r>
            <a:r>
              <a:rPr lang="en-US" sz="2000" dirty="0">
                <a:latin typeface="Helvetica Neue Light"/>
                <a:ea typeface="Helvetica Neue Light"/>
                <a:cs typeface="Helvetica Neue Light"/>
                <a:sym typeface="Wingdings" pitchFamily="2" charset="2"/>
              </a:rPr>
              <a:t></a:t>
            </a:r>
            <a:r>
              <a:rPr lang="en-US" sz="2000" dirty="0">
                <a:latin typeface="Helvetica Neue Light"/>
                <a:ea typeface="Helvetica Neue Light"/>
                <a:cs typeface="Helvetica Neue Light"/>
                <a:sym typeface="Helvetica Neue Light"/>
              </a:rPr>
              <a:t> </a:t>
            </a:r>
            <a:r>
              <a:rPr lang="en-US" sz="2000" dirty="0" err="1">
                <a:latin typeface="Helvetica Neue Light"/>
                <a:ea typeface="Helvetica Neue Light"/>
                <a:cs typeface="Helvetica Neue Light"/>
                <a:sym typeface="Helvetica Neue Light"/>
              </a:rPr>
              <a:t>Torsten</a:t>
            </a:r>
            <a:r>
              <a:rPr lang="en-US" sz="2000" dirty="0">
                <a:latin typeface="Helvetica Neue Light"/>
                <a:ea typeface="Helvetica Neue Light"/>
                <a:cs typeface="Helvetica Neue Light"/>
                <a:sym typeface="Helvetica Neue Light"/>
              </a:rPr>
              <a:t> Seemann</a:t>
            </a:r>
          </a:p>
        </p:txBody>
      </p:sp>
      <p:sp>
        <p:nvSpPr>
          <p:cNvPr id="658" name="Shape 658"/>
          <p:cNvSpPr txBox="1">
            <a:spLocks noGrp="1"/>
          </p:cNvSpPr>
          <p:nvPr>
            <p:ph type="title"/>
          </p:nvPr>
        </p:nvSpPr>
        <p:spPr>
          <a:xfrm>
            <a:off x="1524000" y="274625"/>
            <a:ext cx="9144000" cy="1143000"/>
          </a:xfrm>
          <a:prstGeom prst="rect">
            <a:avLst/>
          </a:prstGeom>
          <a:noFill/>
          <a:ln>
            <a:noFill/>
          </a:ln>
        </p:spPr>
        <p:txBody>
          <a:bodyPr vert="horz" lIns="91425" tIns="91425" rIns="91425" bIns="91425" rtlCol="0" anchor="ctr" anchorCtr="0">
            <a:noAutofit/>
          </a:bodyPr>
          <a:lstStyle/>
          <a:p>
            <a:pPr algn="ctr">
              <a:buClr>
                <a:schemeClr val="dk1"/>
              </a:buClr>
              <a:buSzPct val="25000"/>
            </a:pPr>
            <a:r>
              <a:rPr lang="en-US" dirty="0">
                <a:latin typeface="Calibri"/>
                <a:ea typeface="Calibri"/>
                <a:cs typeface="Calibri"/>
                <a:sym typeface="Calibri"/>
              </a:rPr>
              <a:t>What makes a puzzle hard?</a:t>
            </a:r>
          </a:p>
        </p:txBody>
      </p:sp>
      <p:sp>
        <p:nvSpPr>
          <p:cNvPr id="659" name="Shape 659"/>
          <p:cNvSpPr/>
          <p:nvPr/>
        </p:nvSpPr>
        <p:spPr>
          <a:xfrm>
            <a:off x="8550125" y="4621475"/>
            <a:ext cx="1811100" cy="1246800"/>
          </a:xfrm>
          <a:prstGeom prst="rect">
            <a:avLst/>
          </a:prstGeom>
          <a:solidFill>
            <a:srgbClr val="FFFFFF"/>
          </a:solidFill>
          <a:ln>
            <a:noFill/>
          </a:ln>
        </p:spPr>
        <p:txBody>
          <a:bodyPr lIns="91425" tIns="91425" rIns="91425" bIns="91425" anchor="ctr" anchorCtr="0">
            <a:noAutofit/>
          </a:bodyPr>
          <a:lstStyle/>
          <a:p>
            <a:endParaRPr/>
          </a:p>
        </p:txBody>
      </p:sp>
      <p:sp>
        <p:nvSpPr>
          <p:cNvPr id="3" name="Slide Number Placeholder 2"/>
          <p:cNvSpPr>
            <a:spLocks noGrp="1"/>
          </p:cNvSpPr>
          <p:nvPr>
            <p:ph type="sldNum" idx="12"/>
          </p:nvPr>
        </p:nvSpPr>
        <p:spPr/>
        <p:txBody>
          <a:bodyPr/>
          <a:lstStyle/>
          <a:p>
            <a:fld id="{00000000-1234-1234-1234-123412341234}" type="slidenum">
              <a:rPr lang="en-US" smtClean="0"/>
              <a:pPr/>
              <a:t>77</a:t>
            </a:fld>
            <a:endParaRPr lang="en-US"/>
          </a:p>
        </p:txBody>
      </p:sp>
    </p:spTree>
    <p:extLst>
      <p:ext uri="{BB962C8B-B14F-4D97-AF65-F5344CB8AC3E}">
        <p14:creationId xmlns:p14="http://schemas.microsoft.com/office/powerpoint/2010/main" val="222691656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889"/>
        <p:cNvGrpSpPr/>
        <p:nvPr/>
      </p:nvGrpSpPr>
      <p:grpSpPr>
        <a:xfrm>
          <a:off x="0" y="0"/>
          <a:ext cx="0" cy="0"/>
          <a:chOff x="0" y="0"/>
          <a:chExt cx="0" cy="0"/>
        </a:xfrm>
      </p:grpSpPr>
      <p:pic>
        <p:nvPicPr>
          <p:cNvPr id="890" name="Shape 890"/>
          <p:cNvPicPr preferRelativeResize="0"/>
          <p:nvPr/>
        </p:nvPicPr>
        <p:blipFill>
          <a:blip r:embed="rId3">
            <a:alphaModFix/>
          </a:blip>
          <a:stretch>
            <a:fillRect/>
          </a:stretch>
        </p:blipFill>
        <p:spPr>
          <a:xfrm>
            <a:off x="5242589" y="569053"/>
            <a:ext cx="5182362" cy="4600119"/>
          </a:xfrm>
          <a:prstGeom prst="rect">
            <a:avLst/>
          </a:prstGeom>
          <a:noFill/>
          <a:ln>
            <a:noFill/>
          </a:ln>
        </p:spPr>
      </p:pic>
      <p:pic>
        <p:nvPicPr>
          <p:cNvPr id="891" name="Shape 891"/>
          <p:cNvPicPr preferRelativeResize="0"/>
          <p:nvPr/>
        </p:nvPicPr>
        <p:blipFill>
          <a:blip r:embed="rId4">
            <a:alphaModFix/>
          </a:blip>
          <a:stretch>
            <a:fillRect/>
          </a:stretch>
        </p:blipFill>
        <p:spPr>
          <a:xfrm>
            <a:off x="6328680" y="1045239"/>
            <a:ext cx="4235619" cy="5812760"/>
          </a:xfrm>
          <a:prstGeom prst="rect">
            <a:avLst/>
          </a:prstGeom>
          <a:noFill/>
          <a:ln>
            <a:noFill/>
          </a:ln>
        </p:spPr>
      </p:pic>
      <p:pic>
        <p:nvPicPr>
          <p:cNvPr id="892" name="Shape 892"/>
          <p:cNvPicPr preferRelativeResize="0"/>
          <p:nvPr/>
        </p:nvPicPr>
        <p:blipFill>
          <a:blip r:embed="rId5">
            <a:alphaModFix/>
          </a:blip>
          <a:stretch>
            <a:fillRect/>
          </a:stretch>
        </p:blipFill>
        <p:spPr>
          <a:xfrm>
            <a:off x="1637550" y="569050"/>
            <a:ext cx="4815624" cy="5006550"/>
          </a:xfrm>
          <a:prstGeom prst="rect">
            <a:avLst/>
          </a:prstGeom>
          <a:noFill/>
          <a:ln>
            <a:noFill/>
          </a:ln>
        </p:spPr>
      </p:pic>
      <p:pic>
        <p:nvPicPr>
          <p:cNvPr id="893" name="Shape 893"/>
          <p:cNvPicPr preferRelativeResize="0"/>
          <p:nvPr/>
        </p:nvPicPr>
        <p:blipFill>
          <a:blip r:embed="rId6">
            <a:alphaModFix/>
          </a:blip>
          <a:stretch>
            <a:fillRect/>
          </a:stretch>
        </p:blipFill>
        <p:spPr>
          <a:xfrm>
            <a:off x="6257826" y="0"/>
            <a:ext cx="2092975" cy="1009676"/>
          </a:xfrm>
          <a:prstGeom prst="rect">
            <a:avLst/>
          </a:prstGeom>
          <a:noFill/>
          <a:ln>
            <a:noFill/>
          </a:ln>
        </p:spPr>
      </p:pic>
      <p:pic>
        <p:nvPicPr>
          <p:cNvPr id="894" name="Shape 894"/>
          <p:cNvPicPr preferRelativeResize="0"/>
          <p:nvPr/>
        </p:nvPicPr>
        <p:blipFill>
          <a:blip r:embed="rId7">
            <a:alphaModFix/>
          </a:blip>
          <a:stretch>
            <a:fillRect/>
          </a:stretch>
        </p:blipFill>
        <p:spPr>
          <a:xfrm>
            <a:off x="3383935" y="4580250"/>
            <a:ext cx="2092964" cy="914400"/>
          </a:xfrm>
          <a:prstGeom prst="rect">
            <a:avLst/>
          </a:prstGeom>
          <a:noFill/>
          <a:ln>
            <a:noFill/>
          </a:ln>
        </p:spPr>
      </p:pic>
      <p:sp>
        <p:nvSpPr>
          <p:cNvPr id="895" name="Shape 895"/>
          <p:cNvSpPr txBox="1">
            <a:spLocks noGrp="1"/>
          </p:cNvSpPr>
          <p:nvPr>
            <p:ph type="title"/>
          </p:nvPr>
        </p:nvSpPr>
        <p:spPr>
          <a:xfrm>
            <a:off x="1637550" y="6267800"/>
            <a:ext cx="4691100" cy="467100"/>
          </a:xfrm>
          <a:prstGeom prst="rect">
            <a:avLst/>
          </a:prstGeom>
          <a:noFill/>
          <a:ln>
            <a:noFill/>
          </a:ln>
        </p:spPr>
        <p:txBody>
          <a:bodyPr vert="horz" lIns="91425" tIns="91425" rIns="91425" bIns="91425" rtlCol="0" anchor="b" anchorCtr="0">
            <a:noAutofit/>
          </a:bodyPr>
          <a:lstStyle/>
          <a:p>
            <a:pPr>
              <a:lnSpc>
                <a:spcPct val="100000"/>
              </a:lnSpc>
              <a:buClr>
                <a:schemeClr val="dk1"/>
              </a:buClr>
              <a:buSzPct val="25000"/>
            </a:pPr>
            <a:r>
              <a:rPr lang="en-US" sz="3000">
                <a:solidFill>
                  <a:srgbClr val="666666"/>
                </a:solidFill>
                <a:latin typeface="Calibri"/>
                <a:ea typeface="Calibri"/>
                <a:cs typeface="Calibri"/>
                <a:sym typeface="Calibri"/>
              </a:rPr>
              <a:t>Meta</a:t>
            </a:r>
            <a:r>
              <a:rPr lang="en-US" sz="3000">
                <a:solidFill>
                  <a:srgbClr val="666666"/>
                </a:solidFill>
              </a:rPr>
              <a:t>C</a:t>
            </a:r>
            <a:r>
              <a:rPr lang="en-US" sz="3000">
                <a:solidFill>
                  <a:srgbClr val="666666"/>
                </a:solidFill>
                <a:latin typeface="Calibri"/>
                <a:ea typeface="Calibri"/>
                <a:cs typeface="Calibri"/>
                <a:sym typeface="Calibri"/>
              </a:rPr>
              <a:t>ompass overview</a:t>
            </a:r>
          </a:p>
        </p:txBody>
      </p:sp>
      <p:sp>
        <p:nvSpPr>
          <p:cNvPr id="10" name="Shape 876"/>
          <p:cNvSpPr txBox="1">
            <a:spLocks/>
          </p:cNvSpPr>
          <p:nvPr/>
        </p:nvSpPr>
        <p:spPr>
          <a:xfrm>
            <a:off x="1981200" y="274637"/>
            <a:ext cx="8229600" cy="1143000"/>
          </a:xfrm>
          <a:prstGeom prst="rect">
            <a:avLst/>
          </a:prstGeom>
          <a:noFill/>
          <a:ln>
            <a:noFill/>
          </a:ln>
        </p:spPr>
        <p:txBody>
          <a:bodyPr lIns="91425" tIns="91425" rIns="91425" bIns="91425" anchor="ctr"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chemeClr val="dk1"/>
              </a:buClr>
              <a:buFont typeface="Calibri"/>
              <a:buNone/>
              <a:defRPr sz="4400" b="0" i="0" u="none" strike="noStrike" cap="none">
                <a:solidFill>
                  <a:schemeClr val="dk1"/>
                </a:solidFill>
                <a:latin typeface="Calibri"/>
                <a:ea typeface="Calibri"/>
                <a:cs typeface="Calibri"/>
                <a:sym typeface="Calibri"/>
              </a:defRPr>
            </a:lvl1pPr>
            <a:lvl2pPr lvl="1" indent="0" rtl="0">
              <a:spcBef>
                <a:spcPts val="0"/>
              </a:spcBef>
              <a:buFont typeface="Arial"/>
              <a:buNone/>
              <a:defRPr sz="1800"/>
            </a:lvl2pPr>
            <a:lvl3pPr lvl="2" indent="0" rtl="0">
              <a:spcBef>
                <a:spcPts val="0"/>
              </a:spcBef>
              <a:buFont typeface="Arial"/>
              <a:buNone/>
              <a:defRPr sz="1800"/>
            </a:lvl3pPr>
            <a:lvl4pPr lvl="3" indent="0" rtl="0">
              <a:spcBef>
                <a:spcPts val="0"/>
              </a:spcBef>
              <a:buFont typeface="Arial"/>
              <a:buNone/>
              <a:defRPr sz="1800"/>
            </a:lvl4pPr>
            <a:lvl5pPr lvl="4" indent="0" rtl="0">
              <a:spcBef>
                <a:spcPts val="0"/>
              </a:spcBef>
              <a:buFont typeface="Arial"/>
              <a:buNone/>
              <a:defRPr sz="1800"/>
            </a:lvl5pPr>
            <a:lvl6pPr lvl="5" indent="0" rtl="0">
              <a:spcBef>
                <a:spcPts val="0"/>
              </a:spcBef>
              <a:buFont typeface="Arial"/>
              <a:buNone/>
              <a:defRPr sz="1800"/>
            </a:lvl6pPr>
            <a:lvl7pPr lvl="6" indent="0" rtl="0">
              <a:spcBef>
                <a:spcPts val="0"/>
              </a:spcBef>
              <a:buFont typeface="Arial"/>
              <a:buNone/>
              <a:defRPr sz="1800"/>
            </a:lvl7pPr>
            <a:lvl8pPr lvl="7" indent="0" rtl="0">
              <a:spcBef>
                <a:spcPts val="0"/>
              </a:spcBef>
              <a:buFont typeface="Arial"/>
              <a:buNone/>
              <a:defRPr sz="1800"/>
            </a:lvl8pPr>
            <a:lvl9pPr lvl="8" indent="0" rtl="0">
              <a:spcBef>
                <a:spcPts val="0"/>
              </a:spcBef>
              <a:buFont typeface="Arial"/>
              <a:buNone/>
              <a:defRPr sz="1800"/>
            </a:lvl9pPr>
          </a:lstStyle>
          <a:p>
            <a:pPr algn="l"/>
            <a:endParaRPr lang="is-IS" dirty="0"/>
          </a:p>
        </p:txBody>
      </p:sp>
      <p:sp>
        <p:nvSpPr>
          <p:cNvPr id="3" name="Slide Number Placeholder 2"/>
          <p:cNvSpPr>
            <a:spLocks noGrp="1"/>
          </p:cNvSpPr>
          <p:nvPr>
            <p:ph type="sldNum" idx="12"/>
          </p:nvPr>
        </p:nvSpPr>
        <p:spPr/>
        <p:txBody>
          <a:bodyPr/>
          <a:lstStyle/>
          <a:p>
            <a:fld id="{00000000-1234-1234-1234-123412341234}" type="slidenum">
              <a:rPr lang="en-US" sz="1300">
                <a:solidFill>
                  <a:schemeClr val="dk1"/>
                </a:solidFill>
              </a:rPr>
              <a:pPr/>
              <a:t>78</a:t>
            </a:fld>
            <a:endParaRPr lang="en-US" sz="1300">
              <a:solidFill>
                <a:schemeClr val="dk1"/>
              </a:solidFill>
            </a:endParaRPr>
          </a:p>
        </p:txBody>
      </p:sp>
    </p:spTree>
    <p:extLst>
      <p:ext uri="{BB962C8B-B14F-4D97-AF65-F5344CB8AC3E}">
        <p14:creationId xmlns:p14="http://schemas.microsoft.com/office/powerpoint/2010/main" val="365227034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900"/>
        <p:cNvGrpSpPr/>
        <p:nvPr/>
      </p:nvGrpSpPr>
      <p:grpSpPr>
        <a:xfrm>
          <a:off x="0" y="0"/>
          <a:ext cx="0" cy="0"/>
          <a:chOff x="0" y="0"/>
          <a:chExt cx="0" cy="0"/>
        </a:xfrm>
      </p:grpSpPr>
      <p:pic>
        <p:nvPicPr>
          <p:cNvPr id="901" name="Shape 901"/>
          <p:cNvPicPr preferRelativeResize="0"/>
          <p:nvPr/>
        </p:nvPicPr>
        <p:blipFill>
          <a:blip r:embed="rId3">
            <a:alphaModFix amt="29000"/>
          </a:blip>
          <a:stretch>
            <a:fillRect/>
          </a:stretch>
        </p:blipFill>
        <p:spPr>
          <a:xfrm>
            <a:off x="5242589" y="569053"/>
            <a:ext cx="5182362" cy="4600119"/>
          </a:xfrm>
          <a:prstGeom prst="rect">
            <a:avLst/>
          </a:prstGeom>
          <a:noFill/>
          <a:ln>
            <a:noFill/>
          </a:ln>
        </p:spPr>
      </p:pic>
      <p:pic>
        <p:nvPicPr>
          <p:cNvPr id="902" name="Shape 902"/>
          <p:cNvPicPr preferRelativeResize="0"/>
          <p:nvPr/>
        </p:nvPicPr>
        <p:blipFill>
          <a:blip r:embed="rId4">
            <a:alphaModFix amt="28000"/>
          </a:blip>
          <a:stretch>
            <a:fillRect/>
          </a:stretch>
        </p:blipFill>
        <p:spPr>
          <a:xfrm>
            <a:off x="6328680" y="1045239"/>
            <a:ext cx="4235619" cy="5812760"/>
          </a:xfrm>
          <a:prstGeom prst="rect">
            <a:avLst/>
          </a:prstGeom>
          <a:noFill/>
          <a:ln>
            <a:noFill/>
          </a:ln>
        </p:spPr>
      </p:pic>
      <p:pic>
        <p:nvPicPr>
          <p:cNvPr id="903" name="Shape 903"/>
          <p:cNvPicPr preferRelativeResize="0"/>
          <p:nvPr/>
        </p:nvPicPr>
        <p:blipFill>
          <a:blip r:embed="rId5">
            <a:alphaModFix/>
          </a:blip>
          <a:stretch>
            <a:fillRect/>
          </a:stretch>
        </p:blipFill>
        <p:spPr>
          <a:xfrm>
            <a:off x="1637550" y="569050"/>
            <a:ext cx="4815624" cy="5006550"/>
          </a:xfrm>
          <a:prstGeom prst="rect">
            <a:avLst/>
          </a:prstGeom>
          <a:noFill/>
          <a:ln>
            <a:noFill/>
          </a:ln>
        </p:spPr>
      </p:pic>
      <p:pic>
        <p:nvPicPr>
          <p:cNvPr id="904" name="Shape 904"/>
          <p:cNvPicPr preferRelativeResize="0"/>
          <p:nvPr/>
        </p:nvPicPr>
        <p:blipFill>
          <a:blip r:embed="rId6">
            <a:alphaModFix/>
          </a:blip>
          <a:stretch>
            <a:fillRect/>
          </a:stretch>
        </p:blipFill>
        <p:spPr>
          <a:xfrm>
            <a:off x="6257826" y="0"/>
            <a:ext cx="2092975" cy="1009676"/>
          </a:xfrm>
          <a:prstGeom prst="rect">
            <a:avLst/>
          </a:prstGeom>
          <a:noFill/>
          <a:ln>
            <a:noFill/>
          </a:ln>
        </p:spPr>
      </p:pic>
      <p:pic>
        <p:nvPicPr>
          <p:cNvPr id="905" name="Shape 905"/>
          <p:cNvPicPr preferRelativeResize="0"/>
          <p:nvPr/>
        </p:nvPicPr>
        <p:blipFill>
          <a:blip r:embed="rId7">
            <a:alphaModFix/>
          </a:blip>
          <a:stretch>
            <a:fillRect/>
          </a:stretch>
        </p:blipFill>
        <p:spPr>
          <a:xfrm>
            <a:off x="3383935" y="4580250"/>
            <a:ext cx="2092964" cy="914400"/>
          </a:xfrm>
          <a:prstGeom prst="rect">
            <a:avLst/>
          </a:prstGeom>
          <a:noFill/>
          <a:ln>
            <a:noFill/>
          </a:ln>
        </p:spPr>
      </p:pic>
      <p:sp>
        <p:nvSpPr>
          <p:cNvPr id="906" name="Shape 906"/>
          <p:cNvSpPr/>
          <p:nvPr/>
        </p:nvSpPr>
        <p:spPr>
          <a:xfrm>
            <a:off x="1609000" y="-12"/>
            <a:ext cx="7208100" cy="5812800"/>
          </a:xfrm>
          <a:prstGeom prst="roundRect">
            <a:avLst>
              <a:gd name="adj" fmla="val 16667"/>
            </a:avLst>
          </a:prstGeom>
          <a:noFill/>
          <a:ln w="38100" cap="flat" cmpd="sng">
            <a:solidFill>
              <a:srgbClr val="FF0000"/>
            </a:solidFill>
            <a:prstDash val="solid"/>
            <a:round/>
            <a:headEnd type="none" w="med" len="med"/>
            <a:tailEnd type="none" w="med" len="med"/>
          </a:ln>
        </p:spPr>
        <p:txBody>
          <a:bodyPr lIns="91425" tIns="91425" rIns="91425" bIns="91425" anchor="ctr" anchorCtr="0">
            <a:noAutofit/>
          </a:bodyPr>
          <a:lstStyle/>
          <a:p>
            <a:endParaRPr/>
          </a:p>
        </p:txBody>
      </p:sp>
      <p:sp>
        <p:nvSpPr>
          <p:cNvPr id="907" name="Shape 907"/>
          <p:cNvSpPr txBox="1">
            <a:spLocks noGrp="1"/>
          </p:cNvSpPr>
          <p:nvPr>
            <p:ph type="title"/>
          </p:nvPr>
        </p:nvSpPr>
        <p:spPr>
          <a:xfrm>
            <a:off x="2293062" y="98250"/>
            <a:ext cx="4274700" cy="373800"/>
          </a:xfrm>
          <a:prstGeom prst="rect">
            <a:avLst/>
          </a:prstGeom>
          <a:noFill/>
          <a:ln>
            <a:noFill/>
          </a:ln>
        </p:spPr>
        <p:txBody>
          <a:bodyPr vert="horz" lIns="91425" tIns="91425" rIns="91425" bIns="91425" rtlCol="0" anchor="b" anchorCtr="0">
            <a:noAutofit/>
          </a:bodyPr>
          <a:lstStyle/>
          <a:p>
            <a:pPr>
              <a:lnSpc>
                <a:spcPct val="100000"/>
              </a:lnSpc>
              <a:buClr>
                <a:schemeClr val="dk1"/>
              </a:buClr>
              <a:buSzPct val="25000"/>
            </a:pPr>
            <a:r>
              <a:rPr lang="en-US" sz="2400" dirty="0">
                <a:solidFill>
                  <a:srgbClr val="FF0000"/>
                </a:solidFill>
              </a:rPr>
              <a:t>Reference Selection</a:t>
            </a:r>
          </a:p>
        </p:txBody>
      </p:sp>
      <p:sp>
        <p:nvSpPr>
          <p:cNvPr id="3" name="Slide Number Placeholder 2"/>
          <p:cNvSpPr>
            <a:spLocks noGrp="1"/>
          </p:cNvSpPr>
          <p:nvPr>
            <p:ph type="sldNum" idx="12"/>
          </p:nvPr>
        </p:nvSpPr>
        <p:spPr/>
        <p:txBody>
          <a:bodyPr/>
          <a:lstStyle/>
          <a:p>
            <a:fld id="{00000000-1234-1234-1234-123412341234}" type="slidenum">
              <a:rPr lang="en-US" sz="1300">
                <a:solidFill>
                  <a:schemeClr val="dk1"/>
                </a:solidFill>
              </a:rPr>
              <a:pPr/>
              <a:t>79</a:t>
            </a:fld>
            <a:endParaRPr lang="en-US" sz="1300">
              <a:solidFill>
                <a:schemeClr val="dk1"/>
              </a:solidFill>
            </a:endParaRPr>
          </a:p>
        </p:txBody>
      </p:sp>
    </p:spTree>
    <p:extLst>
      <p:ext uri="{BB962C8B-B14F-4D97-AF65-F5344CB8AC3E}">
        <p14:creationId xmlns:p14="http://schemas.microsoft.com/office/powerpoint/2010/main" val="901835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Repeats in metagenome </a:t>
            </a:r>
          </a:p>
        </p:txBody>
      </p:sp>
      <p:sp>
        <p:nvSpPr>
          <p:cNvPr id="3" name="Content Placeholder 2"/>
          <p:cNvSpPr>
            <a:spLocks noGrp="1"/>
          </p:cNvSpPr>
          <p:nvPr>
            <p:ph idx="1"/>
          </p:nvPr>
        </p:nvSpPr>
        <p:spPr>
          <a:xfrm>
            <a:off x="838200" y="1572696"/>
            <a:ext cx="10166684" cy="1711276"/>
          </a:xfrm>
        </p:spPr>
        <p:txBody>
          <a:bodyPr/>
          <a:lstStyle/>
          <a:p>
            <a:r>
              <a:rPr lang="en-US" dirty="0"/>
              <a:t>High coverage regions -&gt; abundant organisms </a:t>
            </a:r>
          </a:p>
          <a:p>
            <a:r>
              <a:rPr lang="en-US" dirty="0"/>
              <a:t>Repeats are genome sized due to closely related strains in the sample</a:t>
            </a:r>
          </a:p>
        </p:txBody>
      </p:sp>
      <p:sp>
        <p:nvSpPr>
          <p:cNvPr id="14" name="Rectangle 13"/>
          <p:cNvSpPr/>
          <p:nvPr/>
        </p:nvSpPr>
        <p:spPr>
          <a:xfrm>
            <a:off x="1251284" y="4716756"/>
            <a:ext cx="2919663" cy="7983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p:nvSpPr>
        <p:spPr>
          <a:xfrm>
            <a:off x="4170947" y="4708359"/>
            <a:ext cx="1058779" cy="882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5229726" y="4708359"/>
            <a:ext cx="2919663" cy="882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p:nvSpPr>
        <p:spPr>
          <a:xfrm>
            <a:off x="8163426" y="4708358"/>
            <a:ext cx="1058779" cy="882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9236242" y="4716756"/>
            <a:ext cx="1159042" cy="7983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Rectangle 18"/>
          <p:cNvSpPr/>
          <p:nvPr/>
        </p:nvSpPr>
        <p:spPr>
          <a:xfrm>
            <a:off x="1997242" y="5350420"/>
            <a:ext cx="3713747" cy="882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p:cNvSpPr/>
          <p:nvPr/>
        </p:nvSpPr>
        <p:spPr>
          <a:xfrm>
            <a:off x="5710989" y="5350420"/>
            <a:ext cx="1058779" cy="882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6737684" y="5354429"/>
            <a:ext cx="3128211" cy="7582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p:cNvSpPr/>
          <p:nvPr/>
        </p:nvSpPr>
        <p:spPr>
          <a:xfrm>
            <a:off x="1074821" y="6064482"/>
            <a:ext cx="2919663" cy="7983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Rectangle 22"/>
          <p:cNvSpPr/>
          <p:nvPr/>
        </p:nvSpPr>
        <p:spPr>
          <a:xfrm>
            <a:off x="3994484" y="6056084"/>
            <a:ext cx="1058779" cy="882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5053264" y="6064482"/>
            <a:ext cx="1171074" cy="7983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p:cNvSpPr/>
          <p:nvPr/>
        </p:nvSpPr>
        <p:spPr>
          <a:xfrm>
            <a:off x="6224339" y="6068682"/>
            <a:ext cx="1042736" cy="756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7279106" y="6064482"/>
            <a:ext cx="2919663" cy="7983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Rectangle 26"/>
          <p:cNvSpPr/>
          <p:nvPr/>
        </p:nvSpPr>
        <p:spPr>
          <a:xfrm>
            <a:off x="1395662" y="3832059"/>
            <a:ext cx="1058779" cy="882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2454441" y="3832057"/>
            <a:ext cx="1187117" cy="88233"/>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0" name="Rectangle 29"/>
          <p:cNvSpPr/>
          <p:nvPr/>
        </p:nvSpPr>
        <p:spPr>
          <a:xfrm>
            <a:off x="3641558" y="3840455"/>
            <a:ext cx="2326105" cy="798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5967663" y="3840455"/>
            <a:ext cx="1114927" cy="7983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2" name="Rectangle 31"/>
          <p:cNvSpPr/>
          <p:nvPr/>
        </p:nvSpPr>
        <p:spPr>
          <a:xfrm>
            <a:off x="7082591" y="3832057"/>
            <a:ext cx="1211177" cy="882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a:off x="8293769" y="3840455"/>
            <a:ext cx="784058" cy="7983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4" name="Rectangle 33"/>
          <p:cNvSpPr/>
          <p:nvPr/>
        </p:nvSpPr>
        <p:spPr>
          <a:xfrm>
            <a:off x="9091864" y="3832716"/>
            <a:ext cx="1431760" cy="875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5" name="Straight Connector 34"/>
          <p:cNvCxnSpPr>
            <a:stCxn id="14" idx="1"/>
            <a:endCxn id="19" idx="1"/>
          </p:cNvCxnSpPr>
          <p:nvPr/>
        </p:nvCxnSpPr>
        <p:spPr>
          <a:xfrm>
            <a:off x="1251284" y="4756673"/>
            <a:ext cx="745958" cy="63786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a:stCxn id="19" idx="1"/>
            <a:endCxn id="22" idx="1"/>
          </p:cNvCxnSpPr>
          <p:nvPr/>
        </p:nvCxnSpPr>
        <p:spPr>
          <a:xfrm flipH="1">
            <a:off x="1074821" y="5394536"/>
            <a:ext cx="922421" cy="70986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a:stCxn id="15" idx="1"/>
          </p:cNvCxnSpPr>
          <p:nvPr/>
        </p:nvCxnSpPr>
        <p:spPr>
          <a:xfrm>
            <a:off x="4170947" y="4752475"/>
            <a:ext cx="689811" cy="59794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a:stCxn id="16" idx="1"/>
          </p:cNvCxnSpPr>
          <p:nvPr/>
        </p:nvCxnSpPr>
        <p:spPr>
          <a:xfrm flipH="1">
            <a:off x="4860758" y="4752475"/>
            <a:ext cx="368968" cy="63986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a:stCxn id="19" idx="3"/>
          </p:cNvCxnSpPr>
          <p:nvPr/>
        </p:nvCxnSpPr>
        <p:spPr>
          <a:xfrm flipV="1">
            <a:off x="5710989" y="4796590"/>
            <a:ext cx="112295" cy="59794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a:stCxn id="21" idx="1"/>
          </p:cNvCxnSpPr>
          <p:nvPr/>
        </p:nvCxnSpPr>
        <p:spPr>
          <a:xfrm flipH="1" flipV="1">
            <a:off x="5887453" y="4804989"/>
            <a:ext cx="850231" cy="58735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a:stCxn id="16" idx="3"/>
          </p:cNvCxnSpPr>
          <p:nvPr/>
        </p:nvCxnSpPr>
        <p:spPr>
          <a:xfrm>
            <a:off x="8149389" y="4752475"/>
            <a:ext cx="1086853" cy="64206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a:stCxn id="17" idx="3"/>
          </p:cNvCxnSpPr>
          <p:nvPr/>
        </p:nvCxnSpPr>
        <p:spPr>
          <a:xfrm>
            <a:off x="9222205" y="4752474"/>
            <a:ext cx="14037" cy="63986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a:stCxn id="18" idx="3"/>
            <a:endCxn id="21" idx="3"/>
          </p:cNvCxnSpPr>
          <p:nvPr/>
        </p:nvCxnSpPr>
        <p:spPr>
          <a:xfrm flipH="1">
            <a:off x="9865895" y="4756673"/>
            <a:ext cx="529389" cy="63566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a:stCxn id="21" idx="3"/>
            <a:endCxn id="26" idx="3"/>
          </p:cNvCxnSpPr>
          <p:nvPr/>
        </p:nvCxnSpPr>
        <p:spPr>
          <a:xfrm>
            <a:off x="9865895" y="5392342"/>
            <a:ext cx="332874" cy="71205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a:stCxn id="24" idx="1"/>
          </p:cNvCxnSpPr>
          <p:nvPr/>
        </p:nvCxnSpPr>
        <p:spPr>
          <a:xfrm flipH="1" flipV="1">
            <a:off x="4487778" y="5447050"/>
            <a:ext cx="565486" cy="65734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a:stCxn id="23" idx="1"/>
          </p:cNvCxnSpPr>
          <p:nvPr/>
        </p:nvCxnSpPr>
        <p:spPr>
          <a:xfrm flipV="1">
            <a:off x="3994484" y="5438652"/>
            <a:ext cx="493294" cy="66154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a:stCxn id="25" idx="1"/>
          </p:cNvCxnSpPr>
          <p:nvPr/>
        </p:nvCxnSpPr>
        <p:spPr>
          <a:xfrm flipV="1">
            <a:off x="6224339" y="5422420"/>
            <a:ext cx="745957" cy="68407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a:stCxn id="25" idx="3"/>
          </p:cNvCxnSpPr>
          <p:nvPr/>
        </p:nvCxnSpPr>
        <p:spPr>
          <a:xfrm flipH="1" flipV="1">
            <a:off x="6946231" y="5422421"/>
            <a:ext cx="320844" cy="68407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a:stCxn id="20" idx="1"/>
          </p:cNvCxnSpPr>
          <p:nvPr/>
        </p:nvCxnSpPr>
        <p:spPr>
          <a:xfrm flipH="1">
            <a:off x="5414210" y="5394536"/>
            <a:ext cx="296779" cy="66994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a:stCxn id="20" idx="3"/>
          </p:cNvCxnSpPr>
          <p:nvPr/>
        </p:nvCxnSpPr>
        <p:spPr>
          <a:xfrm flipH="1">
            <a:off x="5414210" y="5394536"/>
            <a:ext cx="1355558" cy="66154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2" name="TextBox 71"/>
          <p:cNvSpPr txBox="1"/>
          <p:nvPr/>
        </p:nvSpPr>
        <p:spPr>
          <a:xfrm>
            <a:off x="906377" y="3316155"/>
            <a:ext cx="2037347" cy="400110"/>
          </a:xfrm>
          <a:prstGeom prst="rect">
            <a:avLst/>
          </a:prstGeom>
          <a:noFill/>
        </p:spPr>
        <p:txBody>
          <a:bodyPr wrap="square" rtlCol="0">
            <a:spAutoFit/>
          </a:bodyPr>
          <a:lstStyle/>
          <a:p>
            <a:r>
              <a:rPr lang="en-US" sz="2000" b="1" dirty="0"/>
              <a:t>Isolate genome</a:t>
            </a:r>
          </a:p>
        </p:txBody>
      </p:sp>
      <p:sp>
        <p:nvSpPr>
          <p:cNvPr id="73" name="TextBox 72"/>
          <p:cNvSpPr txBox="1"/>
          <p:nvPr/>
        </p:nvSpPr>
        <p:spPr>
          <a:xfrm>
            <a:off x="906377" y="4212787"/>
            <a:ext cx="2037347" cy="400110"/>
          </a:xfrm>
          <a:prstGeom prst="rect">
            <a:avLst/>
          </a:prstGeom>
          <a:noFill/>
        </p:spPr>
        <p:txBody>
          <a:bodyPr wrap="square" rtlCol="0">
            <a:spAutoFit/>
          </a:bodyPr>
          <a:lstStyle/>
          <a:p>
            <a:r>
              <a:rPr lang="en-US" sz="2000" b="1" dirty="0"/>
              <a:t>Metagenome</a:t>
            </a:r>
          </a:p>
        </p:txBody>
      </p:sp>
      <p:sp>
        <p:nvSpPr>
          <p:cNvPr id="77" name="Slide Number Placeholder 76"/>
          <p:cNvSpPr>
            <a:spLocks noGrp="1"/>
          </p:cNvSpPr>
          <p:nvPr>
            <p:ph type="sldNum" sz="quarter" idx="12"/>
          </p:nvPr>
        </p:nvSpPr>
        <p:spPr/>
        <p:txBody>
          <a:bodyPr/>
          <a:lstStyle/>
          <a:p>
            <a:fld id="{8C71CAF9-4461-454A-B702-D536C3775752}" type="slidenum">
              <a:rPr lang="en-US" smtClean="0"/>
              <a:t>8</a:t>
            </a:fld>
            <a:endParaRPr lang="en-US"/>
          </a:p>
        </p:txBody>
      </p:sp>
      <p:sp>
        <p:nvSpPr>
          <p:cNvPr id="4" name="TextBox 3"/>
          <p:cNvSpPr txBox="1"/>
          <p:nvPr/>
        </p:nvSpPr>
        <p:spPr>
          <a:xfrm>
            <a:off x="114300" y="4612897"/>
            <a:ext cx="960521" cy="338554"/>
          </a:xfrm>
          <a:prstGeom prst="rect">
            <a:avLst/>
          </a:prstGeom>
          <a:noFill/>
        </p:spPr>
        <p:txBody>
          <a:bodyPr wrap="square" rtlCol="0">
            <a:spAutoFit/>
          </a:bodyPr>
          <a:lstStyle/>
          <a:p>
            <a:r>
              <a:rPr lang="en-US" sz="1600" dirty="0"/>
              <a:t>Species 1</a:t>
            </a:r>
          </a:p>
        </p:txBody>
      </p:sp>
      <p:sp>
        <p:nvSpPr>
          <p:cNvPr id="44" name="TextBox 43"/>
          <p:cNvSpPr txBox="1"/>
          <p:nvPr/>
        </p:nvSpPr>
        <p:spPr>
          <a:xfrm>
            <a:off x="65171" y="5223064"/>
            <a:ext cx="960521" cy="338554"/>
          </a:xfrm>
          <a:prstGeom prst="rect">
            <a:avLst/>
          </a:prstGeom>
          <a:noFill/>
        </p:spPr>
        <p:txBody>
          <a:bodyPr wrap="square" rtlCol="0">
            <a:spAutoFit/>
          </a:bodyPr>
          <a:lstStyle/>
          <a:p>
            <a:r>
              <a:rPr lang="en-US" sz="1600" dirty="0"/>
              <a:t>Species 2</a:t>
            </a:r>
          </a:p>
        </p:txBody>
      </p:sp>
      <p:sp>
        <p:nvSpPr>
          <p:cNvPr id="46" name="TextBox 45"/>
          <p:cNvSpPr txBox="1"/>
          <p:nvPr/>
        </p:nvSpPr>
        <p:spPr>
          <a:xfrm>
            <a:off x="51803" y="5930923"/>
            <a:ext cx="960521" cy="338554"/>
          </a:xfrm>
          <a:prstGeom prst="rect">
            <a:avLst/>
          </a:prstGeom>
          <a:noFill/>
        </p:spPr>
        <p:txBody>
          <a:bodyPr wrap="square" rtlCol="0">
            <a:spAutoFit/>
          </a:bodyPr>
          <a:lstStyle/>
          <a:p>
            <a:r>
              <a:rPr lang="en-US" sz="1600" dirty="0"/>
              <a:t>Species 3</a:t>
            </a:r>
          </a:p>
        </p:txBody>
      </p:sp>
    </p:spTree>
    <p:extLst>
      <p:ext uri="{BB962C8B-B14F-4D97-AF65-F5344CB8AC3E}">
        <p14:creationId xmlns:p14="http://schemas.microsoft.com/office/powerpoint/2010/main" val="3826481394"/>
      </p:ext>
    </p:extLst>
  </p:cSld>
  <p:clrMapOvr>
    <a:masterClrMapping/>
  </p:clrMapOvr>
  <mc:AlternateContent xmlns:mc="http://schemas.openxmlformats.org/markup-compatibility/2006" xmlns:p14="http://schemas.microsoft.com/office/powerpoint/2010/main">
    <mc:Choice Requires="p14">
      <p:transition spd="slow" p14:dur="2000" advTm="80402"/>
    </mc:Choice>
    <mc:Fallback xmlns="">
      <p:transition spd="slow" advTm="80402"/>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912"/>
        <p:cNvGrpSpPr/>
        <p:nvPr/>
      </p:nvGrpSpPr>
      <p:grpSpPr>
        <a:xfrm>
          <a:off x="0" y="0"/>
          <a:ext cx="0" cy="0"/>
          <a:chOff x="0" y="0"/>
          <a:chExt cx="0" cy="0"/>
        </a:xfrm>
      </p:grpSpPr>
      <p:pic>
        <p:nvPicPr>
          <p:cNvPr id="913" name="Shape 913"/>
          <p:cNvPicPr preferRelativeResize="0"/>
          <p:nvPr/>
        </p:nvPicPr>
        <p:blipFill>
          <a:blip r:embed="rId3">
            <a:alphaModFix/>
          </a:blip>
          <a:stretch>
            <a:fillRect/>
          </a:stretch>
        </p:blipFill>
        <p:spPr>
          <a:xfrm>
            <a:off x="5242589" y="569053"/>
            <a:ext cx="5182362" cy="4600119"/>
          </a:xfrm>
          <a:prstGeom prst="rect">
            <a:avLst/>
          </a:prstGeom>
          <a:noFill/>
          <a:ln>
            <a:noFill/>
          </a:ln>
        </p:spPr>
      </p:pic>
      <p:pic>
        <p:nvPicPr>
          <p:cNvPr id="914" name="Shape 914"/>
          <p:cNvPicPr preferRelativeResize="0"/>
          <p:nvPr/>
        </p:nvPicPr>
        <p:blipFill>
          <a:blip r:embed="rId4">
            <a:alphaModFix amt="30000"/>
          </a:blip>
          <a:stretch>
            <a:fillRect/>
          </a:stretch>
        </p:blipFill>
        <p:spPr>
          <a:xfrm>
            <a:off x="6328680" y="1045239"/>
            <a:ext cx="4235619" cy="5812760"/>
          </a:xfrm>
          <a:prstGeom prst="rect">
            <a:avLst/>
          </a:prstGeom>
          <a:noFill/>
          <a:ln>
            <a:noFill/>
          </a:ln>
        </p:spPr>
      </p:pic>
      <p:sp>
        <p:nvSpPr>
          <p:cNvPr id="915" name="Shape 915"/>
          <p:cNvSpPr/>
          <p:nvPr/>
        </p:nvSpPr>
        <p:spPr>
          <a:xfrm>
            <a:off x="5381950" y="1045250"/>
            <a:ext cx="5182500" cy="2229600"/>
          </a:xfrm>
          <a:prstGeom prst="roundRect">
            <a:avLst>
              <a:gd name="adj" fmla="val 16667"/>
            </a:avLst>
          </a:prstGeom>
          <a:noFill/>
          <a:ln w="38100" cap="flat" cmpd="sng">
            <a:solidFill>
              <a:srgbClr val="FF0000"/>
            </a:solidFill>
            <a:prstDash val="solid"/>
            <a:round/>
            <a:headEnd type="none" w="med" len="med"/>
            <a:tailEnd type="none" w="med" len="med"/>
          </a:ln>
        </p:spPr>
        <p:txBody>
          <a:bodyPr lIns="91425" tIns="91425" rIns="91425" bIns="91425" anchor="ctr" anchorCtr="0">
            <a:noAutofit/>
          </a:bodyPr>
          <a:lstStyle/>
          <a:p>
            <a:endParaRPr/>
          </a:p>
        </p:txBody>
      </p:sp>
      <p:pic>
        <p:nvPicPr>
          <p:cNvPr id="916" name="Shape 916"/>
          <p:cNvPicPr preferRelativeResize="0"/>
          <p:nvPr/>
        </p:nvPicPr>
        <p:blipFill>
          <a:blip r:embed="rId5">
            <a:alphaModFix amt="50000"/>
          </a:blip>
          <a:stretch>
            <a:fillRect/>
          </a:stretch>
        </p:blipFill>
        <p:spPr>
          <a:xfrm>
            <a:off x="1637550" y="569050"/>
            <a:ext cx="4815624" cy="5006550"/>
          </a:xfrm>
          <a:prstGeom prst="rect">
            <a:avLst/>
          </a:prstGeom>
          <a:noFill/>
          <a:ln>
            <a:noFill/>
          </a:ln>
        </p:spPr>
      </p:pic>
      <p:pic>
        <p:nvPicPr>
          <p:cNvPr id="917" name="Shape 917"/>
          <p:cNvPicPr preferRelativeResize="0"/>
          <p:nvPr/>
        </p:nvPicPr>
        <p:blipFill>
          <a:blip r:embed="rId6">
            <a:alphaModFix/>
          </a:blip>
          <a:stretch>
            <a:fillRect/>
          </a:stretch>
        </p:blipFill>
        <p:spPr>
          <a:xfrm>
            <a:off x="6257826" y="0"/>
            <a:ext cx="2092975" cy="1009676"/>
          </a:xfrm>
          <a:prstGeom prst="rect">
            <a:avLst/>
          </a:prstGeom>
          <a:noFill/>
          <a:ln>
            <a:noFill/>
          </a:ln>
        </p:spPr>
      </p:pic>
      <p:pic>
        <p:nvPicPr>
          <p:cNvPr id="918" name="Shape 918"/>
          <p:cNvPicPr preferRelativeResize="0"/>
          <p:nvPr/>
        </p:nvPicPr>
        <p:blipFill>
          <a:blip r:embed="rId7">
            <a:alphaModFix/>
          </a:blip>
          <a:stretch>
            <a:fillRect/>
          </a:stretch>
        </p:blipFill>
        <p:spPr>
          <a:xfrm>
            <a:off x="3383935" y="4580250"/>
            <a:ext cx="2092964" cy="914400"/>
          </a:xfrm>
          <a:prstGeom prst="rect">
            <a:avLst/>
          </a:prstGeom>
          <a:noFill/>
          <a:ln>
            <a:noFill/>
          </a:ln>
        </p:spPr>
      </p:pic>
      <p:sp>
        <p:nvSpPr>
          <p:cNvPr id="919" name="Shape 919"/>
          <p:cNvSpPr txBox="1">
            <a:spLocks noGrp="1"/>
          </p:cNvSpPr>
          <p:nvPr>
            <p:ph type="title"/>
          </p:nvPr>
        </p:nvSpPr>
        <p:spPr>
          <a:xfrm>
            <a:off x="8213193" y="2816400"/>
            <a:ext cx="2022000" cy="373800"/>
          </a:xfrm>
          <a:prstGeom prst="rect">
            <a:avLst/>
          </a:prstGeom>
          <a:noFill/>
          <a:ln>
            <a:noFill/>
          </a:ln>
        </p:spPr>
        <p:txBody>
          <a:bodyPr vert="horz" lIns="91425" tIns="91425" rIns="91425" bIns="91425" rtlCol="0" anchor="b" anchorCtr="0">
            <a:noAutofit/>
          </a:bodyPr>
          <a:lstStyle/>
          <a:p>
            <a:pPr>
              <a:lnSpc>
                <a:spcPct val="100000"/>
              </a:lnSpc>
              <a:buClr>
                <a:schemeClr val="dk1"/>
              </a:buClr>
              <a:buSzPct val="25000"/>
            </a:pPr>
            <a:r>
              <a:rPr lang="en-US" sz="2400">
                <a:solidFill>
                  <a:srgbClr val="FF0000"/>
                </a:solidFill>
              </a:rPr>
              <a:t>Read mapping</a:t>
            </a:r>
          </a:p>
        </p:txBody>
      </p:sp>
      <p:sp>
        <p:nvSpPr>
          <p:cNvPr id="3" name="Slide Number Placeholder 2"/>
          <p:cNvSpPr>
            <a:spLocks noGrp="1"/>
          </p:cNvSpPr>
          <p:nvPr>
            <p:ph type="sldNum" idx="12"/>
          </p:nvPr>
        </p:nvSpPr>
        <p:spPr/>
        <p:txBody>
          <a:bodyPr/>
          <a:lstStyle/>
          <a:p>
            <a:fld id="{00000000-1234-1234-1234-123412341234}" type="slidenum">
              <a:rPr lang="en-US" sz="1300">
                <a:solidFill>
                  <a:schemeClr val="dk1"/>
                </a:solidFill>
              </a:rPr>
              <a:pPr/>
              <a:t>80</a:t>
            </a:fld>
            <a:endParaRPr lang="en-US" sz="1300">
              <a:solidFill>
                <a:schemeClr val="dk1"/>
              </a:solidFill>
            </a:endParaRPr>
          </a:p>
        </p:txBody>
      </p:sp>
    </p:spTree>
    <p:extLst>
      <p:ext uri="{BB962C8B-B14F-4D97-AF65-F5344CB8AC3E}">
        <p14:creationId xmlns:p14="http://schemas.microsoft.com/office/powerpoint/2010/main" val="233651138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924"/>
        <p:cNvGrpSpPr/>
        <p:nvPr/>
      </p:nvGrpSpPr>
      <p:grpSpPr>
        <a:xfrm>
          <a:off x="0" y="0"/>
          <a:ext cx="0" cy="0"/>
          <a:chOff x="0" y="0"/>
          <a:chExt cx="0" cy="0"/>
        </a:xfrm>
      </p:grpSpPr>
      <p:pic>
        <p:nvPicPr>
          <p:cNvPr id="925" name="Shape 925"/>
          <p:cNvPicPr preferRelativeResize="0"/>
          <p:nvPr/>
        </p:nvPicPr>
        <p:blipFill>
          <a:blip r:embed="rId3">
            <a:alphaModFix/>
          </a:blip>
          <a:stretch>
            <a:fillRect/>
          </a:stretch>
        </p:blipFill>
        <p:spPr>
          <a:xfrm>
            <a:off x="5242589" y="569053"/>
            <a:ext cx="5182362" cy="4600119"/>
          </a:xfrm>
          <a:prstGeom prst="rect">
            <a:avLst/>
          </a:prstGeom>
          <a:noFill/>
          <a:ln>
            <a:noFill/>
          </a:ln>
        </p:spPr>
      </p:pic>
      <p:pic>
        <p:nvPicPr>
          <p:cNvPr id="926" name="Shape 926"/>
          <p:cNvPicPr preferRelativeResize="0"/>
          <p:nvPr/>
        </p:nvPicPr>
        <p:blipFill>
          <a:blip r:embed="rId4">
            <a:alphaModFix/>
          </a:blip>
          <a:stretch>
            <a:fillRect/>
          </a:stretch>
        </p:blipFill>
        <p:spPr>
          <a:xfrm>
            <a:off x="6328680" y="1045239"/>
            <a:ext cx="4235619" cy="5812760"/>
          </a:xfrm>
          <a:prstGeom prst="rect">
            <a:avLst/>
          </a:prstGeom>
          <a:noFill/>
          <a:ln>
            <a:noFill/>
          </a:ln>
        </p:spPr>
      </p:pic>
      <p:sp>
        <p:nvSpPr>
          <p:cNvPr id="927" name="Shape 927"/>
          <p:cNvSpPr/>
          <p:nvPr/>
        </p:nvSpPr>
        <p:spPr>
          <a:xfrm>
            <a:off x="5381800" y="2838800"/>
            <a:ext cx="5182500" cy="4019100"/>
          </a:xfrm>
          <a:prstGeom prst="roundRect">
            <a:avLst>
              <a:gd name="adj" fmla="val 16667"/>
            </a:avLst>
          </a:prstGeom>
          <a:noFill/>
          <a:ln w="38100" cap="flat" cmpd="sng">
            <a:solidFill>
              <a:srgbClr val="FF0000"/>
            </a:solidFill>
            <a:prstDash val="solid"/>
            <a:round/>
            <a:headEnd type="none" w="med" len="med"/>
            <a:tailEnd type="none" w="med" len="med"/>
          </a:ln>
        </p:spPr>
        <p:txBody>
          <a:bodyPr lIns="91425" tIns="91425" rIns="91425" bIns="91425" anchor="ctr" anchorCtr="0">
            <a:noAutofit/>
          </a:bodyPr>
          <a:lstStyle/>
          <a:p>
            <a:endParaRPr/>
          </a:p>
        </p:txBody>
      </p:sp>
      <p:pic>
        <p:nvPicPr>
          <p:cNvPr id="928" name="Shape 928"/>
          <p:cNvPicPr preferRelativeResize="0"/>
          <p:nvPr/>
        </p:nvPicPr>
        <p:blipFill>
          <a:blip r:embed="rId5">
            <a:alphaModFix amt="50000"/>
          </a:blip>
          <a:stretch>
            <a:fillRect/>
          </a:stretch>
        </p:blipFill>
        <p:spPr>
          <a:xfrm>
            <a:off x="1637550" y="569050"/>
            <a:ext cx="4815624" cy="5006550"/>
          </a:xfrm>
          <a:prstGeom prst="rect">
            <a:avLst/>
          </a:prstGeom>
          <a:noFill/>
          <a:ln>
            <a:noFill/>
          </a:ln>
        </p:spPr>
      </p:pic>
      <p:pic>
        <p:nvPicPr>
          <p:cNvPr id="929" name="Shape 929"/>
          <p:cNvPicPr preferRelativeResize="0"/>
          <p:nvPr/>
        </p:nvPicPr>
        <p:blipFill>
          <a:blip r:embed="rId6">
            <a:alphaModFix/>
          </a:blip>
          <a:stretch>
            <a:fillRect/>
          </a:stretch>
        </p:blipFill>
        <p:spPr>
          <a:xfrm>
            <a:off x="6257826" y="0"/>
            <a:ext cx="2092975" cy="1009676"/>
          </a:xfrm>
          <a:prstGeom prst="rect">
            <a:avLst/>
          </a:prstGeom>
          <a:noFill/>
          <a:ln>
            <a:noFill/>
          </a:ln>
        </p:spPr>
      </p:pic>
      <p:pic>
        <p:nvPicPr>
          <p:cNvPr id="930" name="Shape 930"/>
          <p:cNvPicPr preferRelativeResize="0"/>
          <p:nvPr/>
        </p:nvPicPr>
        <p:blipFill>
          <a:blip r:embed="rId7">
            <a:alphaModFix amt="32000"/>
          </a:blip>
          <a:stretch>
            <a:fillRect/>
          </a:stretch>
        </p:blipFill>
        <p:spPr>
          <a:xfrm>
            <a:off x="3383935" y="4580250"/>
            <a:ext cx="2092964" cy="914400"/>
          </a:xfrm>
          <a:prstGeom prst="rect">
            <a:avLst/>
          </a:prstGeom>
          <a:noFill/>
          <a:ln>
            <a:noFill/>
          </a:ln>
        </p:spPr>
      </p:pic>
      <p:sp>
        <p:nvSpPr>
          <p:cNvPr id="931" name="Shape 931"/>
          <p:cNvSpPr txBox="1">
            <a:spLocks noGrp="1"/>
          </p:cNvSpPr>
          <p:nvPr>
            <p:ph type="title"/>
          </p:nvPr>
        </p:nvSpPr>
        <p:spPr>
          <a:xfrm>
            <a:off x="5788625" y="5678850"/>
            <a:ext cx="2026800" cy="914400"/>
          </a:xfrm>
          <a:prstGeom prst="rect">
            <a:avLst/>
          </a:prstGeom>
          <a:noFill/>
          <a:ln>
            <a:noFill/>
          </a:ln>
        </p:spPr>
        <p:txBody>
          <a:bodyPr vert="horz" lIns="91425" tIns="91425" rIns="91425" bIns="91425" rtlCol="0" anchor="b" anchorCtr="0">
            <a:noAutofit/>
          </a:bodyPr>
          <a:lstStyle/>
          <a:p>
            <a:pPr>
              <a:lnSpc>
                <a:spcPct val="100000"/>
              </a:lnSpc>
              <a:buClr>
                <a:schemeClr val="dk1"/>
              </a:buClr>
              <a:buSzPct val="25000"/>
            </a:pPr>
            <a:r>
              <a:rPr lang="en-US" sz="2400">
                <a:solidFill>
                  <a:srgbClr val="FF0000"/>
                </a:solidFill>
              </a:rPr>
              <a:t>Metagenomic </a:t>
            </a:r>
          </a:p>
          <a:p>
            <a:pPr>
              <a:lnSpc>
                <a:spcPct val="100000"/>
              </a:lnSpc>
              <a:buClr>
                <a:schemeClr val="dk1"/>
              </a:buClr>
              <a:buSzPct val="25000"/>
            </a:pPr>
            <a:r>
              <a:rPr lang="en-US" sz="2400" dirty="0">
                <a:solidFill>
                  <a:srgbClr val="FF0000"/>
                </a:solidFill>
              </a:rPr>
              <a:t>assembly</a:t>
            </a:r>
          </a:p>
        </p:txBody>
      </p:sp>
      <p:sp>
        <p:nvSpPr>
          <p:cNvPr id="3" name="Slide Number Placeholder 2"/>
          <p:cNvSpPr>
            <a:spLocks noGrp="1"/>
          </p:cNvSpPr>
          <p:nvPr>
            <p:ph type="sldNum" idx="12"/>
          </p:nvPr>
        </p:nvSpPr>
        <p:spPr/>
        <p:txBody>
          <a:bodyPr/>
          <a:lstStyle/>
          <a:p>
            <a:fld id="{00000000-1234-1234-1234-123412341234}" type="slidenum">
              <a:rPr lang="en-US" sz="1300">
                <a:solidFill>
                  <a:schemeClr val="dk1"/>
                </a:solidFill>
              </a:rPr>
              <a:pPr/>
              <a:t>81</a:t>
            </a:fld>
            <a:endParaRPr lang="en-US" sz="1300">
              <a:solidFill>
                <a:schemeClr val="dk1"/>
              </a:solidFill>
            </a:endParaRPr>
          </a:p>
        </p:txBody>
      </p:sp>
    </p:spTree>
    <p:extLst>
      <p:ext uri="{BB962C8B-B14F-4D97-AF65-F5344CB8AC3E}">
        <p14:creationId xmlns:p14="http://schemas.microsoft.com/office/powerpoint/2010/main" val="325101137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B36B6-2C37-D640-B7CD-E670E7D3C584}"/>
              </a:ext>
            </a:extLst>
          </p:cNvPr>
          <p:cNvSpPr>
            <a:spLocks noGrp="1"/>
          </p:cNvSpPr>
          <p:nvPr>
            <p:ph type="title"/>
          </p:nvPr>
        </p:nvSpPr>
        <p:spPr>
          <a:xfrm>
            <a:off x="648929" y="629266"/>
            <a:ext cx="5127031" cy="1676603"/>
          </a:xfrm>
        </p:spPr>
        <p:txBody>
          <a:bodyPr vert="horz" lIns="91440" tIns="45720" rIns="91440" bIns="45720" rtlCol="0" anchor="ctr">
            <a:normAutofit fontScale="90000"/>
          </a:bodyPr>
          <a:lstStyle/>
          <a:p>
            <a:pPr>
              <a:spcBef>
                <a:spcPct val="0"/>
              </a:spcBef>
            </a:pPr>
            <a:r>
              <a:rPr lang="en-US" sz="3700" i="1" dirty="0"/>
              <a:t>Choose your own adventure</a:t>
            </a:r>
            <a:r>
              <a:rPr lang="en-US" sz="3700" dirty="0"/>
              <a:t>: how shall we identify the reference genomes?</a:t>
            </a:r>
          </a:p>
        </p:txBody>
      </p:sp>
      <p:sp>
        <p:nvSpPr>
          <p:cNvPr id="3" name="Text Placeholder 2">
            <a:extLst>
              <a:ext uri="{FF2B5EF4-FFF2-40B4-BE49-F238E27FC236}">
                <a16:creationId xmlns:a16="http://schemas.microsoft.com/office/drawing/2014/main" id="{33B65A5C-6C82-EB41-9AE9-FC7BDD336E4A}"/>
              </a:ext>
            </a:extLst>
          </p:cNvPr>
          <p:cNvSpPr>
            <a:spLocks noGrp="1"/>
          </p:cNvSpPr>
          <p:nvPr>
            <p:ph type="body" idx="1"/>
          </p:nvPr>
        </p:nvSpPr>
        <p:spPr>
          <a:xfrm>
            <a:off x="648930" y="2438400"/>
            <a:ext cx="5127029" cy="3785419"/>
          </a:xfrm>
        </p:spPr>
        <p:txBody>
          <a:bodyPr vert="horz" lIns="91440" tIns="45720" rIns="91440" bIns="45720" rtlCol="0">
            <a:normAutofit/>
          </a:bodyPr>
          <a:lstStyle/>
          <a:p>
            <a:pPr marL="742950" indent="-457200">
              <a:spcAft>
                <a:spcPts val="600"/>
              </a:spcAft>
              <a:buFont typeface="+mj-lt"/>
              <a:buAutoNum type="arabicPeriod"/>
            </a:pPr>
            <a:r>
              <a:rPr lang="en-US" sz="2000" dirty="0"/>
              <a:t>Universal marker gene- based approaches (</a:t>
            </a:r>
            <a:r>
              <a:rPr lang="en-US" sz="2000" dirty="0" err="1"/>
              <a:t>MetaPhlan</a:t>
            </a:r>
            <a:r>
              <a:rPr lang="en-US" sz="2000" dirty="0"/>
              <a:t>, </a:t>
            </a:r>
            <a:r>
              <a:rPr lang="en-US" sz="2000" dirty="0" err="1"/>
              <a:t>MetaPhyler</a:t>
            </a:r>
            <a:r>
              <a:rPr lang="en-US" sz="2000" dirty="0"/>
              <a:t>, </a:t>
            </a:r>
            <a:r>
              <a:rPr lang="en-US" sz="2000" dirty="0" err="1"/>
              <a:t>etc</a:t>
            </a:r>
            <a:r>
              <a:rPr lang="en-US" sz="2000" dirty="0"/>
              <a:t>)</a:t>
            </a:r>
          </a:p>
          <a:p>
            <a:pPr marL="742950" indent="-457200">
              <a:spcAft>
                <a:spcPts val="600"/>
              </a:spcAft>
              <a:buFont typeface="+mj-lt"/>
              <a:buAutoNum type="arabicPeriod"/>
            </a:pPr>
            <a:endParaRPr lang="en-US" sz="2000" dirty="0"/>
          </a:p>
          <a:p>
            <a:pPr marL="742950" indent="-457200">
              <a:spcAft>
                <a:spcPts val="600"/>
              </a:spcAft>
              <a:buFont typeface="+mj-lt"/>
              <a:buAutoNum type="arabicPeriod"/>
            </a:pPr>
            <a:r>
              <a:rPr lang="en-US" sz="2000" dirty="0" err="1"/>
              <a:t>MinHash</a:t>
            </a:r>
            <a:r>
              <a:rPr lang="en-US" sz="2000" dirty="0"/>
              <a:t> based approaches (Mash, </a:t>
            </a:r>
            <a:r>
              <a:rPr lang="en-US" sz="2000" dirty="0" err="1"/>
              <a:t>SourMash</a:t>
            </a:r>
            <a:r>
              <a:rPr lang="en-US" sz="2000" dirty="0"/>
              <a:t>, </a:t>
            </a:r>
            <a:r>
              <a:rPr lang="en-US" sz="2000" dirty="0" err="1"/>
              <a:t>etc</a:t>
            </a:r>
            <a:r>
              <a:rPr lang="en-US" sz="2000" dirty="0"/>
              <a:t>)</a:t>
            </a:r>
          </a:p>
          <a:p>
            <a:pPr marL="742950" indent="-457200">
              <a:spcAft>
                <a:spcPts val="600"/>
              </a:spcAft>
              <a:buFont typeface="+mj-lt"/>
              <a:buAutoNum type="arabicPeriod"/>
            </a:pPr>
            <a:endParaRPr lang="en-US" sz="2000" dirty="0"/>
          </a:p>
          <a:p>
            <a:pPr marL="742950" indent="-457200">
              <a:spcAft>
                <a:spcPts val="600"/>
              </a:spcAft>
              <a:buFont typeface="+mj-lt"/>
              <a:buAutoNum type="arabicPeriod"/>
            </a:pPr>
            <a:r>
              <a:rPr lang="en-US" sz="2000" dirty="0" err="1"/>
              <a:t>Kmer</a:t>
            </a:r>
            <a:r>
              <a:rPr lang="en-US" sz="2000" dirty="0"/>
              <a:t> + LCA based approaches (Clark, Kraken, </a:t>
            </a:r>
            <a:r>
              <a:rPr lang="en-US" sz="2000" dirty="0" err="1"/>
              <a:t>etc</a:t>
            </a:r>
            <a:r>
              <a:rPr lang="en-US" sz="2000" dirty="0"/>
              <a:t>)</a:t>
            </a:r>
          </a:p>
          <a:p>
            <a:pPr marL="514350">
              <a:spcAft>
                <a:spcPts val="600"/>
              </a:spcAft>
            </a:pPr>
            <a:endParaRPr lang="en-US" sz="2000" dirty="0"/>
          </a:p>
          <a:p>
            <a:pPr marL="514350">
              <a:spcAft>
                <a:spcPts val="600"/>
              </a:spcAft>
            </a:pPr>
            <a:r>
              <a:rPr lang="en-US" sz="2000" dirty="0">
                <a:hlinkClick r:id="rId2"/>
              </a:rPr>
              <a:t>http://tiny.cc/stamps19</a:t>
            </a:r>
            <a:endParaRPr lang="en-US" sz="2000" dirty="0"/>
          </a:p>
          <a:p>
            <a:pPr marL="514350">
              <a:spcAft>
                <a:spcPts val="600"/>
              </a:spcAft>
            </a:pPr>
            <a:endParaRPr lang="en-US" sz="2000" dirty="0"/>
          </a:p>
        </p:txBody>
      </p:sp>
      <p:pic>
        <p:nvPicPr>
          <p:cNvPr id="6" name="Picture 5" descr="A close up of a black background&#10;&#10;Description automatically generated">
            <a:extLst>
              <a:ext uri="{FF2B5EF4-FFF2-40B4-BE49-F238E27FC236}">
                <a16:creationId xmlns:a16="http://schemas.microsoft.com/office/drawing/2014/main" id="{D7DE9DE2-84B1-074E-B578-87CECDB20DDD}"/>
              </a:ext>
            </a:extLst>
          </p:cNvPr>
          <p:cNvPicPr>
            <a:picLocks noChangeAspect="1"/>
          </p:cNvPicPr>
          <p:nvPr/>
        </p:nvPicPr>
        <p:blipFill rotWithShape="1">
          <a:blip r:embed="rId3">
            <a:extLst>
              <a:ext uri="{28A0092B-C50C-407E-A947-70E740481C1C}">
                <a14:useLocalDpi xmlns:a14="http://schemas.microsoft.com/office/drawing/2010/main" val="0"/>
              </a:ext>
            </a:extLst>
          </a:blip>
          <a:srcRect l="333" r="1747" b="-2"/>
          <a:stretch/>
        </p:blipFill>
        <p:spPr>
          <a:xfrm>
            <a:off x="6090613" y="640082"/>
            <a:ext cx="5461724" cy="5577837"/>
          </a:xfrm>
          <a:prstGeom prst="rect">
            <a:avLst/>
          </a:prstGeom>
          <a:effectLst/>
        </p:spPr>
      </p:pic>
    </p:spTree>
    <p:extLst>
      <p:ext uri="{BB962C8B-B14F-4D97-AF65-F5344CB8AC3E}">
        <p14:creationId xmlns:p14="http://schemas.microsoft.com/office/powerpoint/2010/main" val="265301439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727"/>
        <p:cNvGrpSpPr/>
        <p:nvPr/>
      </p:nvGrpSpPr>
      <p:grpSpPr>
        <a:xfrm>
          <a:off x="0" y="0"/>
          <a:ext cx="0" cy="0"/>
          <a:chOff x="0" y="0"/>
          <a:chExt cx="0" cy="0"/>
        </a:xfrm>
      </p:grpSpPr>
      <p:sp>
        <p:nvSpPr>
          <p:cNvPr id="93" name="Rectangle 92">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28" name="Shape 728"/>
          <p:cNvSpPr txBox="1">
            <a:spLocks noGrp="1"/>
          </p:cNvSpPr>
          <p:nvPr>
            <p:ph type="title"/>
          </p:nvPr>
        </p:nvSpPr>
        <p:spPr>
          <a:xfrm>
            <a:off x="526073" y="466578"/>
            <a:ext cx="11139854" cy="930447"/>
          </a:xfrm>
          <a:prstGeom prst="rect">
            <a:avLst/>
          </a:prstGeom>
        </p:spPr>
        <p:txBody>
          <a:bodyPr vert="horz" lIns="91440" tIns="45720" rIns="91440" bIns="45720" rtlCol="0" anchor="b" anchorCtr="0">
            <a:normAutofit/>
          </a:bodyPr>
          <a:lstStyle/>
          <a:p>
            <a:pPr algn="ctr">
              <a:buClr>
                <a:schemeClr val="dk1"/>
              </a:buClr>
              <a:buSzPct val="25000"/>
            </a:pPr>
            <a:r>
              <a:rPr lang="en-US" sz="5400" kern="1200">
                <a:solidFill>
                  <a:srgbClr val="FFFFFF"/>
                </a:solidFill>
                <a:latin typeface="+mj-lt"/>
                <a:ea typeface="+mj-ea"/>
                <a:cs typeface="+mj-cs"/>
                <a:sym typeface="Calibri"/>
              </a:rPr>
              <a:t>STEP 1: Reference selection</a:t>
            </a:r>
          </a:p>
        </p:txBody>
      </p:sp>
      <p:cxnSp>
        <p:nvCxnSpPr>
          <p:cNvPr id="95" name="Straight Connector 94">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4" name="Picture 3" descr="A screenshot of a cell phone&#10;&#10;Description automatically generated">
            <a:extLst>
              <a:ext uri="{FF2B5EF4-FFF2-40B4-BE49-F238E27FC236}">
                <a16:creationId xmlns:a16="http://schemas.microsoft.com/office/drawing/2014/main" id="{DFC0ED57-F16D-F24E-AB0C-5E5E66965B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0863" y="2509911"/>
            <a:ext cx="9575175" cy="3997637"/>
          </a:xfrm>
          <a:prstGeom prst="rect">
            <a:avLst/>
          </a:prstGeom>
        </p:spPr>
      </p:pic>
      <p:sp>
        <p:nvSpPr>
          <p:cNvPr id="3" name="Slide Number Placeholder 2"/>
          <p:cNvSpPr>
            <a:spLocks noGrp="1"/>
          </p:cNvSpPr>
          <p:nvPr>
            <p:ph type="sldNum" idx="12"/>
          </p:nvPr>
        </p:nvSpPr>
        <p:spPr>
          <a:xfrm>
            <a:off x="8610600" y="6522430"/>
            <a:ext cx="2743200" cy="347472"/>
          </a:xfrm>
        </p:spPr>
        <p:txBody>
          <a:bodyPr vert="horz" lIns="91440" tIns="45720" rIns="91440" bIns="45720" rtlCol="0" anchor="ctr">
            <a:normAutofit/>
          </a:bodyPr>
          <a:lstStyle/>
          <a:p>
            <a:pPr>
              <a:spcAft>
                <a:spcPts val="600"/>
              </a:spcAft>
              <a:buClr>
                <a:srgbClr val="888888"/>
              </a:buClr>
              <a:buSzPct val="25000"/>
            </a:pPr>
            <a:fld id="{00000000-1234-1234-1234-123412341234}" type="slidenum">
              <a:rPr lang="en-US">
                <a:solidFill>
                  <a:srgbClr val="898989"/>
                </a:solidFill>
                <a:sym typeface="Calibri"/>
              </a:rPr>
              <a:pPr>
                <a:spcAft>
                  <a:spcPts val="600"/>
                </a:spcAft>
                <a:buClr>
                  <a:srgbClr val="888888"/>
                </a:buClr>
                <a:buSzPct val="25000"/>
              </a:pPr>
              <a:t>3</a:t>
            </a:fld>
            <a:endParaRPr lang="en-US">
              <a:solidFill>
                <a:srgbClr val="898989"/>
              </a:solidFill>
              <a:sym typeface="Calibri"/>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727"/>
        <p:cNvGrpSpPr/>
        <p:nvPr/>
      </p:nvGrpSpPr>
      <p:grpSpPr>
        <a:xfrm>
          <a:off x="0" y="0"/>
          <a:ext cx="0" cy="0"/>
          <a:chOff x="0" y="0"/>
          <a:chExt cx="0" cy="0"/>
        </a:xfrm>
      </p:grpSpPr>
      <p:sp>
        <p:nvSpPr>
          <p:cNvPr id="93" name="Rectangle 92">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28" name="Shape 728"/>
          <p:cNvSpPr txBox="1">
            <a:spLocks noGrp="1"/>
          </p:cNvSpPr>
          <p:nvPr>
            <p:ph type="title"/>
          </p:nvPr>
        </p:nvSpPr>
        <p:spPr>
          <a:xfrm>
            <a:off x="526073" y="466578"/>
            <a:ext cx="11139854" cy="930447"/>
          </a:xfrm>
          <a:prstGeom prst="rect">
            <a:avLst/>
          </a:prstGeom>
        </p:spPr>
        <p:txBody>
          <a:bodyPr vert="horz" lIns="91440" tIns="45720" rIns="91440" bIns="45720" rtlCol="0" anchor="b" anchorCtr="0">
            <a:normAutofit/>
          </a:bodyPr>
          <a:lstStyle/>
          <a:p>
            <a:pPr algn="ctr">
              <a:buClr>
                <a:schemeClr val="dk1"/>
              </a:buClr>
              <a:buSzPct val="25000"/>
            </a:pPr>
            <a:r>
              <a:rPr lang="en-US" sz="5400" kern="1200">
                <a:solidFill>
                  <a:srgbClr val="FFFFFF"/>
                </a:solidFill>
                <a:latin typeface="+mj-lt"/>
                <a:ea typeface="+mj-ea"/>
                <a:cs typeface="+mj-cs"/>
                <a:sym typeface="Calibri"/>
              </a:rPr>
              <a:t>STEP 1: Reference selection</a:t>
            </a:r>
          </a:p>
        </p:txBody>
      </p:sp>
      <p:cxnSp>
        <p:nvCxnSpPr>
          <p:cNvPr id="95" name="Straight Connector 94">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4" name="Picture 3" descr="A screenshot of a cell phone&#10;&#10;Description automatically generated">
            <a:extLst>
              <a:ext uri="{FF2B5EF4-FFF2-40B4-BE49-F238E27FC236}">
                <a16:creationId xmlns:a16="http://schemas.microsoft.com/office/drawing/2014/main" id="{97AD4B08-7DF8-3C44-9737-4FCB913BB9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39778" y="2509911"/>
            <a:ext cx="5857344" cy="3997637"/>
          </a:xfrm>
          <a:prstGeom prst="rect">
            <a:avLst/>
          </a:prstGeom>
        </p:spPr>
      </p:pic>
      <p:sp>
        <p:nvSpPr>
          <p:cNvPr id="3" name="Slide Number Placeholder 2"/>
          <p:cNvSpPr>
            <a:spLocks noGrp="1"/>
          </p:cNvSpPr>
          <p:nvPr>
            <p:ph type="sldNum" idx="12"/>
          </p:nvPr>
        </p:nvSpPr>
        <p:spPr>
          <a:xfrm>
            <a:off x="8610600" y="6522430"/>
            <a:ext cx="2743200" cy="347472"/>
          </a:xfrm>
        </p:spPr>
        <p:txBody>
          <a:bodyPr vert="horz" lIns="91440" tIns="45720" rIns="91440" bIns="45720" rtlCol="0" anchor="ctr">
            <a:normAutofit/>
          </a:bodyPr>
          <a:lstStyle/>
          <a:p>
            <a:pPr>
              <a:spcAft>
                <a:spcPts val="600"/>
              </a:spcAft>
              <a:buClr>
                <a:srgbClr val="888888"/>
              </a:buClr>
              <a:buSzPct val="25000"/>
            </a:pPr>
            <a:fld id="{00000000-1234-1234-1234-123412341234}" type="slidenum">
              <a:rPr lang="en-US">
                <a:solidFill>
                  <a:srgbClr val="898989"/>
                </a:solidFill>
                <a:sym typeface="Calibri"/>
              </a:rPr>
              <a:pPr>
                <a:spcAft>
                  <a:spcPts val="600"/>
                </a:spcAft>
                <a:buClr>
                  <a:srgbClr val="888888"/>
                </a:buClr>
                <a:buSzPct val="25000"/>
              </a:pPr>
              <a:t>3</a:t>
            </a:fld>
            <a:endParaRPr lang="en-US">
              <a:solidFill>
                <a:srgbClr val="898989"/>
              </a:solidFill>
              <a:sym typeface="Calibri"/>
            </a:endParaRPr>
          </a:p>
        </p:txBody>
      </p:sp>
    </p:spTree>
    <p:extLst>
      <p:ext uri="{BB962C8B-B14F-4D97-AF65-F5344CB8AC3E}">
        <p14:creationId xmlns:p14="http://schemas.microsoft.com/office/powerpoint/2010/main" val="123602558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D5F9D2C-D9A4-CD42-AF52-299E67B73F53}"/>
              </a:ext>
            </a:extLst>
          </p:cNvPr>
          <p:cNvSpPr>
            <a:spLocks noGrp="1"/>
          </p:cNvSpPr>
          <p:nvPr>
            <p:ph type="title"/>
          </p:nvPr>
        </p:nvSpPr>
        <p:spPr>
          <a:xfrm>
            <a:off x="526073" y="466578"/>
            <a:ext cx="11139854" cy="930447"/>
          </a:xfrm>
        </p:spPr>
        <p:txBody>
          <a:bodyPr vert="horz" lIns="91440" tIns="45720" rIns="91440" bIns="45720" rtlCol="0" anchor="b">
            <a:normAutofit/>
          </a:bodyPr>
          <a:lstStyle/>
          <a:p>
            <a:pPr algn="ctr"/>
            <a:r>
              <a:rPr lang="en-US" sz="5400" kern="1200" dirty="0">
                <a:solidFill>
                  <a:srgbClr val="FFFFFF"/>
                </a:solidFill>
                <a:latin typeface="+mj-lt"/>
                <a:ea typeface="+mj-ea"/>
                <a:cs typeface="+mj-cs"/>
                <a:sym typeface="Calibri"/>
              </a:rPr>
              <a:t>STEP 1: Reference selection</a:t>
            </a:r>
            <a:endParaRPr lang="en-US" sz="5400" kern="1200" dirty="0">
              <a:solidFill>
                <a:srgbClr val="FFFFFF"/>
              </a:solidFill>
              <a:latin typeface="+mj-lt"/>
              <a:ea typeface="+mj-ea"/>
              <a:cs typeface="+mj-cs"/>
            </a:endParaRPr>
          </a:p>
        </p:txBody>
      </p:sp>
      <p:cxnSp>
        <p:nvCxnSpPr>
          <p:cNvPr id="13" name="Straight Connector 12">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6" name="Content Placeholder 5" descr="A screenshot of a social media post&#10;&#10;Description automatically generated">
            <a:extLst>
              <a:ext uri="{FF2B5EF4-FFF2-40B4-BE49-F238E27FC236}">
                <a16:creationId xmlns:a16="http://schemas.microsoft.com/office/drawing/2014/main" id="{BFC01F84-3C30-EA47-AF8C-E23635DE7ED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39937" y="2509911"/>
            <a:ext cx="6057027" cy="3997637"/>
          </a:xfrm>
          <a:prstGeom prst="rect">
            <a:avLst/>
          </a:prstGeom>
        </p:spPr>
      </p:pic>
    </p:spTree>
    <p:extLst>
      <p:ext uri="{BB962C8B-B14F-4D97-AF65-F5344CB8AC3E}">
        <p14:creationId xmlns:p14="http://schemas.microsoft.com/office/powerpoint/2010/main" val="43450778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11A696-21A6-E44D-859F-DAFB41B95A1F}"/>
              </a:ext>
            </a:extLst>
          </p:cNvPr>
          <p:cNvSpPr>
            <a:spLocks noGrp="1"/>
          </p:cNvSpPr>
          <p:nvPr>
            <p:ph type="title"/>
          </p:nvPr>
        </p:nvSpPr>
        <p:spPr/>
        <p:txBody>
          <a:bodyPr>
            <a:normAutofit fontScale="90000"/>
          </a:bodyPr>
          <a:lstStyle/>
          <a:p>
            <a:r>
              <a:rPr lang="en-US" dirty="0"/>
              <a:t>Survey results:</a:t>
            </a:r>
          </a:p>
        </p:txBody>
      </p:sp>
      <p:sp>
        <p:nvSpPr>
          <p:cNvPr id="3" name="Text Placeholder 2">
            <a:extLst>
              <a:ext uri="{FF2B5EF4-FFF2-40B4-BE49-F238E27FC236}">
                <a16:creationId xmlns:a16="http://schemas.microsoft.com/office/drawing/2014/main" id="{1F95C236-FF5E-9845-B739-0400F5FD27CB}"/>
              </a:ext>
            </a:extLst>
          </p:cNvPr>
          <p:cNvSpPr>
            <a:spLocks noGrp="1"/>
          </p:cNvSpPr>
          <p:nvPr>
            <p:ph type="body" idx="1"/>
          </p:nvPr>
        </p:nvSpPr>
        <p:spPr/>
        <p:txBody>
          <a:bodyPr/>
          <a:lstStyle/>
          <a:p>
            <a:r>
              <a:rPr lang="en-US" dirty="0">
                <a:hlinkClick r:id="rId2"/>
              </a:rPr>
              <a:t>https://ql.tc/axwUgB</a:t>
            </a:r>
            <a:endParaRPr lang="en-US" dirty="0"/>
          </a:p>
        </p:txBody>
      </p:sp>
    </p:spTree>
    <p:extLst>
      <p:ext uri="{BB962C8B-B14F-4D97-AF65-F5344CB8AC3E}">
        <p14:creationId xmlns:p14="http://schemas.microsoft.com/office/powerpoint/2010/main" val="113569062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912"/>
        <p:cNvGrpSpPr/>
        <p:nvPr/>
      </p:nvGrpSpPr>
      <p:grpSpPr>
        <a:xfrm>
          <a:off x="0" y="0"/>
          <a:ext cx="0" cy="0"/>
          <a:chOff x="0" y="0"/>
          <a:chExt cx="0" cy="0"/>
        </a:xfrm>
      </p:grpSpPr>
      <p:pic>
        <p:nvPicPr>
          <p:cNvPr id="913" name="Shape 913"/>
          <p:cNvPicPr preferRelativeResize="0"/>
          <p:nvPr/>
        </p:nvPicPr>
        <p:blipFill>
          <a:blip r:embed="rId3">
            <a:alphaModFix/>
          </a:blip>
          <a:stretch>
            <a:fillRect/>
          </a:stretch>
        </p:blipFill>
        <p:spPr>
          <a:xfrm>
            <a:off x="5242589" y="569053"/>
            <a:ext cx="5182362" cy="4600119"/>
          </a:xfrm>
          <a:prstGeom prst="rect">
            <a:avLst/>
          </a:prstGeom>
          <a:noFill/>
          <a:ln>
            <a:noFill/>
          </a:ln>
        </p:spPr>
      </p:pic>
      <p:pic>
        <p:nvPicPr>
          <p:cNvPr id="914" name="Shape 914"/>
          <p:cNvPicPr preferRelativeResize="0"/>
          <p:nvPr/>
        </p:nvPicPr>
        <p:blipFill>
          <a:blip r:embed="rId4">
            <a:alphaModFix amt="30000"/>
          </a:blip>
          <a:stretch>
            <a:fillRect/>
          </a:stretch>
        </p:blipFill>
        <p:spPr>
          <a:xfrm>
            <a:off x="6328680" y="1045239"/>
            <a:ext cx="4235619" cy="5812760"/>
          </a:xfrm>
          <a:prstGeom prst="rect">
            <a:avLst/>
          </a:prstGeom>
          <a:noFill/>
          <a:ln>
            <a:noFill/>
          </a:ln>
        </p:spPr>
      </p:pic>
      <p:sp>
        <p:nvSpPr>
          <p:cNvPr id="915" name="Shape 915"/>
          <p:cNvSpPr/>
          <p:nvPr/>
        </p:nvSpPr>
        <p:spPr>
          <a:xfrm>
            <a:off x="5381950" y="1045250"/>
            <a:ext cx="5182500" cy="2229600"/>
          </a:xfrm>
          <a:prstGeom prst="roundRect">
            <a:avLst>
              <a:gd name="adj" fmla="val 16667"/>
            </a:avLst>
          </a:prstGeom>
          <a:noFill/>
          <a:ln w="38100" cap="flat" cmpd="sng">
            <a:solidFill>
              <a:srgbClr val="FF0000"/>
            </a:solidFill>
            <a:prstDash val="solid"/>
            <a:round/>
            <a:headEnd type="none" w="med" len="med"/>
            <a:tailEnd type="none" w="med" len="med"/>
          </a:ln>
        </p:spPr>
        <p:txBody>
          <a:bodyPr lIns="91425" tIns="91425" rIns="91425" bIns="91425" anchor="ctr" anchorCtr="0">
            <a:noAutofit/>
          </a:bodyPr>
          <a:lstStyle/>
          <a:p>
            <a:endParaRPr/>
          </a:p>
        </p:txBody>
      </p:sp>
      <p:pic>
        <p:nvPicPr>
          <p:cNvPr id="916" name="Shape 916"/>
          <p:cNvPicPr preferRelativeResize="0"/>
          <p:nvPr/>
        </p:nvPicPr>
        <p:blipFill>
          <a:blip r:embed="rId5">
            <a:alphaModFix amt="50000"/>
          </a:blip>
          <a:stretch>
            <a:fillRect/>
          </a:stretch>
        </p:blipFill>
        <p:spPr>
          <a:xfrm>
            <a:off x="1637550" y="569050"/>
            <a:ext cx="4815624" cy="5006550"/>
          </a:xfrm>
          <a:prstGeom prst="rect">
            <a:avLst/>
          </a:prstGeom>
          <a:noFill/>
          <a:ln>
            <a:noFill/>
          </a:ln>
        </p:spPr>
      </p:pic>
      <p:pic>
        <p:nvPicPr>
          <p:cNvPr id="917" name="Shape 917"/>
          <p:cNvPicPr preferRelativeResize="0"/>
          <p:nvPr/>
        </p:nvPicPr>
        <p:blipFill>
          <a:blip r:embed="rId6">
            <a:alphaModFix/>
          </a:blip>
          <a:stretch>
            <a:fillRect/>
          </a:stretch>
        </p:blipFill>
        <p:spPr>
          <a:xfrm>
            <a:off x="6257826" y="0"/>
            <a:ext cx="2092975" cy="1009676"/>
          </a:xfrm>
          <a:prstGeom prst="rect">
            <a:avLst/>
          </a:prstGeom>
          <a:noFill/>
          <a:ln>
            <a:noFill/>
          </a:ln>
        </p:spPr>
      </p:pic>
      <p:pic>
        <p:nvPicPr>
          <p:cNvPr id="918" name="Shape 918"/>
          <p:cNvPicPr preferRelativeResize="0"/>
          <p:nvPr/>
        </p:nvPicPr>
        <p:blipFill>
          <a:blip r:embed="rId7">
            <a:alphaModFix/>
          </a:blip>
          <a:stretch>
            <a:fillRect/>
          </a:stretch>
        </p:blipFill>
        <p:spPr>
          <a:xfrm>
            <a:off x="3383935" y="4580250"/>
            <a:ext cx="2092964" cy="914400"/>
          </a:xfrm>
          <a:prstGeom prst="rect">
            <a:avLst/>
          </a:prstGeom>
          <a:noFill/>
          <a:ln>
            <a:noFill/>
          </a:ln>
        </p:spPr>
      </p:pic>
      <p:sp>
        <p:nvSpPr>
          <p:cNvPr id="919" name="Shape 919"/>
          <p:cNvSpPr txBox="1">
            <a:spLocks noGrp="1"/>
          </p:cNvSpPr>
          <p:nvPr>
            <p:ph type="title"/>
          </p:nvPr>
        </p:nvSpPr>
        <p:spPr>
          <a:xfrm>
            <a:off x="8213193" y="2816400"/>
            <a:ext cx="2022000" cy="373800"/>
          </a:xfrm>
          <a:prstGeom prst="rect">
            <a:avLst/>
          </a:prstGeom>
          <a:noFill/>
          <a:ln>
            <a:noFill/>
          </a:ln>
        </p:spPr>
        <p:txBody>
          <a:bodyPr vert="horz" lIns="91425" tIns="91425" rIns="91425" bIns="91425" rtlCol="0" anchor="b" anchorCtr="0">
            <a:noAutofit/>
          </a:bodyPr>
          <a:lstStyle/>
          <a:p>
            <a:pPr>
              <a:lnSpc>
                <a:spcPct val="100000"/>
              </a:lnSpc>
              <a:buClr>
                <a:schemeClr val="dk1"/>
              </a:buClr>
              <a:buSzPct val="25000"/>
            </a:pPr>
            <a:r>
              <a:rPr lang="en-US" sz="2400">
                <a:solidFill>
                  <a:srgbClr val="FF0000"/>
                </a:solidFill>
              </a:rPr>
              <a:t>Read mapping</a:t>
            </a:r>
          </a:p>
        </p:txBody>
      </p:sp>
      <p:sp>
        <p:nvSpPr>
          <p:cNvPr id="3" name="Slide Number Placeholder 2"/>
          <p:cNvSpPr>
            <a:spLocks noGrp="1"/>
          </p:cNvSpPr>
          <p:nvPr>
            <p:ph type="sldNum" idx="12"/>
          </p:nvPr>
        </p:nvSpPr>
        <p:spPr/>
        <p:txBody>
          <a:bodyPr/>
          <a:lstStyle/>
          <a:p>
            <a:fld id="{00000000-1234-1234-1234-123412341234}" type="slidenum">
              <a:rPr lang="en-US" sz="1300">
                <a:solidFill>
                  <a:schemeClr val="dk1"/>
                </a:solidFill>
              </a:rPr>
              <a:pPr/>
              <a:t>87</a:t>
            </a:fld>
            <a:endParaRPr lang="en-US" sz="1300">
              <a:solidFill>
                <a:schemeClr val="dk1"/>
              </a:solidFill>
            </a:endParaRPr>
          </a:p>
        </p:txBody>
      </p:sp>
    </p:spTree>
    <p:extLst>
      <p:ext uri="{BB962C8B-B14F-4D97-AF65-F5344CB8AC3E}">
        <p14:creationId xmlns:p14="http://schemas.microsoft.com/office/powerpoint/2010/main" val="60813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D5F9D2C-D9A4-CD42-AF52-299E67B73F53}"/>
              </a:ext>
            </a:extLst>
          </p:cNvPr>
          <p:cNvSpPr>
            <a:spLocks noGrp="1"/>
          </p:cNvSpPr>
          <p:nvPr>
            <p:ph type="title"/>
          </p:nvPr>
        </p:nvSpPr>
        <p:spPr>
          <a:xfrm>
            <a:off x="526073" y="466578"/>
            <a:ext cx="11139854" cy="930447"/>
          </a:xfrm>
        </p:spPr>
        <p:txBody>
          <a:bodyPr vert="horz" lIns="91440" tIns="45720" rIns="91440" bIns="45720" rtlCol="0" anchor="b">
            <a:normAutofit/>
          </a:bodyPr>
          <a:lstStyle/>
          <a:p>
            <a:pPr algn="ctr"/>
            <a:r>
              <a:rPr lang="en-US" sz="5400" kern="1200" dirty="0">
                <a:solidFill>
                  <a:srgbClr val="FFFFFF"/>
                </a:solidFill>
                <a:latin typeface="+mj-lt"/>
                <a:ea typeface="+mj-ea"/>
                <a:cs typeface="+mj-cs"/>
                <a:sym typeface="Calibri"/>
              </a:rPr>
              <a:t>STEP 2: Read mapping</a:t>
            </a:r>
            <a:endParaRPr lang="en-US" sz="5400" kern="1200" dirty="0">
              <a:solidFill>
                <a:srgbClr val="FFFFFF"/>
              </a:solidFill>
              <a:latin typeface="+mj-lt"/>
              <a:ea typeface="+mj-ea"/>
              <a:cs typeface="+mj-cs"/>
            </a:endParaRPr>
          </a:p>
        </p:txBody>
      </p:sp>
      <p:cxnSp>
        <p:nvCxnSpPr>
          <p:cNvPr id="21" name="Straight Connector 20">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16" name="Content Placeholder 7">
            <a:extLst>
              <a:ext uri="{FF2B5EF4-FFF2-40B4-BE49-F238E27FC236}">
                <a16:creationId xmlns:a16="http://schemas.microsoft.com/office/drawing/2014/main" id="{BD67C676-063C-684D-969B-5472EC9EEC1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75923" y="2509911"/>
            <a:ext cx="10185055" cy="3997637"/>
          </a:xfrm>
          <a:prstGeom prst="rect">
            <a:avLst/>
          </a:prstGeom>
        </p:spPr>
      </p:pic>
    </p:spTree>
    <p:extLst>
      <p:ext uri="{BB962C8B-B14F-4D97-AF65-F5344CB8AC3E}">
        <p14:creationId xmlns:p14="http://schemas.microsoft.com/office/powerpoint/2010/main" val="358242516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D5F9D2C-D9A4-CD42-AF52-299E67B73F53}"/>
              </a:ext>
            </a:extLst>
          </p:cNvPr>
          <p:cNvSpPr>
            <a:spLocks noGrp="1"/>
          </p:cNvSpPr>
          <p:nvPr>
            <p:ph type="title"/>
          </p:nvPr>
        </p:nvSpPr>
        <p:spPr>
          <a:xfrm>
            <a:off x="526073" y="466578"/>
            <a:ext cx="11139854" cy="930447"/>
          </a:xfrm>
        </p:spPr>
        <p:txBody>
          <a:bodyPr vert="horz" lIns="91440" tIns="45720" rIns="91440" bIns="45720" rtlCol="0" anchor="b">
            <a:normAutofit/>
          </a:bodyPr>
          <a:lstStyle/>
          <a:p>
            <a:pPr algn="ctr"/>
            <a:r>
              <a:rPr lang="en-US" sz="5400" kern="1200" dirty="0">
                <a:solidFill>
                  <a:srgbClr val="FFFFFF"/>
                </a:solidFill>
                <a:latin typeface="+mj-lt"/>
                <a:ea typeface="+mj-ea"/>
                <a:cs typeface="+mj-cs"/>
                <a:sym typeface="Calibri"/>
              </a:rPr>
              <a:t>STEP 2: Read mapping</a:t>
            </a:r>
            <a:endParaRPr lang="en-US" sz="5400" kern="1200" dirty="0">
              <a:solidFill>
                <a:srgbClr val="FFFFFF"/>
              </a:solidFill>
              <a:latin typeface="+mj-lt"/>
              <a:ea typeface="+mj-ea"/>
              <a:cs typeface="+mj-cs"/>
            </a:endParaRPr>
          </a:p>
        </p:txBody>
      </p:sp>
      <p:cxnSp>
        <p:nvCxnSpPr>
          <p:cNvPr id="21" name="Straight Connector 20">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9A186875-59E9-6F44-9DB6-1B31D21DBA7B}"/>
              </a:ext>
            </a:extLst>
          </p:cNvPr>
          <p:cNvSpPr>
            <a:spLocks noGrp="1"/>
          </p:cNvSpPr>
          <p:nvPr>
            <p:ph idx="1"/>
          </p:nvPr>
        </p:nvSpPr>
        <p:spPr/>
        <p:txBody>
          <a:bodyPr/>
          <a:lstStyle/>
          <a:p>
            <a:endParaRPr lang="en-US" dirty="0"/>
          </a:p>
        </p:txBody>
      </p:sp>
      <p:pic>
        <p:nvPicPr>
          <p:cNvPr id="13" name="Shape 762">
            <a:extLst>
              <a:ext uri="{FF2B5EF4-FFF2-40B4-BE49-F238E27FC236}">
                <a16:creationId xmlns:a16="http://schemas.microsoft.com/office/drawing/2014/main" id="{A22CA632-20ED-3D42-BC40-33F3415CE3FA}"/>
              </a:ext>
            </a:extLst>
          </p:cNvPr>
          <p:cNvPicPr preferRelativeResize="0"/>
          <p:nvPr/>
        </p:nvPicPr>
        <p:blipFill rotWithShape="1">
          <a:blip r:embed="rId2">
            <a:alphaModFix/>
          </a:blip>
          <a:srcRect t="12247" r="50944" b="52353"/>
          <a:stretch/>
        </p:blipFill>
        <p:spPr>
          <a:xfrm>
            <a:off x="2607425" y="2751275"/>
            <a:ext cx="7659600" cy="3496800"/>
          </a:xfrm>
          <a:prstGeom prst="rect">
            <a:avLst/>
          </a:prstGeom>
          <a:noFill/>
          <a:ln>
            <a:noFill/>
          </a:ln>
        </p:spPr>
      </p:pic>
      <p:sp>
        <p:nvSpPr>
          <p:cNvPr id="14" name="Shape 764">
            <a:extLst>
              <a:ext uri="{FF2B5EF4-FFF2-40B4-BE49-F238E27FC236}">
                <a16:creationId xmlns:a16="http://schemas.microsoft.com/office/drawing/2014/main" id="{D5B8A185-1FB5-1749-A38C-817664C5E067}"/>
              </a:ext>
            </a:extLst>
          </p:cNvPr>
          <p:cNvSpPr/>
          <p:nvPr/>
        </p:nvSpPr>
        <p:spPr>
          <a:xfrm>
            <a:off x="2599650" y="3206375"/>
            <a:ext cx="5665200" cy="596400"/>
          </a:xfrm>
          <a:prstGeom prst="rect">
            <a:avLst/>
          </a:prstGeom>
          <a:solidFill>
            <a:srgbClr val="FFFFFF"/>
          </a:solidFill>
          <a:ln>
            <a:noFill/>
          </a:ln>
        </p:spPr>
        <p:txBody>
          <a:bodyPr lIns="91425" tIns="91425" rIns="91425" bIns="91425" anchor="ctr" anchorCtr="0">
            <a:noAutofit/>
          </a:bodyPr>
          <a:lstStyle/>
          <a:p>
            <a:endParaRPr/>
          </a:p>
        </p:txBody>
      </p:sp>
      <p:sp>
        <p:nvSpPr>
          <p:cNvPr id="15" name="Shape 765">
            <a:extLst>
              <a:ext uri="{FF2B5EF4-FFF2-40B4-BE49-F238E27FC236}">
                <a16:creationId xmlns:a16="http://schemas.microsoft.com/office/drawing/2014/main" id="{2D2CE1F3-9A8C-3742-BEB6-06CD5FB7B1BD}"/>
              </a:ext>
            </a:extLst>
          </p:cNvPr>
          <p:cNvSpPr/>
          <p:nvPr/>
        </p:nvSpPr>
        <p:spPr>
          <a:xfrm>
            <a:off x="2704950" y="4201475"/>
            <a:ext cx="3614100" cy="596400"/>
          </a:xfrm>
          <a:prstGeom prst="rect">
            <a:avLst/>
          </a:prstGeom>
          <a:solidFill>
            <a:srgbClr val="FFFFFF"/>
          </a:solidFill>
          <a:ln>
            <a:noFill/>
          </a:ln>
        </p:spPr>
        <p:txBody>
          <a:bodyPr lIns="91425" tIns="91425" rIns="91425" bIns="91425" anchor="ctr" anchorCtr="0">
            <a:noAutofit/>
          </a:bodyPr>
          <a:lstStyle/>
          <a:p>
            <a:endParaRPr/>
          </a:p>
        </p:txBody>
      </p:sp>
      <p:sp>
        <p:nvSpPr>
          <p:cNvPr id="17" name="Shape 766">
            <a:extLst>
              <a:ext uri="{FF2B5EF4-FFF2-40B4-BE49-F238E27FC236}">
                <a16:creationId xmlns:a16="http://schemas.microsoft.com/office/drawing/2014/main" id="{E20E9EBE-46AA-4C4E-913F-31277696E77C}"/>
              </a:ext>
            </a:extLst>
          </p:cNvPr>
          <p:cNvSpPr/>
          <p:nvPr/>
        </p:nvSpPr>
        <p:spPr>
          <a:xfrm>
            <a:off x="2704950" y="5264075"/>
            <a:ext cx="3614100" cy="596400"/>
          </a:xfrm>
          <a:prstGeom prst="rect">
            <a:avLst/>
          </a:prstGeom>
          <a:solidFill>
            <a:srgbClr val="FFFFFF"/>
          </a:solidFill>
          <a:ln>
            <a:noFill/>
          </a:ln>
        </p:spPr>
        <p:txBody>
          <a:bodyPr lIns="91425" tIns="91425" rIns="91425" bIns="91425" anchor="ctr" anchorCtr="0">
            <a:noAutofit/>
          </a:bodyPr>
          <a:lstStyle/>
          <a:p>
            <a:endParaRPr/>
          </a:p>
        </p:txBody>
      </p:sp>
      <p:sp>
        <p:nvSpPr>
          <p:cNvPr id="18" name="Shape 767">
            <a:extLst>
              <a:ext uri="{FF2B5EF4-FFF2-40B4-BE49-F238E27FC236}">
                <a16:creationId xmlns:a16="http://schemas.microsoft.com/office/drawing/2014/main" id="{41736885-BEFB-DC4A-AD40-9458D976E7ED}"/>
              </a:ext>
            </a:extLst>
          </p:cNvPr>
          <p:cNvSpPr txBox="1"/>
          <p:nvPr/>
        </p:nvSpPr>
        <p:spPr>
          <a:xfrm>
            <a:off x="1924950" y="2666225"/>
            <a:ext cx="674700" cy="3666900"/>
          </a:xfrm>
          <a:prstGeom prst="rect">
            <a:avLst/>
          </a:prstGeom>
          <a:noFill/>
          <a:ln>
            <a:noFill/>
          </a:ln>
        </p:spPr>
        <p:txBody>
          <a:bodyPr lIns="91425" tIns="91425" rIns="91425" bIns="91425" anchor="t" anchorCtr="0">
            <a:noAutofit/>
          </a:bodyPr>
          <a:lstStyle/>
          <a:p>
            <a:r>
              <a:rPr lang="en-US" sz="2200" dirty="0"/>
              <a:t>G1</a:t>
            </a:r>
          </a:p>
          <a:p>
            <a:endParaRPr sz="2200" dirty="0"/>
          </a:p>
          <a:p>
            <a:endParaRPr sz="2200" dirty="0"/>
          </a:p>
          <a:p>
            <a:r>
              <a:rPr lang="en-US" sz="2200" dirty="0"/>
              <a:t>G2</a:t>
            </a:r>
          </a:p>
          <a:p>
            <a:endParaRPr sz="2200" dirty="0"/>
          </a:p>
          <a:p>
            <a:endParaRPr sz="2200" dirty="0"/>
          </a:p>
          <a:p>
            <a:r>
              <a:rPr lang="en-US" sz="2200" dirty="0"/>
              <a:t>G3</a:t>
            </a:r>
          </a:p>
          <a:p>
            <a:endParaRPr sz="2200" dirty="0"/>
          </a:p>
          <a:p>
            <a:endParaRPr sz="2200" dirty="0"/>
          </a:p>
          <a:p>
            <a:r>
              <a:rPr lang="en-US" sz="2200" dirty="0"/>
              <a:t>G4</a:t>
            </a:r>
          </a:p>
        </p:txBody>
      </p:sp>
    </p:spTree>
    <p:extLst>
      <p:ext uri="{BB962C8B-B14F-4D97-AF65-F5344CB8AC3E}">
        <p14:creationId xmlns:p14="http://schemas.microsoft.com/office/powerpoint/2010/main" val="34620725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0685" y="0"/>
            <a:ext cx="10515600" cy="1325563"/>
          </a:xfrm>
        </p:spPr>
        <p:txBody>
          <a:bodyPr/>
          <a:lstStyle/>
          <a:p>
            <a:r>
              <a:rPr lang="en-US" dirty="0"/>
              <a:t>Why assemblers break </a:t>
            </a:r>
            <a:r>
              <a:rPr lang="en-US" dirty="0" err="1"/>
              <a:t>contigs</a:t>
            </a:r>
            <a:r>
              <a:rPr lang="en-US" dirty="0"/>
              <a:t>?</a:t>
            </a:r>
          </a:p>
        </p:txBody>
      </p:sp>
      <p:cxnSp>
        <p:nvCxnSpPr>
          <p:cNvPr id="9" name="Straight Connector 8"/>
          <p:cNvCxnSpPr/>
          <p:nvPr/>
        </p:nvCxnSpPr>
        <p:spPr>
          <a:xfrm flipV="1">
            <a:off x="1588169" y="1973179"/>
            <a:ext cx="8213558" cy="16042"/>
          </a:xfrm>
          <a:prstGeom prst="line">
            <a:avLst/>
          </a:prstGeom>
          <a:ln w="4445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700463" y="2406316"/>
            <a:ext cx="786063" cy="0"/>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2013283" y="2542674"/>
            <a:ext cx="786063" cy="0"/>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2406314" y="2727159"/>
            <a:ext cx="786063" cy="0"/>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2855494" y="2887579"/>
            <a:ext cx="786063" cy="0"/>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3192377" y="3039980"/>
            <a:ext cx="786063" cy="0"/>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3641556" y="3240505"/>
            <a:ext cx="786063" cy="0"/>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4034587" y="3408947"/>
            <a:ext cx="786063" cy="0"/>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430251" y="2382253"/>
            <a:ext cx="786063" cy="0"/>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5823282" y="2542674"/>
            <a:ext cx="786063" cy="0"/>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6216313" y="2727159"/>
            <a:ext cx="786063" cy="0"/>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6585277" y="2887579"/>
            <a:ext cx="786063" cy="0"/>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7082580" y="3039980"/>
            <a:ext cx="786063" cy="0"/>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7499673" y="3240505"/>
            <a:ext cx="786063" cy="0"/>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7948850" y="3408947"/>
            <a:ext cx="786063" cy="0"/>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1700463" y="4090740"/>
            <a:ext cx="3352800" cy="16043"/>
          </a:xfrm>
          <a:prstGeom prst="line">
            <a:avLst/>
          </a:prstGeom>
          <a:ln w="476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5430251" y="4114798"/>
            <a:ext cx="3352800" cy="16043"/>
          </a:xfrm>
          <a:prstGeom prst="line">
            <a:avLst/>
          </a:prstGeom>
          <a:ln w="47625">
            <a:solidFill>
              <a:srgbClr val="FF0000"/>
            </a:solidFill>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10226845" y="1639851"/>
            <a:ext cx="2181726" cy="461665"/>
          </a:xfrm>
          <a:prstGeom prst="rect">
            <a:avLst/>
          </a:prstGeom>
          <a:noFill/>
        </p:spPr>
        <p:txBody>
          <a:bodyPr wrap="square" rtlCol="0">
            <a:spAutoFit/>
          </a:bodyPr>
          <a:lstStyle/>
          <a:p>
            <a:r>
              <a:rPr lang="en-US" sz="2400" dirty="0"/>
              <a:t>Genome</a:t>
            </a:r>
          </a:p>
        </p:txBody>
      </p:sp>
      <p:sp>
        <p:nvSpPr>
          <p:cNvPr id="30" name="Right Brace 29"/>
          <p:cNvSpPr/>
          <p:nvPr/>
        </p:nvSpPr>
        <p:spPr>
          <a:xfrm>
            <a:off x="9609220" y="2101516"/>
            <a:ext cx="521355" cy="1588168"/>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1" name="TextBox 30"/>
          <p:cNvSpPr txBox="1"/>
          <p:nvPr/>
        </p:nvSpPr>
        <p:spPr>
          <a:xfrm>
            <a:off x="10363196" y="2664767"/>
            <a:ext cx="2181726" cy="461665"/>
          </a:xfrm>
          <a:prstGeom prst="rect">
            <a:avLst/>
          </a:prstGeom>
          <a:noFill/>
        </p:spPr>
        <p:txBody>
          <a:bodyPr wrap="square" rtlCol="0">
            <a:spAutoFit/>
          </a:bodyPr>
          <a:lstStyle/>
          <a:p>
            <a:r>
              <a:rPr lang="en-US" sz="2400" dirty="0"/>
              <a:t>Reads</a:t>
            </a:r>
          </a:p>
        </p:txBody>
      </p:sp>
      <p:sp>
        <p:nvSpPr>
          <p:cNvPr id="32" name="TextBox 31"/>
          <p:cNvSpPr txBox="1"/>
          <p:nvPr/>
        </p:nvSpPr>
        <p:spPr>
          <a:xfrm>
            <a:off x="10363196" y="3859907"/>
            <a:ext cx="2181726" cy="461665"/>
          </a:xfrm>
          <a:prstGeom prst="rect">
            <a:avLst/>
          </a:prstGeom>
          <a:noFill/>
        </p:spPr>
        <p:txBody>
          <a:bodyPr wrap="square" rtlCol="0">
            <a:spAutoFit/>
          </a:bodyPr>
          <a:lstStyle/>
          <a:p>
            <a:r>
              <a:rPr lang="en-US" sz="2400" dirty="0" err="1"/>
              <a:t>Contigs</a:t>
            </a:r>
            <a:endParaRPr lang="en-US" sz="2400" dirty="0"/>
          </a:p>
        </p:txBody>
      </p:sp>
      <p:sp>
        <p:nvSpPr>
          <p:cNvPr id="33" name="Oval Callout 32"/>
          <p:cNvSpPr/>
          <p:nvPr/>
        </p:nvSpPr>
        <p:spPr>
          <a:xfrm>
            <a:off x="4551951" y="4227098"/>
            <a:ext cx="2285994" cy="1501712"/>
          </a:xfrm>
          <a:prstGeom prst="wedgeEllipseCallout">
            <a:avLst/>
          </a:prstGeom>
          <a:noFill/>
          <a:ln w="34925"/>
          <a:scene3d>
            <a:camera prst="orthographicFront">
              <a:rot lat="1080000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TextBox 33"/>
          <p:cNvSpPr txBox="1"/>
          <p:nvPr/>
        </p:nvSpPr>
        <p:spPr>
          <a:xfrm>
            <a:off x="4928941" y="4663243"/>
            <a:ext cx="1532014" cy="1015663"/>
          </a:xfrm>
          <a:prstGeom prst="rect">
            <a:avLst/>
          </a:prstGeom>
          <a:noFill/>
        </p:spPr>
        <p:txBody>
          <a:bodyPr wrap="square" rtlCol="0">
            <a:spAutoFit/>
          </a:bodyPr>
          <a:lstStyle/>
          <a:p>
            <a:r>
              <a:rPr lang="en-US" sz="2000" dirty="0"/>
              <a:t>Not enough coverage to assemble!</a:t>
            </a:r>
          </a:p>
        </p:txBody>
      </p:sp>
      <p:sp>
        <p:nvSpPr>
          <p:cNvPr id="37" name="Slide Number Placeholder 36"/>
          <p:cNvSpPr>
            <a:spLocks noGrp="1"/>
          </p:cNvSpPr>
          <p:nvPr>
            <p:ph type="sldNum" sz="quarter" idx="12"/>
          </p:nvPr>
        </p:nvSpPr>
        <p:spPr/>
        <p:txBody>
          <a:bodyPr/>
          <a:lstStyle/>
          <a:p>
            <a:fld id="{8C71CAF9-4461-454A-B702-D536C3775752}" type="slidenum">
              <a:rPr lang="en-US" smtClean="0"/>
              <a:t>9</a:t>
            </a:fld>
            <a:endParaRPr lang="en-US"/>
          </a:p>
        </p:txBody>
      </p:sp>
    </p:spTree>
    <p:extLst>
      <p:ext uri="{BB962C8B-B14F-4D97-AF65-F5344CB8AC3E}">
        <p14:creationId xmlns:p14="http://schemas.microsoft.com/office/powerpoint/2010/main" val="208034130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C67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94253C53-64BB-478E-9D5C-0F41FC2DBC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9147" y="643467"/>
            <a:ext cx="8913705" cy="5571066"/>
          </a:xfrm>
          <a:prstGeom prst="rect">
            <a:avLst/>
          </a:prstGeom>
        </p:spPr>
      </p:pic>
      <p:sp>
        <p:nvSpPr>
          <p:cNvPr id="2" name="TextBox 1">
            <a:extLst>
              <a:ext uri="{FF2B5EF4-FFF2-40B4-BE49-F238E27FC236}">
                <a16:creationId xmlns:a16="http://schemas.microsoft.com/office/drawing/2014/main" id="{252AB9FA-C16B-1744-8B80-2B4D92DBFEAC}"/>
              </a:ext>
            </a:extLst>
          </p:cNvPr>
          <p:cNvSpPr txBox="1"/>
          <p:nvPr/>
        </p:nvSpPr>
        <p:spPr>
          <a:xfrm>
            <a:off x="914400" y="5961888"/>
            <a:ext cx="5388864" cy="369332"/>
          </a:xfrm>
          <a:prstGeom prst="rect">
            <a:avLst/>
          </a:prstGeom>
          <a:noFill/>
        </p:spPr>
        <p:txBody>
          <a:bodyPr wrap="square" rtlCol="0">
            <a:spAutoFit/>
          </a:bodyPr>
          <a:lstStyle/>
          <a:p>
            <a:r>
              <a:rPr lang="en-US" dirty="0"/>
              <a:t>Treangen and </a:t>
            </a:r>
            <a:r>
              <a:rPr lang="en-US" dirty="0" err="1"/>
              <a:t>Salzberg</a:t>
            </a:r>
            <a:r>
              <a:rPr lang="en-US" dirty="0"/>
              <a:t>, Nature Reviews Genetics, 2015</a:t>
            </a:r>
          </a:p>
        </p:txBody>
      </p:sp>
    </p:spTree>
    <p:extLst>
      <p:ext uri="{BB962C8B-B14F-4D97-AF65-F5344CB8AC3E}">
        <p14:creationId xmlns:p14="http://schemas.microsoft.com/office/powerpoint/2010/main" val="55726298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B36B6-2C37-D640-B7CD-E670E7D3C584}"/>
              </a:ext>
            </a:extLst>
          </p:cNvPr>
          <p:cNvSpPr>
            <a:spLocks noGrp="1"/>
          </p:cNvSpPr>
          <p:nvPr>
            <p:ph type="title"/>
          </p:nvPr>
        </p:nvSpPr>
        <p:spPr>
          <a:xfrm>
            <a:off x="648930" y="190354"/>
            <a:ext cx="5127031" cy="1676603"/>
          </a:xfrm>
        </p:spPr>
        <p:txBody>
          <a:bodyPr vert="horz" lIns="91440" tIns="45720" rIns="91440" bIns="45720" rtlCol="0" anchor="ctr">
            <a:normAutofit fontScale="90000"/>
          </a:bodyPr>
          <a:lstStyle/>
          <a:p>
            <a:pPr>
              <a:spcBef>
                <a:spcPct val="0"/>
              </a:spcBef>
            </a:pPr>
            <a:r>
              <a:rPr lang="en-US" sz="3700" i="1" dirty="0"/>
              <a:t>Choose your own adventure</a:t>
            </a:r>
            <a:r>
              <a:rPr lang="en-US" sz="3700" dirty="0"/>
              <a:t>: how shall we map reads to the recruited genomes?</a:t>
            </a:r>
          </a:p>
        </p:txBody>
      </p:sp>
      <p:sp>
        <p:nvSpPr>
          <p:cNvPr id="3" name="Text Placeholder 2">
            <a:extLst>
              <a:ext uri="{FF2B5EF4-FFF2-40B4-BE49-F238E27FC236}">
                <a16:creationId xmlns:a16="http://schemas.microsoft.com/office/drawing/2014/main" id="{33B65A5C-6C82-EB41-9AE9-FC7BDD336E4A}"/>
              </a:ext>
            </a:extLst>
          </p:cNvPr>
          <p:cNvSpPr>
            <a:spLocks noGrp="1"/>
          </p:cNvSpPr>
          <p:nvPr>
            <p:ph type="body" idx="1"/>
          </p:nvPr>
        </p:nvSpPr>
        <p:spPr>
          <a:xfrm>
            <a:off x="648932" y="1866957"/>
            <a:ext cx="5127029" cy="4667955"/>
          </a:xfrm>
        </p:spPr>
        <p:txBody>
          <a:bodyPr vert="horz" lIns="91440" tIns="45720" rIns="91440" bIns="45720" rtlCol="0">
            <a:normAutofit fontScale="92500" lnSpcReduction="10000"/>
          </a:bodyPr>
          <a:lstStyle/>
          <a:p>
            <a:pPr marL="742950" indent="-457200">
              <a:spcAft>
                <a:spcPts val="600"/>
              </a:spcAft>
              <a:buFont typeface="+mj-lt"/>
              <a:buAutoNum type="arabicPeriod"/>
            </a:pPr>
            <a:r>
              <a:rPr lang="en-US" sz="2000" dirty="0"/>
              <a:t>All </a:t>
            </a:r>
            <a:r>
              <a:rPr lang="en-US" sz="2000" dirty="0">
                <a:sym typeface="Wingdings" pitchFamily="2" charset="2"/>
              </a:rPr>
              <a:t> map all reads to every equally good mapping location</a:t>
            </a:r>
            <a:endParaRPr lang="en-US" sz="2000" dirty="0"/>
          </a:p>
          <a:p>
            <a:pPr marL="742950" indent="-457200">
              <a:spcAft>
                <a:spcPts val="600"/>
              </a:spcAft>
              <a:buFont typeface="+mj-lt"/>
              <a:buAutoNum type="arabicPeriod"/>
            </a:pPr>
            <a:endParaRPr lang="en-US" sz="2000" dirty="0"/>
          </a:p>
          <a:p>
            <a:pPr marL="742950" indent="-457200">
              <a:spcAft>
                <a:spcPts val="600"/>
              </a:spcAft>
              <a:buFont typeface="+mj-lt"/>
              <a:buAutoNum type="arabicPeriod"/>
            </a:pPr>
            <a:r>
              <a:rPr lang="en-US" sz="2000" dirty="0"/>
              <a:t>Random </a:t>
            </a:r>
            <a:r>
              <a:rPr lang="en-US" sz="2000" dirty="0">
                <a:sym typeface="Wingdings" pitchFamily="2" charset="2"/>
              </a:rPr>
              <a:t> randomly assign reads amongst equally good mapping location</a:t>
            </a:r>
            <a:endParaRPr lang="en-US" sz="2000" dirty="0"/>
          </a:p>
          <a:p>
            <a:pPr marL="742950" indent="-457200">
              <a:spcAft>
                <a:spcPts val="600"/>
              </a:spcAft>
              <a:buFont typeface="+mj-lt"/>
              <a:buAutoNum type="arabicPeriod"/>
            </a:pPr>
            <a:endParaRPr lang="en-US" sz="2000" dirty="0"/>
          </a:p>
          <a:p>
            <a:pPr marL="742950" indent="-457200">
              <a:spcAft>
                <a:spcPts val="600"/>
              </a:spcAft>
              <a:buFont typeface="+mj-lt"/>
              <a:buAutoNum type="arabicPeriod"/>
            </a:pPr>
            <a:r>
              <a:rPr lang="en-US" sz="2000" dirty="0"/>
              <a:t>Depth </a:t>
            </a:r>
            <a:r>
              <a:rPr lang="en-US" sz="2000" dirty="0">
                <a:sym typeface="Wingdings" pitchFamily="2" charset="2"/>
              </a:rPr>
              <a:t> genome with highest depth of coverage takes all of the reads that map to it</a:t>
            </a:r>
          </a:p>
          <a:p>
            <a:pPr marL="742950" indent="-457200">
              <a:spcAft>
                <a:spcPts val="600"/>
              </a:spcAft>
              <a:buFont typeface="+mj-lt"/>
              <a:buAutoNum type="arabicPeriod"/>
            </a:pPr>
            <a:endParaRPr lang="en-US" sz="2000" dirty="0"/>
          </a:p>
          <a:p>
            <a:pPr marL="742950" indent="-457200">
              <a:spcAft>
                <a:spcPts val="600"/>
              </a:spcAft>
              <a:buFont typeface="+mj-lt"/>
              <a:buAutoNum type="arabicPeriod"/>
            </a:pPr>
            <a:r>
              <a:rPr lang="en-US" sz="2000" dirty="0"/>
              <a:t>Breadth </a:t>
            </a:r>
            <a:r>
              <a:rPr lang="en-US" sz="2000" dirty="0">
                <a:sym typeface="Wingdings" pitchFamily="2" charset="2"/>
              </a:rPr>
              <a:t> genome with highest breadth of coverage takes all the reads that map to it</a:t>
            </a:r>
            <a:endParaRPr lang="en-US" sz="2000" dirty="0"/>
          </a:p>
          <a:p>
            <a:pPr marL="514350">
              <a:spcAft>
                <a:spcPts val="600"/>
              </a:spcAft>
            </a:pPr>
            <a:endParaRPr lang="en-US" sz="2000" dirty="0"/>
          </a:p>
          <a:p>
            <a:pPr marL="514350">
              <a:spcAft>
                <a:spcPts val="600"/>
              </a:spcAft>
            </a:pPr>
            <a:r>
              <a:rPr lang="en-US" sz="2000" dirty="0">
                <a:hlinkClick r:id="rId2"/>
              </a:rPr>
              <a:t>http://tiny.cc/stamps19</a:t>
            </a:r>
            <a:endParaRPr lang="en-US" sz="2000" dirty="0"/>
          </a:p>
          <a:p>
            <a:pPr marL="514350">
              <a:spcAft>
                <a:spcPts val="600"/>
              </a:spcAft>
            </a:pPr>
            <a:endParaRPr lang="en-US" sz="2000" dirty="0"/>
          </a:p>
        </p:txBody>
      </p:sp>
      <p:pic>
        <p:nvPicPr>
          <p:cNvPr id="6" name="Picture 5" descr="A close up of a black background&#10;&#10;Description automatically generated">
            <a:extLst>
              <a:ext uri="{FF2B5EF4-FFF2-40B4-BE49-F238E27FC236}">
                <a16:creationId xmlns:a16="http://schemas.microsoft.com/office/drawing/2014/main" id="{D7DE9DE2-84B1-074E-B578-87CECDB20DDD}"/>
              </a:ext>
            </a:extLst>
          </p:cNvPr>
          <p:cNvPicPr>
            <a:picLocks noChangeAspect="1"/>
          </p:cNvPicPr>
          <p:nvPr/>
        </p:nvPicPr>
        <p:blipFill rotWithShape="1">
          <a:blip r:embed="rId3">
            <a:extLst>
              <a:ext uri="{28A0092B-C50C-407E-A947-70E740481C1C}">
                <a14:useLocalDpi xmlns:a14="http://schemas.microsoft.com/office/drawing/2010/main" val="0"/>
              </a:ext>
            </a:extLst>
          </a:blip>
          <a:srcRect l="333" r="1747" b="-2"/>
          <a:stretch/>
        </p:blipFill>
        <p:spPr>
          <a:xfrm>
            <a:off x="6090613" y="640082"/>
            <a:ext cx="5461724" cy="5577837"/>
          </a:xfrm>
          <a:prstGeom prst="rect">
            <a:avLst/>
          </a:prstGeom>
          <a:effectLst/>
        </p:spPr>
      </p:pic>
    </p:spTree>
    <p:extLst>
      <p:ext uri="{BB962C8B-B14F-4D97-AF65-F5344CB8AC3E}">
        <p14:creationId xmlns:p14="http://schemas.microsoft.com/office/powerpoint/2010/main" val="297003956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772"/>
        <p:cNvGrpSpPr/>
        <p:nvPr/>
      </p:nvGrpSpPr>
      <p:grpSpPr>
        <a:xfrm>
          <a:off x="0" y="0"/>
          <a:ext cx="0" cy="0"/>
          <a:chOff x="0" y="0"/>
          <a:chExt cx="0" cy="0"/>
        </a:xfrm>
      </p:grpSpPr>
      <p:sp>
        <p:nvSpPr>
          <p:cNvPr id="75" name="Rectangle 74">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3" name="Shape 773"/>
          <p:cNvSpPr txBox="1">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chorCtr="0">
            <a:normAutofit/>
          </a:bodyPr>
          <a:lstStyle/>
          <a:p>
            <a:pPr algn="ctr">
              <a:spcBef>
                <a:spcPct val="0"/>
              </a:spcBef>
              <a:buClr>
                <a:schemeClr val="dk1"/>
              </a:buClr>
              <a:buSzPct val="25000"/>
            </a:pPr>
            <a:r>
              <a:rPr lang="en-US" sz="2600" kern="1200" dirty="0">
                <a:solidFill>
                  <a:srgbClr val="FFFFFF"/>
                </a:solidFill>
                <a:latin typeface="+mj-lt"/>
                <a:ea typeface="+mj-ea"/>
                <a:cs typeface="+mj-cs"/>
              </a:rPr>
              <a:t>READ MAPPING: How to place reads?</a:t>
            </a:r>
          </a:p>
        </p:txBody>
      </p:sp>
      <p:pic>
        <p:nvPicPr>
          <p:cNvPr id="774" name="Shape 774"/>
          <p:cNvPicPr preferRelativeResize="0"/>
          <p:nvPr/>
        </p:nvPicPr>
        <p:blipFill rotWithShape="1">
          <a:blip r:embed="rId3"/>
          <a:srcRect t="6149" r="50944" b="52354"/>
          <a:stretch/>
        </p:blipFill>
        <p:spPr>
          <a:xfrm>
            <a:off x="4038600" y="1975563"/>
            <a:ext cx="7188199" cy="2903485"/>
          </a:xfrm>
          <a:prstGeom prst="rect">
            <a:avLst/>
          </a:prstGeom>
          <a:noFill/>
        </p:spPr>
      </p:pic>
      <p:sp>
        <p:nvSpPr>
          <p:cNvPr id="3" name="Slide Number Placeholder 2"/>
          <p:cNvSpPr>
            <a:spLocks noGrp="1"/>
          </p:cNvSpPr>
          <p:nvPr>
            <p:ph type="sldNum" idx="12"/>
          </p:nvPr>
        </p:nvSpPr>
        <p:spPr>
          <a:xfrm>
            <a:off x="11310257" y="6356350"/>
            <a:ext cx="560009" cy="365125"/>
          </a:xfrm>
        </p:spPr>
        <p:txBody>
          <a:bodyPr vert="horz" lIns="91440" tIns="45720" rIns="91440" bIns="45720" rtlCol="0" anchor="ctr">
            <a:normAutofit/>
          </a:bodyPr>
          <a:lstStyle/>
          <a:p>
            <a:pPr>
              <a:spcAft>
                <a:spcPts val="600"/>
              </a:spcAft>
            </a:pPr>
            <a:fld id="{00000000-1234-1234-1234-123412341234}" type="slidenum">
              <a:rPr lang="en-US">
                <a:solidFill>
                  <a:srgbClr val="898989"/>
                </a:solidFill>
              </a:rPr>
              <a:pPr>
                <a:spcAft>
                  <a:spcPts val="600"/>
                </a:spcAft>
              </a:pPr>
              <a:t>92</a:t>
            </a:fld>
            <a:endParaRPr lang="en-US">
              <a:solidFill>
                <a:srgbClr val="898989"/>
              </a:solidFill>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779"/>
        <p:cNvGrpSpPr/>
        <p:nvPr/>
      </p:nvGrpSpPr>
      <p:grpSpPr>
        <a:xfrm>
          <a:off x="0" y="0"/>
          <a:ext cx="0" cy="0"/>
          <a:chOff x="0" y="0"/>
          <a:chExt cx="0" cy="0"/>
        </a:xfrm>
      </p:grpSpPr>
      <p:sp>
        <p:nvSpPr>
          <p:cNvPr id="82" name="Rectangle 81">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0" name="Shape 780"/>
          <p:cNvSpPr txBox="1">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chorCtr="0">
            <a:normAutofit/>
          </a:bodyPr>
          <a:lstStyle/>
          <a:p>
            <a:pPr algn="ctr">
              <a:spcBef>
                <a:spcPct val="0"/>
              </a:spcBef>
              <a:buClr>
                <a:schemeClr val="dk1"/>
              </a:buClr>
              <a:buSzPct val="25000"/>
            </a:pPr>
            <a:r>
              <a:rPr lang="en-US" sz="2600" kern="1200" dirty="0">
                <a:solidFill>
                  <a:srgbClr val="FFFFFF"/>
                </a:solidFill>
                <a:latin typeface="+mj-lt"/>
                <a:ea typeface="+mj-ea"/>
                <a:cs typeface="+mj-cs"/>
              </a:rPr>
              <a:t>Random assignment “coin flip”</a:t>
            </a:r>
          </a:p>
        </p:txBody>
      </p:sp>
      <p:pic>
        <p:nvPicPr>
          <p:cNvPr id="781" name="Shape 781"/>
          <p:cNvPicPr preferRelativeResize="0"/>
          <p:nvPr/>
        </p:nvPicPr>
        <p:blipFill rotWithShape="1">
          <a:blip r:embed="rId3"/>
          <a:srcRect l="50385" t="6149" r="486" b="53121"/>
          <a:stretch/>
        </p:blipFill>
        <p:spPr>
          <a:xfrm>
            <a:off x="4038600" y="2004515"/>
            <a:ext cx="7188199" cy="2845580"/>
          </a:xfrm>
          <a:prstGeom prst="rect">
            <a:avLst/>
          </a:prstGeom>
          <a:noFill/>
        </p:spPr>
      </p:pic>
      <p:sp>
        <p:nvSpPr>
          <p:cNvPr id="3" name="Slide Number Placeholder 2"/>
          <p:cNvSpPr>
            <a:spLocks noGrp="1"/>
          </p:cNvSpPr>
          <p:nvPr>
            <p:ph type="sldNum" idx="12"/>
          </p:nvPr>
        </p:nvSpPr>
        <p:spPr>
          <a:xfrm>
            <a:off x="11310257" y="6356350"/>
            <a:ext cx="560009" cy="365125"/>
          </a:xfrm>
        </p:spPr>
        <p:txBody>
          <a:bodyPr vert="horz" lIns="91440" tIns="45720" rIns="91440" bIns="45720" rtlCol="0" anchor="ctr">
            <a:normAutofit/>
          </a:bodyPr>
          <a:lstStyle/>
          <a:p>
            <a:pPr>
              <a:spcAft>
                <a:spcPts val="600"/>
              </a:spcAft>
            </a:pPr>
            <a:fld id="{00000000-1234-1234-1234-123412341234}" type="slidenum">
              <a:rPr lang="en-US">
                <a:solidFill>
                  <a:srgbClr val="898989"/>
                </a:solidFill>
              </a:rPr>
              <a:pPr>
                <a:spcAft>
                  <a:spcPts val="600"/>
                </a:spcAft>
              </a:pPr>
              <a:t>93</a:t>
            </a:fld>
            <a:endParaRPr lang="en-US">
              <a:solidFill>
                <a:srgbClr val="898989"/>
              </a:solidFill>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786"/>
        <p:cNvGrpSpPr/>
        <p:nvPr/>
      </p:nvGrpSpPr>
      <p:grpSpPr>
        <a:xfrm>
          <a:off x="0" y="0"/>
          <a:ext cx="0" cy="0"/>
          <a:chOff x="0" y="0"/>
          <a:chExt cx="0" cy="0"/>
        </a:xfrm>
      </p:grpSpPr>
      <p:sp>
        <p:nvSpPr>
          <p:cNvPr id="89" name="Rectangle 88">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ectangle 90">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7" name="Shape 787"/>
          <p:cNvSpPr txBox="1">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chorCtr="0">
            <a:normAutofit/>
          </a:bodyPr>
          <a:lstStyle/>
          <a:p>
            <a:pPr algn="ctr">
              <a:spcBef>
                <a:spcPct val="0"/>
              </a:spcBef>
              <a:buClr>
                <a:schemeClr val="dk1"/>
              </a:buClr>
              <a:buSzPct val="25000"/>
            </a:pPr>
            <a:r>
              <a:rPr lang="en-US" sz="2600" kern="1200">
                <a:solidFill>
                  <a:srgbClr val="FFFFFF"/>
                </a:solidFill>
                <a:latin typeface="+mj-lt"/>
                <a:ea typeface="+mj-ea"/>
                <a:cs typeface="+mj-cs"/>
              </a:rPr>
              <a:t>Rank by depth of coverage</a:t>
            </a:r>
          </a:p>
        </p:txBody>
      </p:sp>
      <p:pic>
        <p:nvPicPr>
          <p:cNvPr id="788" name="Shape 788"/>
          <p:cNvPicPr preferRelativeResize="0"/>
          <p:nvPr/>
        </p:nvPicPr>
        <p:blipFill rotWithShape="1">
          <a:blip r:embed="rId3"/>
          <a:srcRect t="58535" r="50941"/>
          <a:stretch/>
        </p:blipFill>
        <p:spPr>
          <a:xfrm>
            <a:off x="4038600" y="1976776"/>
            <a:ext cx="7188199" cy="2901059"/>
          </a:xfrm>
          <a:prstGeom prst="rect">
            <a:avLst/>
          </a:prstGeom>
          <a:noFill/>
        </p:spPr>
      </p:pic>
      <p:sp>
        <p:nvSpPr>
          <p:cNvPr id="3" name="Slide Number Placeholder 2"/>
          <p:cNvSpPr>
            <a:spLocks noGrp="1"/>
          </p:cNvSpPr>
          <p:nvPr>
            <p:ph type="sldNum" idx="12"/>
          </p:nvPr>
        </p:nvSpPr>
        <p:spPr>
          <a:xfrm>
            <a:off x="11310257" y="6356350"/>
            <a:ext cx="560009" cy="365125"/>
          </a:xfrm>
        </p:spPr>
        <p:txBody>
          <a:bodyPr vert="horz" lIns="91440" tIns="45720" rIns="91440" bIns="45720" rtlCol="0" anchor="ctr">
            <a:normAutofit/>
          </a:bodyPr>
          <a:lstStyle/>
          <a:p>
            <a:pPr>
              <a:spcAft>
                <a:spcPts val="600"/>
              </a:spcAft>
            </a:pPr>
            <a:fld id="{00000000-1234-1234-1234-123412341234}" type="slidenum">
              <a:rPr lang="en-US">
                <a:solidFill>
                  <a:srgbClr val="898989"/>
                </a:solidFill>
              </a:rPr>
              <a:pPr>
                <a:spcAft>
                  <a:spcPts val="600"/>
                </a:spcAft>
              </a:pPr>
              <a:t>94</a:t>
            </a:fld>
            <a:endParaRPr lang="en-US">
              <a:solidFill>
                <a:srgbClr val="898989"/>
              </a:solidFill>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793"/>
        <p:cNvGrpSpPr/>
        <p:nvPr/>
      </p:nvGrpSpPr>
      <p:grpSpPr>
        <a:xfrm>
          <a:off x="0" y="0"/>
          <a:ext cx="0" cy="0"/>
          <a:chOff x="0" y="0"/>
          <a:chExt cx="0" cy="0"/>
        </a:xfrm>
      </p:grpSpPr>
      <p:sp>
        <p:nvSpPr>
          <p:cNvPr id="96" name="Rectangle 95">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7">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4" name="Shape 794"/>
          <p:cNvSpPr txBox="1">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chorCtr="0">
            <a:normAutofit/>
          </a:bodyPr>
          <a:lstStyle/>
          <a:p>
            <a:pPr algn="ctr">
              <a:spcBef>
                <a:spcPct val="0"/>
              </a:spcBef>
              <a:buClr>
                <a:schemeClr val="dk1"/>
              </a:buClr>
              <a:buSzPct val="25000"/>
            </a:pPr>
            <a:r>
              <a:rPr lang="en-US" sz="2600" kern="1200" dirty="0">
                <a:solidFill>
                  <a:srgbClr val="FFFFFF"/>
                </a:solidFill>
                <a:latin typeface="+mj-lt"/>
                <a:ea typeface="+mj-ea"/>
                <a:cs typeface="+mj-cs"/>
              </a:rPr>
              <a:t>Rank by </a:t>
            </a:r>
            <a:r>
              <a:rPr lang="en-US" sz="2600" dirty="0">
                <a:solidFill>
                  <a:srgbClr val="FFFFFF"/>
                </a:solidFill>
              </a:rPr>
              <a:t>m</a:t>
            </a:r>
            <a:r>
              <a:rPr lang="en-US" sz="2600" kern="1200" dirty="0">
                <a:solidFill>
                  <a:srgbClr val="FFFFFF"/>
                </a:solidFill>
                <a:latin typeface="+mj-lt"/>
                <a:ea typeface="+mj-ea"/>
                <a:cs typeface="+mj-cs"/>
              </a:rPr>
              <a:t>inimum set cover</a:t>
            </a:r>
          </a:p>
        </p:txBody>
      </p:sp>
      <p:pic>
        <p:nvPicPr>
          <p:cNvPr id="795" name="Shape 795"/>
          <p:cNvPicPr preferRelativeResize="0"/>
          <p:nvPr/>
        </p:nvPicPr>
        <p:blipFill rotWithShape="1">
          <a:blip r:embed="rId3"/>
          <a:srcRect l="50629" t="57772"/>
          <a:stretch/>
        </p:blipFill>
        <p:spPr>
          <a:xfrm>
            <a:off x="4038600" y="1959417"/>
            <a:ext cx="7188199" cy="2935777"/>
          </a:xfrm>
          <a:prstGeom prst="rect">
            <a:avLst/>
          </a:prstGeom>
          <a:noFill/>
        </p:spPr>
      </p:pic>
      <p:sp>
        <p:nvSpPr>
          <p:cNvPr id="3" name="Slide Number Placeholder 2"/>
          <p:cNvSpPr>
            <a:spLocks noGrp="1"/>
          </p:cNvSpPr>
          <p:nvPr>
            <p:ph type="sldNum" idx="12"/>
          </p:nvPr>
        </p:nvSpPr>
        <p:spPr>
          <a:xfrm>
            <a:off x="11310257" y="6356350"/>
            <a:ext cx="560009" cy="365125"/>
          </a:xfrm>
        </p:spPr>
        <p:txBody>
          <a:bodyPr vert="horz" lIns="91440" tIns="45720" rIns="91440" bIns="45720" rtlCol="0" anchor="ctr">
            <a:normAutofit/>
          </a:bodyPr>
          <a:lstStyle/>
          <a:p>
            <a:pPr>
              <a:spcAft>
                <a:spcPts val="600"/>
              </a:spcAft>
            </a:pPr>
            <a:fld id="{00000000-1234-1234-1234-123412341234}" type="slidenum">
              <a:rPr lang="en-US">
                <a:solidFill>
                  <a:srgbClr val="898989"/>
                </a:solidFill>
              </a:rPr>
              <a:pPr>
                <a:spcAft>
                  <a:spcPts val="600"/>
                </a:spcAft>
              </a:pPr>
              <a:t>95</a:t>
            </a:fld>
            <a:endParaRPr lang="en-US">
              <a:solidFill>
                <a:srgbClr val="898989"/>
              </a:solidFill>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11A696-21A6-E44D-859F-DAFB41B95A1F}"/>
              </a:ext>
            </a:extLst>
          </p:cNvPr>
          <p:cNvSpPr>
            <a:spLocks noGrp="1"/>
          </p:cNvSpPr>
          <p:nvPr>
            <p:ph type="title"/>
          </p:nvPr>
        </p:nvSpPr>
        <p:spPr/>
        <p:txBody>
          <a:bodyPr>
            <a:normAutofit fontScale="90000"/>
          </a:bodyPr>
          <a:lstStyle/>
          <a:p>
            <a:r>
              <a:rPr lang="en-US" dirty="0"/>
              <a:t>Survey results:</a:t>
            </a:r>
          </a:p>
        </p:txBody>
      </p:sp>
      <p:sp>
        <p:nvSpPr>
          <p:cNvPr id="3" name="Text Placeholder 2">
            <a:extLst>
              <a:ext uri="{FF2B5EF4-FFF2-40B4-BE49-F238E27FC236}">
                <a16:creationId xmlns:a16="http://schemas.microsoft.com/office/drawing/2014/main" id="{1F95C236-FF5E-9845-B739-0400F5FD27CB}"/>
              </a:ext>
            </a:extLst>
          </p:cNvPr>
          <p:cNvSpPr>
            <a:spLocks noGrp="1"/>
          </p:cNvSpPr>
          <p:nvPr>
            <p:ph type="body" idx="1"/>
          </p:nvPr>
        </p:nvSpPr>
        <p:spPr/>
        <p:txBody>
          <a:bodyPr/>
          <a:lstStyle/>
          <a:p>
            <a:r>
              <a:rPr lang="en-US" dirty="0">
                <a:hlinkClick r:id="rId2"/>
              </a:rPr>
              <a:t>https://ql.tc/axwUgB</a:t>
            </a:r>
            <a:endParaRPr lang="en-US" dirty="0"/>
          </a:p>
        </p:txBody>
      </p:sp>
    </p:spTree>
    <p:extLst>
      <p:ext uri="{BB962C8B-B14F-4D97-AF65-F5344CB8AC3E}">
        <p14:creationId xmlns:p14="http://schemas.microsoft.com/office/powerpoint/2010/main" val="270660383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E46D43-C104-4EE0-879D-D4B7C511E9C0}"/>
              </a:ext>
            </a:extLst>
          </p:cNvPr>
          <p:cNvSpPr>
            <a:spLocks noGrp="1"/>
          </p:cNvSpPr>
          <p:nvPr>
            <p:ph type="title"/>
          </p:nvPr>
        </p:nvSpPr>
        <p:spPr/>
        <p:txBody>
          <a:bodyPr>
            <a:normAutofit fontScale="90000"/>
          </a:bodyPr>
          <a:lstStyle/>
          <a:p>
            <a:r>
              <a:rPr lang="en-US" dirty="0"/>
              <a:t>Minimum set cover?</a:t>
            </a:r>
          </a:p>
        </p:txBody>
      </p:sp>
      <p:sp>
        <p:nvSpPr>
          <p:cNvPr id="3" name="Text Placeholder 2">
            <a:extLst>
              <a:ext uri="{FF2B5EF4-FFF2-40B4-BE49-F238E27FC236}">
                <a16:creationId xmlns:a16="http://schemas.microsoft.com/office/drawing/2014/main" id="{334298C1-FCC7-4D35-8DFE-F2C518A7DFA2}"/>
              </a:ext>
            </a:extLst>
          </p:cNvPr>
          <p:cNvSpPr>
            <a:spLocks noGrp="1"/>
          </p:cNvSpPr>
          <p:nvPr>
            <p:ph type="body" idx="1"/>
          </p:nvPr>
        </p:nvSpPr>
        <p:spPr/>
        <p:txBody>
          <a:bodyPr>
            <a:normAutofit lnSpcReduction="10000"/>
          </a:bodyPr>
          <a:lstStyle/>
          <a:p>
            <a:r>
              <a:rPr lang="en-US" dirty="0"/>
              <a:t>Given a set of elements U { 1 , 2 , . . . , n } and a collection S of m sets whose union equals the universe, the set cover problem is to identify the smallest sub-collection of S whose union equals the universe. </a:t>
            </a:r>
          </a:p>
          <a:p>
            <a:endParaRPr lang="en-US" dirty="0"/>
          </a:p>
          <a:p>
            <a:r>
              <a:rPr lang="en-US" dirty="0"/>
              <a:t>For example, consider the universe U = { 1 , 2 , 3 , 4 , 5 } and the collection of sets S = { { 1 , 2 , 3 } , { 2 , 4 } , { 3 , 4 } , { 4 , 5 } } the union of S is U. </a:t>
            </a:r>
          </a:p>
          <a:p>
            <a:endParaRPr lang="en-US" dirty="0"/>
          </a:p>
          <a:p>
            <a:r>
              <a:rPr lang="en-US" dirty="0"/>
              <a:t>The minimum set cover is the smallest number of m sets that cover U:</a:t>
            </a:r>
          </a:p>
          <a:p>
            <a:pPr marL="0" indent="0">
              <a:buNone/>
            </a:pPr>
            <a:r>
              <a:rPr lang="en-US" dirty="0"/>
              <a:t>{ { 1 , 2 , 3 } , { 4 , 5 } }</a:t>
            </a:r>
          </a:p>
          <a:p>
            <a:endParaRPr lang="en-US" dirty="0"/>
          </a:p>
          <a:p>
            <a:r>
              <a:rPr lang="en-US" dirty="0"/>
              <a:t>For reference selection, it’s the smallest number of genomes that cover all of the input reads.</a:t>
            </a:r>
          </a:p>
        </p:txBody>
      </p:sp>
    </p:spTree>
    <p:extLst>
      <p:ext uri="{BB962C8B-B14F-4D97-AF65-F5344CB8AC3E}">
        <p14:creationId xmlns:p14="http://schemas.microsoft.com/office/powerpoint/2010/main" val="151487389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800"/>
        <p:cNvGrpSpPr/>
        <p:nvPr/>
      </p:nvGrpSpPr>
      <p:grpSpPr>
        <a:xfrm>
          <a:off x="0" y="0"/>
          <a:ext cx="0" cy="0"/>
          <a:chOff x="0" y="0"/>
          <a:chExt cx="0" cy="0"/>
        </a:xfrm>
      </p:grpSpPr>
      <p:sp>
        <p:nvSpPr>
          <p:cNvPr id="801" name="Shape 801"/>
          <p:cNvSpPr txBox="1">
            <a:spLocks noGrp="1"/>
          </p:cNvSpPr>
          <p:nvPr>
            <p:ph type="title"/>
          </p:nvPr>
        </p:nvSpPr>
        <p:spPr>
          <a:xfrm>
            <a:off x="1981200" y="274637"/>
            <a:ext cx="8229600" cy="1143000"/>
          </a:xfrm>
          <a:prstGeom prst="rect">
            <a:avLst/>
          </a:prstGeom>
          <a:noFill/>
          <a:ln>
            <a:noFill/>
          </a:ln>
        </p:spPr>
        <p:txBody>
          <a:bodyPr vert="horz" lIns="91425" tIns="91425" rIns="91425" bIns="91425" rtlCol="0" anchor="b" anchorCtr="0">
            <a:noAutofit/>
          </a:bodyPr>
          <a:lstStyle/>
          <a:p>
            <a:pPr algn="ctr">
              <a:lnSpc>
                <a:spcPct val="100000"/>
              </a:lnSpc>
              <a:buClr>
                <a:schemeClr val="dk1"/>
              </a:buClr>
              <a:buSzPct val="25000"/>
            </a:pPr>
            <a:r>
              <a:rPr lang="en-US" dirty="0"/>
              <a:t>Read mapping selection: Minimum set cover</a:t>
            </a:r>
          </a:p>
        </p:txBody>
      </p:sp>
      <p:pic>
        <p:nvPicPr>
          <p:cNvPr id="802" name="Shape 802"/>
          <p:cNvPicPr preferRelativeResize="0"/>
          <p:nvPr/>
        </p:nvPicPr>
        <p:blipFill rotWithShape="1">
          <a:blip r:embed="rId3">
            <a:alphaModFix/>
          </a:blip>
          <a:srcRect/>
          <a:stretch/>
        </p:blipFill>
        <p:spPr>
          <a:xfrm>
            <a:off x="1765888" y="1417637"/>
            <a:ext cx="8143800" cy="5153100"/>
          </a:xfrm>
          <a:prstGeom prst="rect">
            <a:avLst/>
          </a:prstGeom>
          <a:noFill/>
          <a:ln>
            <a:noFill/>
          </a:ln>
        </p:spPr>
      </p:pic>
      <p:sp>
        <p:nvSpPr>
          <p:cNvPr id="804" name="Shape 804"/>
          <p:cNvSpPr/>
          <p:nvPr/>
        </p:nvSpPr>
        <p:spPr>
          <a:xfrm>
            <a:off x="5761200" y="3986100"/>
            <a:ext cx="4148488" cy="2746200"/>
          </a:xfrm>
          <a:prstGeom prst="roundRect">
            <a:avLst>
              <a:gd name="adj" fmla="val 16667"/>
            </a:avLst>
          </a:prstGeom>
          <a:noFill/>
          <a:ln w="38100" cap="flat" cmpd="sng">
            <a:solidFill>
              <a:srgbClr val="FF0000"/>
            </a:solidFill>
            <a:prstDash val="solid"/>
            <a:round/>
            <a:headEnd type="none" w="med" len="med"/>
            <a:tailEnd type="none" w="med" len="med"/>
          </a:ln>
        </p:spPr>
        <p:txBody>
          <a:bodyPr lIns="91425" tIns="91425" rIns="91425" bIns="91425" anchor="ctr" anchorCtr="0">
            <a:noAutofit/>
          </a:bodyPr>
          <a:lstStyle/>
          <a:p>
            <a:endParaRPr/>
          </a:p>
        </p:txBody>
      </p:sp>
      <p:sp>
        <p:nvSpPr>
          <p:cNvPr id="3" name="Slide Number Placeholder 2"/>
          <p:cNvSpPr>
            <a:spLocks noGrp="1"/>
          </p:cNvSpPr>
          <p:nvPr>
            <p:ph type="sldNum" idx="12"/>
          </p:nvPr>
        </p:nvSpPr>
        <p:spPr/>
        <p:txBody>
          <a:bodyPr/>
          <a:lstStyle/>
          <a:p>
            <a:fld id="{00000000-1234-1234-1234-123412341234}" type="slidenum">
              <a:rPr lang="en-US" sz="1300">
                <a:solidFill>
                  <a:schemeClr val="dk1"/>
                </a:solidFill>
              </a:rPr>
              <a:pPr/>
              <a:t>98</a:t>
            </a:fld>
            <a:endParaRPr lang="en-US" sz="1300">
              <a:solidFill>
                <a:schemeClr val="dk1"/>
              </a:solidFill>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D5F9D2C-D9A4-CD42-AF52-299E67B73F53}"/>
              </a:ext>
            </a:extLst>
          </p:cNvPr>
          <p:cNvSpPr>
            <a:spLocks noGrp="1"/>
          </p:cNvSpPr>
          <p:nvPr>
            <p:ph type="title"/>
          </p:nvPr>
        </p:nvSpPr>
        <p:spPr>
          <a:xfrm>
            <a:off x="526073" y="466578"/>
            <a:ext cx="11139854" cy="930447"/>
          </a:xfrm>
        </p:spPr>
        <p:txBody>
          <a:bodyPr vert="horz" lIns="91440" tIns="45720" rIns="91440" bIns="45720" rtlCol="0" anchor="b">
            <a:normAutofit/>
          </a:bodyPr>
          <a:lstStyle/>
          <a:p>
            <a:pPr algn="ctr"/>
            <a:r>
              <a:rPr lang="en-US" sz="5400" kern="1200" dirty="0">
                <a:solidFill>
                  <a:srgbClr val="FFFFFF"/>
                </a:solidFill>
                <a:latin typeface="+mj-lt"/>
                <a:ea typeface="+mj-ea"/>
                <a:cs typeface="+mj-cs"/>
                <a:sym typeface="Calibri"/>
              </a:rPr>
              <a:t>STEP 3: Building the contigs</a:t>
            </a:r>
            <a:endParaRPr lang="en-US" sz="5400" kern="1200" dirty="0">
              <a:solidFill>
                <a:srgbClr val="FFFFFF"/>
              </a:solidFill>
              <a:latin typeface="+mj-lt"/>
              <a:ea typeface="+mj-ea"/>
              <a:cs typeface="+mj-cs"/>
            </a:endParaRPr>
          </a:p>
        </p:txBody>
      </p:sp>
      <p:cxnSp>
        <p:nvCxnSpPr>
          <p:cNvPr id="21" name="Straight Connector 20">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
        <p:nvSpPr>
          <p:cNvPr id="14" name="Shape 764">
            <a:extLst>
              <a:ext uri="{FF2B5EF4-FFF2-40B4-BE49-F238E27FC236}">
                <a16:creationId xmlns:a16="http://schemas.microsoft.com/office/drawing/2014/main" id="{D5B8A185-1FB5-1749-A38C-817664C5E067}"/>
              </a:ext>
            </a:extLst>
          </p:cNvPr>
          <p:cNvSpPr/>
          <p:nvPr/>
        </p:nvSpPr>
        <p:spPr>
          <a:xfrm>
            <a:off x="2599650" y="3206375"/>
            <a:ext cx="5665200" cy="596400"/>
          </a:xfrm>
          <a:prstGeom prst="rect">
            <a:avLst/>
          </a:prstGeom>
          <a:solidFill>
            <a:srgbClr val="FFFFFF"/>
          </a:solidFill>
          <a:ln>
            <a:noFill/>
          </a:ln>
        </p:spPr>
        <p:txBody>
          <a:bodyPr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 name="Shape 765">
            <a:extLst>
              <a:ext uri="{FF2B5EF4-FFF2-40B4-BE49-F238E27FC236}">
                <a16:creationId xmlns:a16="http://schemas.microsoft.com/office/drawing/2014/main" id="{2D2CE1F3-9A8C-3742-BEB6-06CD5FB7B1BD}"/>
              </a:ext>
            </a:extLst>
          </p:cNvPr>
          <p:cNvSpPr/>
          <p:nvPr/>
        </p:nvSpPr>
        <p:spPr>
          <a:xfrm>
            <a:off x="2704950" y="4201475"/>
            <a:ext cx="3614100" cy="596400"/>
          </a:xfrm>
          <a:prstGeom prst="rect">
            <a:avLst/>
          </a:prstGeom>
          <a:solidFill>
            <a:srgbClr val="FFFFFF"/>
          </a:solidFill>
          <a:ln>
            <a:noFill/>
          </a:ln>
        </p:spPr>
        <p:txBody>
          <a:bodyPr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 name="Shape 766">
            <a:extLst>
              <a:ext uri="{FF2B5EF4-FFF2-40B4-BE49-F238E27FC236}">
                <a16:creationId xmlns:a16="http://schemas.microsoft.com/office/drawing/2014/main" id="{E20E9EBE-46AA-4C4E-913F-31277696E77C}"/>
              </a:ext>
            </a:extLst>
          </p:cNvPr>
          <p:cNvSpPr/>
          <p:nvPr/>
        </p:nvSpPr>
        <p:spPr>
          <a:xfrm>
            <a:off x="2704950" y="5264075"/>
            <a:ext cx="3614100" cy="596400"/>
          </a:xfrm>
          <a:prstGeom prst="rect">
            <a:avLst/>
          </a:prstGeom>
          <a:solidFill>
            <a:srgbClr val="FFFFFF"/>
          </a:solidFill>
          <a:ln>
            <a:noFill/>
          </a:ln>
        </p:spPr>
        <p:txBody>
          <a:bodyPr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Shape 810">
            <a:extLst>
              <a:ext uri="{FF2B5EF4-FFF2-40B4-BE49-F238E27FC236}">
                <a16:creationId xmlns:a16="http://schemas.microsoft.com/office/drawing/2014/main" id="{C32348FB-09BA-064D-AE4C-F91D55FDCD8F}"/>
              </a:ext>
            </a:extLst>
          </p:cNvPr>
          <p:cNvSpPr txBox="1"/>
          <p:nvPr/>
        </p:nvSpPr>
        <p:spPr>
          <a:xfrm>
            <a:off x="1905775" y="2695646"/>
            <a:ext cx="8723700" cy="2934600"/>
          </a:xfrm>
          <a:prstGeom prst="rect">
            <a:avLst/>
          </a:prstGeom>
          <a:noFill/>
          <a:ln>
            <a:noFill/>
          </a:ln>
        </p:spPr>
        <p:txBody>
          <a:bodyPr lIns="91425" tIns="91425" rIns="91425" bIns="91425" anchor="t" anchorCtr="0">
            <a:noAutofit/>
          </a:bodyPr>
          <a:lstStyle/>
          <a:p>
            <a:r>
              <a:rPr lang="en-US" sz="3000" dirty="0">
                <a:latin typeface="Consolas"/>
                <a:ea typeface="Consolas"/>
                <a:cs typeface="Consolas"/>
                <a:sym typeface="Consolas"/>
              </a:rPr>
              <a:t>        </a:t>
            </a:r>
            <a:r>
              <a:rPr lang="en-US" sz="3000" dirty="0">
                <a:solidFill>
                  <a:schemeClr val="dk1"/>
                </a:solidFill>
                <a:latin typeface="Consolas"/>
                <a:ea typeface="Consolas"/>
                <a:cs typeface="Consolas"/>
                <a:sym typeface="Consolas"/>
              </a:rPr>
              <a:t>TGCA</a:t>
            </a:r>
            <a:r>
              <a:rPr lang="en-US" sz="3000" dirty="0">
                <a:solidFill>
                  <a:srgbClr val="FF0000"/>
                </a:solidFill>
                <a:latin typeface="Consolas"/>
                <a:ea typeface="Consolas"/>
                <a:cs typeface="Consolas"/>
                <a:sym typeface="Consolas"/>
              </a:rPr>
              <a:t>C</a:t>
            </a:r>
            <a:r>
              <a:rPr lang="en-US" sz="3000" dirty="0">
                <a:solidFill>
                  <a:schemeClr val="dk1"/>
                </a:solidFill>
                <a:latin typeface="Consolas"/>
                <a:ea typeface="Consolas"/>
                <a:cs typeface="Consolas"/>
                <a:sym typeface="Consolas"/>
              </a:rPr>
              <a:t>GGATG  TGCATGCACG</a:t>
            </a:r>
          </a:p>
          <a:p>
            <a:r>
              <a:rPr lang="en-US" sz="3000" dirty="0">
                <a:solidFill>
                  <a:schemeClr val="dk1"/>
                </a:solidFill>
                <a:latin typeface="Consolas"/>
                <a:ea typeface="Consolas"/>
                <a:cs typeface="Consolas"/>
                <a:sym typeface="Consolas"/>
              </a:rPr>
              <a:t>    TT</a:t>
            </a:r>
            <a:r>
              <a:rPr lang="en-US" sz="3000" dirty="0">
                <a:solidFill>
                  <a:srgbClr val="FF0000"/>
                </a:solidFill>
                <a:latin typeface="Consolas"/>
                <a:ea typeface="Consolas"/>
                <a:cs typeface="Consolas"/>
                <a:sym typeface="Consolas"/>
              </a:rPr>
              <a:t>A</a:t>
            </a:r>
            <a:r>
              <a:rPr lang="en-US" sz="3000" dirty="0">
                <a:solidFill>
                  <a:schemeClr val="dk1"/>
                </a:solidFill>
                <a:latin typeface="Consolas"/>
                <a:ea typeface="Consolas"/>
                <a:cs typeface="Consolas"/>
                <a:sym typeface="Consolas"/>
              </a:rPr>
              <a:t>ATGCA</a:t>
            </a:r>
            <a:r>
              <a:rPr lang="en-US" sz="3000" dirty="0">
                <a:solidFill>
                  <a:srgbClr val="FF0000"/>
                </a:solidFill>
                <a:latin typeface="Consolas"/>
                <a:ea typeface="Consolas"/>
                <a:cs typeface="Consolas"/>
                <a:sym typeface="Consolas"/>
              </a:rPr>
              <a:t>C</a:t>
            </a:r>
            <a:r>
              <a:rPr lang="en-US" sz="3000" dirty="0">
                <a:solidFill>
                  <a:schemeClr val="dk1"/>
                </a:solidFill>
                <a:latin typeface="Consolas"/>
                <a:ea typeface="Consolas"/>
                <a:cs typeface="Consolas"/>
                <a:sym typeface="Consolas"/>
              </a:rPr>
              <a:t>G  TG</a:t>
            </a:r>
            <a:r>
              <a:rPr lang="en-US" sz="3000" b="1" dirty="0">
                <a:solidFill>
                  <a:srgbClr val="FF0000"/>
                </a:solidFill>
                <a:latin typeface="Consolas"/>
                <a:ea typeface="Consolas"/>
                <a:cs typeface="Consolas"/>
                <a:sym typeface="Consolas"/>
              </a:rPr>
              <a:t>–</a:t>
            </a:r>
            <a:r>
              <a:rPr lang="en-US" sz="3000" dirty="0">
                <a:solidFill>
                  <a:schemeClr val="dk1"/>
                </a:solidFill>
                <a:latin typeface="Consolas"/>
                <a:ea typeface="Consolas"/>
                <a:cs typeface="Consolas"/>
                <a:sym typeface="Consolas"/>
              </a:rPr>
              <a:t>ATGCATG</a:t>
            </a:r>
          </a:p>
          <a:p>
            <a:r>
              <a:rPr lang="en-US" sz="3000" dirty="0">
                <a:solidFill>
                  <a:schemeClr val="dk1"/>
                </a:solidFill>
                <a:latin typeface="Consolas"/>
                <a:ea typeface="Consolas"/>
                <a:cs typeface="Consolas"/>
                <a:sym typeface="Consolas"/>
              </a:rPr>
              <a:t>TGGATT</a:t>
            </a:r>
            <a:r>
              <a:rPr lang="en-US" sz="3000" dirty="0">
                <a:solidFill>
                  <a:srgbClr val="FF0000"/>
                </a:solidFill>
                <a:latin typeface="Consolas"/>
                <a:ea typeface="Consolas"/>
                <a:cs typeface="Consolas"/>
                <a:sym typeface="Consolas"/>
              </a:rPr>
              <a:t>A</a:t>
            </a:r>
            <a:r>
              <a:rPr lang="en-US" sz="3000" dirty="0">
                <a:solidFill>
                  <a:schemeClr val="dk1"/>
                </a:solidFill>
                <a:latin typeface="Consolas"/>
                <a:ea typeface="Consolas"/>
                <a:cs typeface="Consolas"/>
                <a:sym typeface="Consolas"/>
              </a:rPr>
              <a:t>ATG  TGGATG</a:t>
            </a:r>
            <a:r>
              <a:rPr lang="en-US" sz="3000" b="1" dirty="0">
                <a:solidFill>
                  <a:srgbClr val="FF0000"/>
                </a:solidFill>
                <a:latin typeface="Consolas"/>
                <a:ea typeface="Consolas"/>
                <a:cs typeface="Consolas"/>
                <a:sym typeface="Consolas"/>
              </a:rPr>
              <a:t>–</a:t>
            </a:r>
            <a:r>
              <a:rPr lang="en-US" sz="3000" dirty="0">
                <a:solidFill>
                  <a:schemeClr val="dk1"/>
                </a:solidFill>
                <a:latin typeface="Consolas"/>
                <a:ea typeface="Consolas"/>
                <a:cs typeface="Consolas"/>
                <a:sym typeface="Consolas"/>
              </a:rPr>
              <a:t>ATG </a:t>
            </a:r>
          </a:p>
          <a:p>
            <a:r>
              <a:rPr lang="en-US" sz="3000" dirty="0">
                <a:solidFill>
                  <a:schemeClr val="dk1"/>
                </a:solidFill>
                <a:latin typeface="Consolas"/>
                <a:ea typeface="Consolas"/>
                <a:cs typeface="Consolas"/>
                <a:sym typeface="Consolas"/>
              </a:rPr>
              <a:t>TGGATT</a:t>
            </a:r>
            <a:r>
              <a:rPr lang="en-US" sz="3000" dirty="0">
                <a:solidFill>
                  <a:srgbClr val="0000FF"/>
                </a:solidFill>
                <a:latin typeface="Consolas"/>
                <a:ea typeface="Consolas"/>
                <a:cs typeface="Consolas"/>
                <a:sym typeface="Consolas"/>
              </a:rPr>
              <a:t>C</a:t>
            </a:r>
            <a:r>
              <a:rPr lang="en-US" sz="3000" dirty="0">
                <a:solidFill>
                  <a:schemeClr val="dk1"/>
                </a:solidFill>
                <a:latin typeface="Consolas"/>
                <a:ea typeface="Consolas"/>
                <a:cs typeface="Consolas"/>
                <a:sym typeface="Consolas"/>
              </a:rPr>
              <a:t>ATGCA</a:t>
            </a:r>
            <a:r>
              <a:rPr lang="en-US" sz="3000" dirty="0">
                <a:solidFill>
                  <a:srgbClr val="0000FF"/>
                </a:solidFill>
                <a:latin typeface="Consolas"/>
                <a:ea typeface="Consolas"/>
                <a:cs typeface="Consolas"/>
                <a:sym typeface="Consolas"/>
              </a:rPr>
              <a:t>T</a:t>
            </a:r>
            <a:r>
              <a:rPr lang="en-US" sz="3000" dirty="0">
                <a:solidFill>
                  <a:schemeClr val="dk1"/>
                </a:solidFill>
                <a:latin typeface="Consolas"/>
                <a:ea typeface="Consolas"/>
                <a:cs typeface="Consolas"/>
                <a:sym typeface="Consolas"/>
              </a:rPr>
              <a:t>GGATG</a:t>
            </a:r>
            <a:r>
              <a:rPr lang="en-US" sz="3000" dirty="0">
                <a:solidFill>
                  <a:srgbClr val="0000FF"/>
                </a:solidFill>
                <a:latin typeface="Consolas"/>
                <a:ea typeface="Consolas"/>
                <a:cs typeface="Consolas"/>
                <a:sym typeface="Consolas"/>
              </a:rPr>
              <a:t>C</a:t>
            </a:r>
            <a:r>
              <a:rPr lang="en-US" sz="3000" dirty="0">
                <a:solidFill>
                  <a:schemeClr val="dk1"/>
                </a:solidFill>
                <a:latin typeface="Consolas"/>
                <a:ea typeface="Consolas"/>
                <a:cs typeface="Consolas"/>
                <a:sym typeface="Consolas"/>
              </a:rPr>
              <a:t>ATGCATGCACG  </a:t>
            </a:r>
            <a:r>
              <a:rPr lang="en-US" sz="2800" b="1" dirty="0">
                <a:solidFill>
                  <a:schemeClr val="dk1"/>
                </a:solidFill>
                <a:latin typeface="Consolas"/>
                <a:ea typeface="Consolas"/>
                <a:cs typeface="Consolas"/>
                <a:sym typeface="Consolas"/>
              </a:rPr>
              <a:t>Reference</a:t>
            </a:r>
          </a:p>
          <a:p>
            <a:r>
              <a:rPr lang="en-US" sz="3000" dirty="0">
                <a:solidFill>
                  <a:schemeClr val="dk1"/>
                </a:solidFill>
                <a:latin typeface="Consolas"/>
                <a:ea typeface="Consolas"/>
                <a:cs typeface="Consolas"/>
                <a:sym typeface="Consolas"/>
              </a:rPr>
              <a:t>TGGATT</a:t>
            </a:r>
            <a:r>
              <a:rPr lang="en-US" sz="3000" dirty="0">
                <a:solidFill>
                  <a:srgbClr val="FF0000"/>
                </a:solidFill>
                <a:latin typeface="Consolas"/>
                <a:ea typeface="Consolas"/>
                <a:cs typeface="Consolas"/>
                <a:sym typeface="Consolas"/>
              </a:rPr>
              <a:t>A</a:t>
            </a:r>
            <a:r>
              <a:rPr lang="en-US" sz="3000" dirty="0">
                <a:solidFill>
                  <a:schemeClr val="dk1"/>
                </a:solidFill>
                <a:latin typeface="Consolas"/>
                <a:ea typeface="Consolas"/>
                <a:cs typeface="Consolas"/>
                <a:sym typeface="Consolas"/>
              </a:rPr>
              <a:t>ATGCA</a:t>
            </a:r>
            <a:r>
              <a:rPr lang="en-US" sz="3000" dirty="0">
                <a:solidFill>
                  <a:srgbClr val="FF0000"/>
                </a:solidFill>
                <a:latin typeface="Consolas"/>
                <a:ea typeface="Consolas"/>
                <a:cs typeface="Consolas"/>
                <a:sym typeface="Consolas"/>
              </a:rPr>
              <a:t>C</a:t>
            </a:r>
            <a:r>
              <a:rPr lang="en-US" sz="3000" dirty="0">
                <a:solidFill>
                  <a:schemeClr val="dk1"/>
                </a:solidFill>
                <a:latin typeface="Consolas"/>
                <a:ea typeface="Consolas"/>
                <a:cs typeface="Consolas"/>
                <a:sym typeface="Consolas"/>
              </a:rPr>
              <a:t>GGATG</a:t>
            </a:r>
            <a:r>
              <a:rPr lang="en-US" sz="3000" b="1" dirty="0">
                <a:solidFill>
                  <a:srgbClr val="0000FF"/>
                </a:solidFill>
                <a:latin typeface="Consolas"/>
                <a:ea typeface="Consolas"/>
                <a:cs typeface="Consolas"/>
                <a:sym typeface="Consolas"/>
              </a:rPr>
              <a:t>–</a:t>
            </a:r>
            <a:r>
              <a:rPr lang="en-US" sz="3000" dirty="0">
                <a:solidFill>
                  <a:schemeClr val="dk1"/>
                </a:solidFill>
                <a:latin typeface="Consolas"/>
                <a:ea typeface="Consolas"/>
                <a:cs typeface="Consolas"/>
                <a:sym typeface="Consolas"/>
              </a:rPr>
              <a:t>ATGCA</a:t>
            </a:r>
            <a:r>
              <a:rPr lang="en-US" sz="3000" dirty="0">
                <a:solidFill>
                  <a:srgbClr val="FF0000"/>
                </a:solidFill>
                <a:latin typeface="Consolas"/>
                <a:ea typeface="Consolas"/>
                <a:cs typeface="Consolas"/>
                <a:sym typeface="Consolas"/>
              </a:rPr>
              <a:t>C</a:t>
            </a:r>
            <a:r>
              <a:rPr lang="en-US" sz="3000" dirty="0">
                <a:solidFill>
                  <a:schemeClr val="dk1"/>
                </a:solidFill>
                <a:latin typeface="Consolas"/>
                <a:ea typeface="Consolas"/>
                <a:cs typeface="Consolas"/>
                <a:sym typeface="Consolas"/>
              </a:rPr>
              <a:t>TGCACG </a:t>
            </a:r>
            <a:r>
              <a:rPr lang="en-US" sz="2800" b="1" dirty="0">
                <a:solidFill>
                  <a:schemeClr val="dk1"/>
                </a:solidFill>
                <a:latin typeface="Consolas"/>
                <a:ea typeface="Consolas"/>
                <a:cs typeface="Consolas"/>
                <a:sym typeface="Consolas"/>
              </a:rPr>
              <a:t>Contig</a:t>
            </a:r>
          </a:p>
          <a:p>
            <a:pPr>
              <a:buClr>
                <a:schemeClr val="dk1"/>
              </a:buClr>
            </a:pPr>
            <a:endParaRPr sz="2600" dirty="0">
              <a:solidFill>
                <a:schemeClr val="dk1"/>
              </a:solidFill>
              <a:latin typeface="Consolas"/>
              <a:ea typeface="Consolas"/>
              <a:cs typeface="Consolas"/>
              <a:sym typeface="Consolas"/>
            </a:endParaRPr>
          </a:p>
        </p:txBody>
      </p:sp>
      <p:sp>
        <p:nvSpPr>
          <p:cNvPr id="12" name="Shape 811">
            <a:extLst>
              <a:ext uri="{FF2B5EF4-FFF2-40B4-BE49-F238E27FC236}">
                <a16:creationId xmlns:a16="http://schemas.microsoft.com/office/drawing/2014/main" id="{60C170B5-C664-1540-A736-F8FEB574C238}"/>
              </a:ext>
            </a:extLst>
          </p:cNvPr>
          <p:cNvSpPr txBox="1"/>
          <p:nvPr/>
        </p:nvSpPr>
        <p:spPr>
          <a:xfrm>
            <a:off x="6835050" y="2184346"/>
            <a:ext cx="411900" cy="525000"/>
          </a:xfrm>
          <a:prstGeom prst="rect">
            <a:avLst/>
          </a:prstGeom>
          <a:noFill/>
          <a:ln>
            <a:noFill/>
          </a:ln>
        </p:spPr>
        <p:txBody>
          <a:bodyPr lIns="91425" tIns="91425" rIns="91425" bIns="91425" anchor="t" anchorCtr="0">
            <a:noAutofit/>
          </a:bodyPr>
          <a:lstStyle/>
          <a:p>
            <a:pPr>
              <a:buClr>
                <a:srgbClr val="000000"/>
              </a:buClr>
              <a:buSzPct val="36666"/>
            </a:pPr>
            <a:r>
              <a:rPr lang="en-US" sz="3000" dirty="0">
                <a:solidFill>
                  <a:srgbClr val="FF0000"/>
                </a:solidFill>
                <a:latin typeface="Consolas"/>
                <a:ea typeface="Consolas"/>
                <a:cs typeface="Consolas"/>
                <a:sym typeface="Consolas"/>
              </a:rPr>
              <a:t>C</a:t>
            </a:r>
          </a:p>
        </p:txBody>
      </p:sp>
      <p:cxnSp>
        <p:nvCxnSpPr>
          <p:cNvPr id="16" name="Shape 812">
            <a:extLst>
              <a:ext uri="{FF2B5EF4-FFF2-40B4-BE49-F238E27FC236}">
                <a16:creationId xmlns:a16="http://schemas.microsoft.com/office/drawing/2014/main" id="{57619C63-F1EC-6249-991C-9C5BA3DC7F8A}"/>
              </a:ext>
            </a:extLst>
          </p:cNvPr>
          <p:cNvCxnSpPr>
            <a:stCxn id="12" idx="2"/>
          </p:cNvCxnSpPr>
          <p:nvPr/>
        </p:nvCxnSpPr>
        <p:spPr>
          <a:xfrm>
            <a:off x="7041000" y="2709346"/>
            <a:ext cx="0" cy="0"/>
          </a:xfrm>
          <a:prstGeom prst="straightConnector1">
            <a:avLst/>
          </a:prstGeom>
          <a:noFill/>
          <a:ln w="9525" cap="flat" cmpd="sng">
            <a:solidFill>
              <a:schemeClr val="dk2"/>
            </a:solidFill>
            <a:prstDash val="solid"/>
            <a:round/>
            <a:headEnd type="none" w="lg" len="lg"/>
            <a:tailEnd type="none" w="lg" len="lg"/>
          </a:ln>
        </p:spPr>
      </p:cxnSp>
      <p:cxnSp>
        <p:nvCxnSpPr>
          <p:cNvPr id="20" name="Shape 813">
            <a:extLst>
              <a:ext uri="{FF2B5EF4-FFF2-40B4-BE49-F238E27FC236}">
                <a16:creationId xmlns:a16="http://schemas.microsoft.com/office/drawing/2014/main" id="{CCAB8A4F-21BB-AD47-ABAA-B63D46A5D97A}"/>
              </a:ext>
            </a:extLst>
          </p:cNvPr>
          <p:cNvCxnSpPr/>
          <p:nvPr/>
        </p:nvCxnSpPr>
        <p:spPr>
          <a:xfrm rot="10800000" flipH="1">
            <a:off x="6875400" y="2709346"/>
            <a:ext cx="111600" cy="207900"/>
          </a:xfrm>
          <a:prstGeom prst="straightConnector1">
            <a:avLst/>
          </a:prstGeom>
          <a:noFill/>
          <a:ln w="28575" cap="flat" cmpd="sng">
            <a:solidFill>
              <a:schemeClr val="dk2"/>
            </a:solidFill>
            <a:prstDash val="solid"/>
            <a:round/>
            <a:headEnd type="none" w="lg" len="lg"/>
            <a:tailEnd type="none" w="lg" len="lg"/>
          </a:ln>
        </p:spPr>
      </p:cxnSp>
      <p:cxnSp>
        <p:nvCxnSpPr>
          <p:cNvPr id="22" name="Shape 814">
            <a:extLst>
              <a:ext uri="{FF2B5EF4-FFF2-40B4-BE49-F238E27FC236}">
                <a16:creationId xmlns:a16="http://schemas.microsoft.com/office/drawing/2014/main" id="{333FA3E6-15DB-4048-827D-8CFE3123A730}"/>
              </a:ext>
            </a:extLst>
          </p:cNvPr>
          <p:cNvCxnSpPr/>
          <p:nvPr/>
        </p:nvCxnSpPr>
        <p:spPr>
          <a:xfrm rot="10800000">
            <a:off x="6987000" y="2695546"/>
            <a:ext cx="108000" cy="235500"/>
          </a:xfrm>
          <a:prstGeom prst="straightConnector1">
            <a:avLst/>
          </a:prstGeom>
          <a:noFill/>
          <a:ln w="28575" cap="flat" cmpd="sng">
            <a:solidFill>
              <a:schemeClr val="dk2"/>
            </a:solidFill>
            <a:prstDash val="solid"/>
            <a:round/>
            <a:headEnd type="none" w="lg" len="lg"/>
            <a:tailEnd type="none" w="lg" len="lg"/>
          </a:ln>
        </p:spPr>
      </p:cxnSp>
      <p:cxnSp>
        <p:nvCxnSpPr>
          <p:cNvPr id="23" name="Shape 816">
            <a:extLst>
              <a:ext uri="{FF2B5EF4-FFF2-40B4-BE49-F238E27FC236}">
                <a16:creationId xmlns:a16="http://schemas.microsoft.com/office/drawing/2014/main" id="{33D8F40C-7C63-1244-89EB-38D4EB191788}"/>
              </a:ext>
            </a:extLst>
          </p:cNvPr>
          <p:cNvCxnSpPr/>
          <p:nvPr/>
        </p:nvCxnSpPr>
        <p:spPr>
          <a:xfrm flipH="1" flipV="1">
            <a:off x="6875402" y="3634409"/>
            <a:ext cx="165598" cy="206032"/>
          </a:xfrm>
          <a:prstGeom prst="straightConnector1">
            <a:avLst/>
          </a:prstGeom>
          <a:noFill/>
          <a:ln w="28575" cap="flat" cmpd="sng">
            <a:solidFill>
              <a:schemeClr val="dk2"/>
            </a:solidFill>
            <a:prstDash val="solid"/>
            <a:round/>
            <a:headEnd type="none" w="lg" len="lg"/>
            <a:tailEnd type="none" w="lg" len="lg"/>
          </a:ln>
        </p:spPr>
      </p:cxnSp>
      <p:cxnSp>
        <p:nvCxnSpPr>
          <p:cNvPr id="24" name="Shape 817">
            <a:extLst>
              <a:ext uri="{FF2B5EF4-FFF2-40B4-BE49-F238E27FC236}">
                <a16:creationId xmlns:a16="http://schemas.microsoft.com/office/drawing/2014/main" id="{80762061-9254-5F47-835E-A9FACB578866}"/>
              </a:ext>
            </a:extLst>
          </p:cNvPr>
          <p:cNvCxnSpPr/>
          <p:nvPr/>
        </p:nvCxnSpPr>
        <p:spPr>
          <a:xfrm flipH="1">
            <a:off x="7041000" y="3634405"/>
            <a:ext cx="54000" cy="206036"/>
          </a:xfrm>
          <a:prstGeom prst="straightConnector1">
            <a:avLst/>
          </a:prstGeom>
          <a:noFill/>
          <a:ln w="28575" cap="flat" cmpd="sng">
            <a:solidFill>
              <a:schemeClr val="dk2"/>
            </a:solidFill>
            <a:prstDash val="solid"/>
            <a:round/>
            <a:headEnd type="none" w="lg" len="lg"/>
            <a:tailEnd type="none" w="lg" len="lg"/>
          </a:ln>
        </p:spPr>
      </p:cxnSp>
      <p:sp>
        <p:nvSpPr>
          <p:cNvPr id="25" name="Shape 818">
            <a:extLst>
              <a:ext uri="{FF2B5EF4-FFF2-40B4-BE49-F238E27FC236}">
                <a16:creationId xmlns:a16="http://schemas.microsoft.com/office/drawing/2014/main" id="{0171242E-7373-7048-A90F-B91AEB814FD6}"/>
              </a:ext>
            </a:extLst>
          </p:cNvPr>
          <p:cNvSpPr txBox="1"/>
          <p:nvPr/>
        </p:nvSpPr>
        <p:spPr>
          <a:xfrm>
            <a:off x="1905775" y="2608744"/>
            <a:ext cx="1527000" cy="628799"/>
          </a:xfrm>
          <a:prstGeom prst="rect">
            <a:avLst/>
          </a:prstGeom>
          <a:noFill/>
          <a:ln>
            <a:noFill/>
          </a:ln>
        </p:spPr>
        <p:txBody>
          <a:bodyPr lIns="91425" tIns="91425" rIns="91425" bIns="91425" anchor="t" anchorCtr="0">
            <a:noAutofit/>
          </a:bodyPr>
          <a:lstStyle/>
          <a:p>
            <a:r>
              <a:rPr lang="en-US" sz="2800" b="1">
                <a:latin typeface="Consolas"/>
                <a:ea typeface="Consolas"/>
                <a:cs typeface="Consolas"/>
                <a:sym typeface="Consolas"/>
              </a:rPr>
              <a:t>Reads</a:t>
            </a:r>
          </a:p>
          <a:p>
            <a:endParaRPr/>
          </a:p>
        </p:txBody>
      </p:sp>
      <p:sp>
        <p:nvSpPr>
          <p:cNvPr id="26" name="Shape 820">
            <a:extLst>
              <a:ext uri="{FF2B5EF4-FFF2-40B4-BE49-F238E27FC236}">
                <a16:creationId xmlns:a16="http://schemas.microsoft.com/office/drawing/2014/main" id="{A134682D-B380-5A47-AB62-7B0EC83130A5}"/>
              </a:ext>
            </a:extLst>
          </p:cNvPr>
          <p:cNvSpPr txBox="1"/>
          <p:nvPr/>
        </p:nvSpPr>
        <p:spPr>
          <a:xfrm>
            <a:off x="3976625" y="5658848"/>
            <a:ext cx="5005500" cy="1030499"/>
          </a:xfrm>
          <a:prstGeom prst="rect">
            <a:avLst/>
          </a:prstGeom>
          <a:noFill/>
          <a:ln>
            <a:noFill/>
          </a:ln>
        </p:spPr>
        <p:txBody>
          <a:bodyPr lIns="91425" tIns="91425" rIns="91425" bIns="91425" anchor="t" anchorCtr="0">
            <a:noAutofit/>
          </a:bodyPr>
          <a:lstStyle/>
          <a:p>
            <a:r>
              <a:rPr lang="en-US" sz="2800" b="1">
                <a:latin typeface="Consolas"/>
                <a:ea typeface="Consolas"/>
                <a:cs typeface="Consolas"/>
                <a:sym typeface="Consolas"/>
              </a:rPr>
              <a:t>Min. depth of coverage:2</a:t>
            </a:r>
          </a:p>
          <a:p>
            <a:r>
              <a:rPr lang="en-US" sz="2800" b="1">
                <a:latin typeface="Consolas"/>
                <a:ea typeface="Consolas"/>
                <a:cs typeface="Consolas"/>
                <a:sym typeface="Consolas"/>
              </a:rPr>
              <a:t>Min. length:10 </a:t>
            </a:r>
          </a:p>
          <a:p>
            <a:endParaRPr/>
          </a:p>
        </p:txBody>
      </p:sp>
      <p:sp>
        <p:nvSpPr>
          <p:cNvPr id="27" name="Shape 821">
            <a:extLst>
              <a:ext uri="{FF2B5EF4-FFF2-40B4-BE49-F238E27FC236}">
                <a16:creationId xmlns:a16="http://schemas.microsoft.com/office/drawing/2014/main" id="{FBB93ED8-AFED-7C40-BD41-C591C8994BFE}"/>
              </a:ext>
            </a:extLst>
          </p:cNvPr>
          <p:cNvSpPr/>
          <p:nvPr/>
        </p:nvSpPr>
        <p:spPr>
          <a:xfrm>
            <a:off x="1905775" y="4583746"/>
            <a:ext cx="6711600" cy="525000"/>
          </a:xfrm>
          <a:prstGeom prst="roundRect">
            <a:avLst>
              <a:gd name="adj" fmla="val 16667"/>
            </a:avLst>
          </a:prstGeom>
          <a:noFill/>
          <a:ln w="38100" cap="flat" cmpd="sng">
            <a:solidFill>
              <a:srgbClr val="FF0000"/>
            </a:solidFill>
            <a:prstDash val="solid"/>
            <a:round/>
            <a:headEnd type="none" w="med" len="med"/>
            <a:tailEnd type="none" w="med" len="med"/>
          </a:ln>
        </p:spPr>
        <p:txBody>
          <a:bodyPr lIns="91425" tIns="91425" rIns="91425" bIns="91425" anchor="ctr" anchorCtr="0">
            <a:noAutofit/>
          </a:bodyPr>
          <a:lstStyle/>
          <a:p>
            <a:endParaRPr/>
          </a:p>
        </p:txBody>
      </p:sp>
      <p:pic>
        <p:nvPicPr>
          <p:cNvPr id="28" name="Shape 822">
            <a:extLst>
              <a:ext uri="{FF2B5EF4-FFF2-40B4-BE49-F238E27FC236}">
                <a16:creationId xmlns:a16="http://schemas.microsoft.com/office/drawing/2014/main" id="{404C523D-6F85-F740-A6F9-4A00ABD89377}"/>
              </a:ext>
            </a:extLst>
          </p:cNvPr>
          <p:cNvPicPr preferRelativeResize="0"/>
          <p:nvPr/>
        </p:nvPicPr>
        <p:blipFill rotWithShape="1">
          <a:blip r:embed="rId2">
            <a:alphaModFix/>
          </a:blip>
          <a:srcRect l="50629" t="57771" b="29104"/>
          <a:stretch/>
        </p:blipFill>
        <p:spPr>
          <a:xfrm>
            <a:off x="3110204" y="1558942"/>
            <a:ext cx="5321484" cy="628800"/>
          </a:xfrm>
          <a:prstGeom prst="rect">
            <a:avLst/>
          </a:prstGeom>
          <a:noFill/>
          <a:ln>
            <a:noFill/>
          </a:ln>
        </p:spPr>
      </p:pic>
      <p:sp>
        <p:nvSpPr>
          <p:cNvPr id="29" name="Shape 811">
            <a:extLst>
              <a:ext uri="{FF2B5EF4-FFF2-40B4-BE49-F238E27FC236}">
                <a16:creationId xmlns:a16="http://schemas.microsoft.com/office/drawing/2014/main" id="{31D23B97-FBE4-B742-97E4-B14147DB4526}"/>
              </a:ext>
            </a:extLst>
          </p:cNvPr>
          <p:cNvSpPr txBox="1"/>
          <p:nvPr/>
        </p:nvSpPr>
        <p:spPr>
          <a:xfrm>
            <a:off x="6781050" y="3722115"/>
            <a:ext cx="411900" cy="525000"/>
          </a:xfrm>
          <a:prstGeom prst="rect">
            <a:avLst/>
          </a:prstGeom>
          <a:noFill/>
          <a:ln>
            <a:noFill/>
          </a:ln>
        </p:spPr>
        <p:txBody>
          <a:bodyPr lIns="91425" tIns="91425" rIns="91425" bIns="91425" anchor="t" anchorCtr="0">
            <a:noAutofit/>
          </a:bodyPr>
          <a:lstStyle/>
          <a:p>
            <a:pPr>
              <a:buClr>
                <a:srgbClr val="000000"/>
              </a:buClr>
              <a:buSzPct val="36666"/>
            </a:pPr>
            <a:r>
              <a:rPr lang="en-US" sz="3000" dirty="0">
                <a:solidFill>
                  <a:srgbClr val="FF0000"/>
                </a:solidFill>
                <a:latin typeface="Consolas"/>
                <a:ea typeface="Consolas"/>
                <a:cs typeface="Consolas"/>
                <a:sym typeface="Consolas"/>
              </a:rPr>
              <a:t>C</a:t>
            </a:r>
          </a:p>
        </p:txBody>
      </p:sp>
    </p:spTree>
    <p:extLst>
      <p:ext uri="{BB962C8B-B14F-4D97-AF65-F5344CB8AC3E}">
        <p14:creationId xmlns:p14="http://schemas.microsoft.com/office/powerpoint/2010/main" val="310375637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0.8|27.5|14.4|14.1|7.4"/>
</p:tagLst>
</file>

<file path=ppt/tags/tag2.xml><?xml version="1.0" encoding="utf-8"?>
<p:tagLst xmlns:a="http://schemas.openxmlformats.org/drawingml/2006/main" xmlns:r="http://schemas.openxmlformats.org/officeDocument/2006/relationships" xmlns:p="http://schemas.openxmlformats.org/presentationml/2006/main">
  <p:tag name="TIMING" val="|8.4|9|7.3|2.7|2.6|1.6|4.9|9.2|4.1|0.3|0.9|0.6|0.3|0.9|0.3|1.2|0.5"/>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884</TotalTime>
  <Words>6889</Words>
  <Application>Microsoft Macintosh PowerPoint</Application>
  <PresentationFormat>Widescreen</PresentationFormat>
  <Paragraphs>1101</Paragraphs>
  <Slides>145</Slides>
  <Notes>33</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145</vt:i4>
      </vt:variant>
    </vt:vector>
  </HeadingPairs>
  <TitlesOfParts>
    <vt:vector size="160" baseType="lpstr">
      <vt:lpstr>Arial</vt:lpstr>
      <vt:lpstr>Arial-BoldItalicMT</vt:lpstr>
      <vt:lpstr>Calibri</vt:lpstr>
      <vt:lpstr>Calibri Light</vt:lpstr>
      <vt:lpstr>Cambria Math</vt:lpstr>
      <vt:lpstr>Consolas</vt:lpstr>
      <vt:lpstr>Courier</vt:lpstr>
      <vt:lpstr>Courier New</vt:lpstr>
      <vt:lpstr>Helvetica Neue Light</vt:lpstr>
      <vt:lpstr>Segoe UI</vt:lpstr>
      <vt:lpstr>Tahoma</vt:lpstr>
      <vt:lpstr>Times</vt:lpstr>
      <vt:lpstr>Times New Roman</vt:lpstr>
      <vt:lpstr>Wingdings</vt:lpstr>
      <vt:lpstr>Office Theme</vt:lpstr>
      <vt:lpstr>ATLAS to MetagenomeScope: Visualizing Metagenome Assembly Graphs</vt:lpstr>
      <vt:lpstr>Ready, set, download!</vt:lpstr>
      <vt:lpstr>Docker details</vt:lpstr>
      <vt:lpstr>Acknowledgements</vt:lpstr>
      <vt:lpstr>Treangen Lab Members @Rice (Houston, TX)</vt:lpstr>
      <vt:lpstr>Research background/interests</vt:lpstr>
      <vt:lpstr>Goals for a metagenomic assembler</vt:lpstr>
      <vt:lpstr>Repeats in metagenome </vt:lpstr>
      <vt:lpstr>Why assemblers break contigs?</vt:lpstr>
      <vt:lpstr>Why assemblers break contigs?</vt:lpstr>
      <vt:lpstr>Example 1: AAAAAAAAAAAA (no unique 3-mer)</vt:lpstr>
      <vt:lpstr>PowerPoint Presentation</vt:lpstr>
      <vt:lpstr>Example 2: AATCCGTTCGGA (no 3-mer repeats)</vt:lpstr>
      <vt:lpstr>PowerPoint Presentation</vt:lpstr>
      <vt:lpstr>PowerPoint Presentation</vt:lpstr>
      <vt:lpstr>Example 3: AATCCGTTCGGA (sequencing error)</vt:lpstr>
      <vt:lpstr>PowerPoint Presentation</vt:lpstr>
      <vt:lpstr>Example 4: AATCCGTTCGGA (sequencing error)</vt:lpstr>
      <vt:lpstr>PowerPoint Presentation</vt:lpstr>
      <vt:lpstr>Example 5: AATCCGTTCGGA (coverage gap)</vt:lpstr>
      <vt:lpstr>Variant Detection Using Graph Topology</vt:lpstr>
      <vt:lpstr>Variant detection using graph topology</vt:lpstr>
      <vt:lpstr>PowerPoint Presentation</vt:lpstr>
      <vt:lpstr>MetaCarvel and MetagenomeScope</vt:lpstr>
      <vt:lpstr>PowerPoint Presentation</vt:lpstr>
      <vt:lpstr>PowerPoint Presentation</vt:lpstr>
      <vt:lpstr>Assembly Graphs</vt:lpstr>
      <vt:lpstr>Assembly Graphs</vt:lpstr>
      <vt:lpstr>Assembly Graphs: The Good</vt:lpstr>
      <vt:lpstr>Assembly Graphs: The Bad /ugly</vt:lpstr>
      <vt:lpstr>Problem</vt:lpstr>
      <vt:lpstr>Your turn!</vt:lpstr>
      <vt:lpstr>Exercise #1: Drawing Something</vt:lpstr>
      <vt:lpstr>Identifying Structural Patterns in Assembly Graphs</vt:lpstr>
      <vt:lpstr>Identifying Structural Patterns in Assembly Graphs</vt:lpstr>
      <vt:lpstr>Identifying Structural Patterns in Assembly Graphs</vt:lpstr>
      <vt:lpstr>Identifying Structural Patterns in Assembly Graphs</vt:lpstr>
      <vt:lpstr>Exercise #2: Finding a frayed rope</vt:lpstr>
      <vt:lpstr>Hierarchical Graph Layout</vt:lpstr>
      <vt:lpstr>Reviewing that E. coli assembly graph (Bandage)</vt:lpstr>
      <vt:lpstr>Reviewing that E. coli assembly graph (MetagenomeScope)</vt:lpstr>
      <vt:lpstr>Lunch break</vt:lpstr>
      <vt:lpstr>PowerPoint Presentation</vt:lpstr>
      <vt:lpstr>Structural Patterns and Layout Linearization</vt:lpstr>
      <vt:lpstr>Structural Patterns and Layout Linearization</vt:lpstr>
      <vt:lpstr>Structural Patterns and Layout Linearization</vt:lpstr>
      <vt:lpstr>Structural Patterns and Layout Linearization</vt:lpstr>
      <vt:lpstr>Structural Patterns and Layout Linearization</vt:lpstr>
      <vt:lpstr>Structural Patterns and Layout Linearization</vt:lpstr>
      <vt:lpstr>Structural Patterns and Layout Linearization</vt:lpstr>
      <vt:lpstr>Structural Patterns and Layout Linearization</vt:lpstr>
      <vt:lpstr>Structural Patterns and Layout Linearization</vt:lpstr>
      <vt:lpstr>Structural Patterns and Layout Linearization</vt:lpstr>
      <vt:lpstr>Structural Patterns and Layout Linearization</vt:lpstr>
      <vt:lpstr>Path Construction and Visualization</vt:lpstr>
      <vt:lpstr>Path Construction and Visualization</vt:lpstr>
      <vt:lpstr>Path Construction and Visualization</vt:lpstr>
      <vt:lpstr>SPQR Tree Decomposition</vt:lpstr>
      <vt:lpstr>PowerPoint Presentation</vt:lpstr>
      <vt:lpstr>Exercise #3: Viewing an SPQR tree two ways</vt:lpstr>
      <vt:lpstr>How MetagenomeScope Scales Nodes and Edges</vt:lpstr>
      <vt:lpstr>Implementation</vt:lpstr>
      <vt:lpstr>File Formats Accepted</vt:lpstr>
      <vt:lpstr>Exercise #4: Find an interesting pattern in the HMP (SRS049959) demo graph </vt:lpstr>
      <vt:lpstr>Summary</vt:lpstr>
      <vt:lpstr>Reference-guided metagenomic assembly and strain-level analyses</vt:lpstr>
      <vt:lpstr>What is reference-guided assembly?</vt:lpstr>
      <vt:lpstr>Microbial genomes evolve over time</vt:lpstr>
      <vt:lpstr>Ubiquitous sequence fragments</vt:lpstr>
      <vt:lpstr>Non-Ubiquitous sequence fragments</vt:lpstr>
      <vt:lpstr>Powdered water -- to drink, just add water.</vt:lpstr>
      <vt:lpstr>PowerPoint Presentation</vt:lpstr>
      <vt:lpstr>Reference-guided metagenomic assembly</vt:lpstr>
      <vt:lpstr>Reference-guided genome assembly</vt:lpstr>
      <vt:lpstr>Reference-guided metagenome assembly</vt:lpstr>
      <vt:lpstr>Reference-guided metagenome assembly</vt:lpstr>
      <vt:lpstr>What makes a puzzle hard?</vt:lpstr>
      <vt:lpstr>MetaCompass overview</vt:lpstr>
      <vt:lpstr>Reference Selection</vt:lpstr>
      <vt:lpstr>Read mapping</vt:lpstr>
      <vt:lpstr>Metagenomic  assembly</vt:lpstr>
      <vt:lpstr>Choose your own adventure: how shall we identify the reference genomes?</vt:lpstr>
      <vt:lpstr>STEP 1: Reference selection</vt:lpstr>
      <vt:lpstr>STEP 1: Reference selection</vt:lpstr>
      <vt:lpstr>STEP 1: Reference selection</vt:lpstr>
      <vt:lpstr>Survey results:</vt:lpstr>
      <vt:lpstr>Read mapping</vt:lpstr>
      <vt:lpstr>STEP 2: Read mapping</vt:lpstr>
      <vt:lpstr>STEP 2: Read mapping</vt:lpstr>
      <vt:lpstr>PowerPoint Presentation</vt:lpstr>
      <vt:lpstr>Choose your own adventure: how shall we map reads to the recruited genomes?</vt:lpstr>
      <vt:lpstr>READ MAPPING: How to place reads?</vt:lpstr>
      <vt:lpstr>Random assignment “coin flip”</vt:lpstr>
      <vt:lpstr>Rank by depth of coverage</vt:lpstr>
      <vt:lpstr>Rank by minimum set cover</vt:lpstr>
      <vt:lpstr>Survey results:</vt:lpstr>
      <vt:lpstr>Minimum set cover?</vt:lpstr>
      <vt:lpstr>Read mapping selection: Minimum set cover</vt:lpstr>
      <vt:lpstr>STEP 3: Building the contigs</vt:lpstr>
      <vt:lpstr>STEP 4: de novo assembly</vt:lpstr>
      <vt:lpstr>Evaluation Datasets</vt:lpstr>
      <vt:lpstr>Results - Dataset 1</vt:lpstr>
      <vt:lpstr>Results – Assembly Statistics</vt:lpstr>
      <vt:lpstr>PowerPoint Presentation</vt:lpstr>
      <vt:lpstr>PowerPoint Presentation</vt:lpstr>
      <vt:lpstr>PowerPoint Presentation</vt:lpstr>
      <vt:lpstr>MetaCompass tutorial</vt:lpstr>
      <vt:lpstr>Docker details</vt:lpstr>
      <vt:lpstr>Warming up:  Carsonella ruddii</vt:lpstr>
      <vt:lpstr>Your turn!</vt:lpstr>
      <vt:lpstr>Strain-level analyses</vt:lpstr>
      <vt:lpstr>PowerPoint Presentation</vt:lpstr>
      <vt:lpstr>Documents of evolutionary history</vt:lpstr>
      <vt:lpstr>How to detect strains from metagenomes ?</vt:lpstr>
      <vt:lpstr>Should strain detection methods operate on:</vt:lpstr>
      <vt:lpstr>Choose your own adventure: strain detection methods should operate on:</vt:lpstr>
      <vt:lpstr>Survey results:</vt:lpstr>
      <vt:lpstr>Investigation of Anthrax on the ISS </vt:lpstr>
      <vt:lpstr>PowerPoint Presentation</vt:lpstr>
      <vt:lpstr>Environmental surveillance on the ISS</vt:lpstr>
      <vt:lpstr>B. anthracis on the ISS? </vt:lpstr>
      <vt:lpstr>Bacillus anthracis + plcR biology</vt:lpstr>
      <vt:lpstr>Genomic analysis</vt:lpstr>
      <vt:lpstr>plcR nonsense mutation</vt:lpstr>
      <vt:lpstr>Multiple Sequence Alignment</vt:lpstr>
      <vt:lpstr>Multiple Sequence Alignment (MSA):  another grand challenge1</vt:lpstr>
      <vt:lpstr>PowerPoint Presentation</vt:lpstr>
      <vt:lpstr>Multiple Sequence Alignment</vt:lpstr>
      <vt:lpstr>Maximal Unique Matches (MUMs)</vt:lpstr>
      <vt:lpstr>How to detect unique matches in multiple DNA sequences?</vt:lpstr>
      <vt:lpstr>Suffix tree</vt:lpstr>
      <vt:lpstr>How can we generate a genome comparison framework efficiently?</vt:lpstr>
      <vt:lpstr>Compressing the suffix tree</vt:lpstr>
      <vt:lpstr>How can we generate a genome comparison framework efficiently?</vt:lpstr>
      <vt:lpstr>MUM search algorithm</vt:lpstr>
      <vt:lpstr>Run time performance (32 simulated E. coli W3110 genomes)</vt:lpstr>
      <vt:lpstr>Sustainable and organic strain-level harvesting with ParSNP</vt:lpstr>
      <vt:lpstr>Motivation</vt:lpstr>
      <vt:lpstr>ParSNP</vt:lpstr>
      <vt:lpstr>PowerPoint Presentation</vt:lpstr>
      <vt:lpstr>Conclusions </vt:lpstr>
      <vt:lpstr>MSA and ISS</vt:lpstr>
      <vt:lpstr>Conclusions</vt:lpstr>
      <vt:lpstr>Your turn!</vt:lpstr>
      <vt:lpstr>Final exercise: AliView</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ATLAS to MetagenomeScope: Visualizing Metagenome Assembly Graphs</dc:title>
  <dc:creator>Todd Treangen</dc:creator>
  <cp:lastModifiedBy>Todd Treangen</cp:lastModifiedBy>
  <cp:revision>12</cp:revision>
  <dcterms:created xsi:type="dcterms:W3CDTF">2019-07-29T21:24:12Z</dcterms:created>
  <dcterms:modified xsi:type="dcterms:W3CDTF">2019-07-30T12:08:58Z</dcterms:modified>
</cp:coreProperties>
</file>